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434" r:id="rId3"/>
    <p:sldId id="256" r:id="rId4"/>
    <p:sldId id="437" r:id="rId5"/>
    <p:sldId id="438" r:id="rId6"/>
    <p:sldId id="466" r:id="rId7"/>
    <p:sldId id="476" r:id="rId8"/>
    <p:sldId id="421" r:id="rId9"/>
    <p:sldId id="439" r:id="rId10"/>
    <p:sldId id="451" r:id="rId11"/>
    <p:sldId id="452" r:id="rId12"/>
    <p:sldId id="477" r:id="rId13"/>
    <p:sldId id="447" r:id="rId14"/>
    <p:sldId id="448" r:id="rId15"/>
    <p:sldId id="478" r:id="rId16"/>
    <p:sldId id="442" r:id="rId17"/>
    <p:sldId id="467" r:id="rId18"/>
    <p:sldId id="444" r:id="rId19"/>
    <p:sldId id="475" r:id="rId20"/>
    <p:sldId id="473" r:id="rId21"/>
    <p:sldId id="469" r:id="rId22"/>
    <p:sldId id="472" r:id="rId2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CC0099"/>
    <a:srgbClr val="FFCCFF"/>
    <a:srgbClr val="9AF0FC"/>
    <a:srgbClr val="13DEF9"/>
    <a:srgbClr val="F3E919"/>
    <a:srgbClr val="008000"/>
    <a:srgbClr val="FF00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4660"/>
  </p:normalViewPr>
  <p:slideViewPr>
    <p:cSldViewPr>
      <p:cViewPr>
        <p:scale>
          <a:sx n="117" d="100"/>
          <a:sy n="117" d="100"/>
        </p:scale>
        <p:origin x="-149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EF810-1C85-4728-968B-759005591A96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73EA8-D308-455A-B963-FA82D998B7A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65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20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5BD0B328-72A4-4D9D-AC7C-9B6D29AC1377}" type="slidenum">
              <a:rPr kumimoji="0" lang="zh-TW" altLang="en-US" sz="1200">
                <a:latin typeface="Calibri" panose="020F0502020204030204" pitchFamily="34" charset="0"/>
              </a:rPr>
              <a:pPr algn="r" eaLnBrk="1" hangingPunct="1"/>
              <a:t>3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114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1444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400BD29A-8F57-4D79-8569-55DEFFC08852}" type="slidenum">
              <a:rPr kumimoji="0" lang="zh-TW" altLang="en-US" sz="1200">
                <a:latin typeface="Calibri" panose="020F0502020204030204" pitchFamily="34" charset="0"/>
              </a:rPr>
              <a:pPr algn="r" eaLnBrk="1" hangingPunct="1"/>
              <a:t>4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3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備忘稿版面配置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C498696-174C-4A35-952D-715607125253}" type="slidenum">
              <a:rPr lang="zh-TW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備忘稿版面配置區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60420" name="投影片編號版面配置區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5BD0B328-72A4-4D9D-AC7C-9B6D29AC1377}" type="slidenum">
              <a:rPr kumimoji="0" lang="zh-TW" altLang="en-US" sz="1200">
                <a:latin typeface="Calibri" panose="020F0502020204030204" pitchFamily="34" charset="0"/>
              </a:rPr>
              <a:pPr algn="r" eaLnBrk="1" hangingPunct="1"/>
              <a:t>13</a:t>
            </a:fld>
            <a:endParaRPr kumimoji="0" lang="en-US" altLang="zh-TW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57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/>
            <a:fld id="{327F9336-E171-43B7-84CD-C39AB37D6C24}" type="slidenum">
              <a:rPr kumimoji="0" lang="zh-TW" altLang="en-US" sz="1200">
                <a:latin typeface="Times New Roman" panose="02020603050405020304" pitchFamily="18" charset="0"/>
              </a:rPr>
              <a:pPr algn="r" eaLnBrk="1" hangingPunct="1"/>
              <a:t>18</a:t>
            </a:fld>
            <a:endParaRPr kumimoji="0"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 smtClean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9937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4A63D-5BC0-4D20-B4FD-8315148B6352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5F076-7671-4ECD-8976-80DB8D567488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909D8-21D9-436A-97EA-45A716010AC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47813" y="1268413"/>
            <a:ext cx="3414712" cy="481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14925" y="1268413"/>
            <a:ext cx="3416300" cy="4818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17760-A841-485E-B897-8BEEF5403671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20D25-C34E-4066-B5B7-69E0BBC2475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62E79-1E8E-4C3B-875E-331798AB804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BD68A-4C3A-431F-B3D5-9A33AB99189D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CF5C-7033-4B7E-98B9-1C4BAE42B813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94FB7-DF00-4ED2-B5E9-2EF4F3D03284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56729-62D1-4891-BF78-DFCFC5CD9B66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61175" y="404813"/>
            <a:ext cx="1819275" cy="56816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403350" y="404813"/>
            <a:ext cx="5305425" cy="56816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185F3-D0C2-4FD6-8E5B-2B7839124BFB}" type="slidenum">
              <a:rPr lang="en-US" altLang="zh-TW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2016/5/24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01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AutoShape 8"/>
          <p:cNvSpPr>
            <a:spLocks noGrp="1" noChangeArrowheads="1"/>
          </p:cNvSpPr>
          <p:nvPr>
            <p:ph type="title"/>
          </p:nvPr>
        </p:nvSpPr>
        <p:spPr bwMode="auto">
          <a:xfrm>
            <a:off x="1403350" y="404813"/>
            <a:ext cx="7277100" cy="50641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922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47813" y="1268413"/>
            <a:ext cx="6983412" cy="481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/>
          </a:p>
        </p:txBody>
      </p:sp>
      <p:sp>
        <p:nvSpPr>
          <p:cNvPr id="100362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3366"/>
              </a:solidFill>
              <a:ea typeface="新細明體" pitchFamily="18" charset="-120"/>
            </a:endParaRPr>
          </a:p>
        </p:txBody>
      </p:sp>
      <p:sp>
        <p:nvSpPr>
          <p:cNvPr id="100363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TW">
              <a:solidFill>
                <a:srgbClr val="003366"/>
              </a:solidFill>
              <a:ea typeface="新細明體" pitchFamily="18" charset="-120"/>
            </a:endParaRPr>
          </a:p>
        </p:txBody>
      </p:sp>
      <p:sp>
        <p:nvSpPr>
          <p:cNvPr id="1003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kumimoji="0"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17F457-6937-4691-B241-5D6A9DFC4034}" type="slidenum">
              <a:rPr lang="en-US" altLang="zh-TW">
                <a:solidFill>
                  <a:srgbClr val="FFFFFF"/>
                </a:solidFill>
                <a:ea typeface="新細明體" pitchFamily="18" charset="-12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FFFFFF"/>
              </a:solidFill>
              <a:ea typeface="新細明體" pitchFamily="18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標楷體" pitchFamily="65" charset="-120"/>
          <a:cs typeface="新細明體" pitchFamily="18" charset="-12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標楷體" pitchFamily="65" charset="-120"/>
          <a:cs typeface="新細明體" pitchFamily="18" charset="-12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標楷體" pitchFamily="65" charset="-120"/>
          <a:cs typeface="新細明體" pitchFamily="18" charset="-12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標楷體" pitchFamily="65" charset="-120"/>
          <a:cs typeface="新細明體" pitchFamily="18" charset="-12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kumimoji="1" sz="3600" b="1">
          <a:solidFill>
            <a:schemeClr val="tx2"/>
          </a:solidFill>
          <a:latin typeface="Arial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kumimoji="1" sz="2400">
          <a:solidFill>
            <a:schemeClr val="tx1"/>
          </a:solidFill>
          <a:latin typeface="+mn-lt"/>
          <a:ea typeface="新細明體" pitchFamily="18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kumimoji="1" sz="2000">
          <a:solidFill>
            <a:schemeClr val="tx1"/>
          </a:solidFill>
          <a:latin typeface="+mn-lt"/>
          <a:ea typeface="新細明體" pitchFamily="18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kumimoji="1">
          <a:solidFill>
            <a:schemeClr val="tx1"/>
          </a:solidFill>
          <a:latin typeface="+mn-lt"/>
          <a:ea typeface="新細明體" pitchFamily="18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新細明體" pitchFamily="18" charset="-12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新細明體" pitchFamily="18" charset="-12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新細明體" pitchFamily="18" charset="-12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新細明體" pitchFamily="18" charset="-12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kumimoji="1">
          <a:solidFill>
            <a:schemeClr val="tx1"/>
          </a:solidFill>
          <a:latin typeface="+mn-lt"/>
          <a:ea typeface="新細明體" pitchFamily="18" charset="-120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&#36889;&#20491;&#24433;&#29255;&#37325;&#26032;&#23450;&#32681;&#20102;&#20687;&#22899;&#23401;&#23376;&#19968;&#27171;&#36889;&#21477;&#35441;%20(&#20013;&#25991;&#23383;&#24149;).mp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&#21490;&#19978;&#26368;&#27602;&#20998;&#25163;&#27468;%20Pray%20For%20You.mp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9977;&#40836;&#31461;&#25265;&#24616;&#29609;&#20855;&#21830;&#24615;&#21035;&#27495;&#35270;&#32593;&#32476;&#29190;&#32418;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95536" y="2060848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solidFill>
                  <a:srgbClr val="FF0000"/>
                </a:solidFill>
                <a:latin typeface="華康楷書體W3" panose="03000309000000000000" pitchFamily="65" charset="-120"/>
                <a:ea typeface="華康楷書體W3" panose="03000309000000000000" pitchFamily="65" charset="-120"/>
                <a:cs typeface="華康楷書體W3" panose="03000309000000000000" pitchFamily="65" charset="-120"/>
              </a:rPr>
              <a:t>性別議題融入英語領域</a:t>
            </a:r>
            <a:endParaRPr lang="zh-TW" altLang="en-US" sz="6000" b="1" dirty="0">
              <a:solidFill>
                <a:srgbClr val="FF0000"/>
              </a:solidFill>
              <a:latin typeface="華康楷書體W3" panose="03000309000000000000" pitchFamily="65" charset="-120"/>
              <a:ea typeface="華康楷書體W3" panose="03000309000000000000" pitchFamily="65" charset="-120"/>
              <a:cs typeface="華康楷書體W3" panose="030003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814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443211" y="437882"/>
            <a:ext cx="3886458" cy="5795493"/>
          </a:xfrm>
        </p:spPr>
        <p:txBody>
          <a:bodyPr>
            <a:noAutofit/>
          </a:bodyPr>
          <a:lstStyle/>
          <a:p>
            <a:r>
              <a:rPr lang="zh-TW" altLang="en-US" sz="2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老婦向捷運公司</a:t>
            </a:r>
            <a:r>
              <a:rPr lang="zh-TW" altLang="en-US" sz="2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陳情</a:t>
            </a:r>
            <a:r>
              <a:rPr lang="en-US" altLang="zh-TW" sz="2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600" b="1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en-US" sz="2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該標誌的不滿，她說每次想搭乘電梯時，看到只有藍色人形標誌，以為只能男生搭乘。害得她只得搭電扶梯，心驚膽跳又走的很喘。後來才知道殘障電梯也可供女性使用，她建議在殘障電梯上加註粉紅色的女性人形，以使更多婦孺可以利用。</a:t>
            </a:r>
            <a:br>
              <a:rPr lang="zh-TW" altLang="en-US" sz="2600" b="1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2600" b="1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" y="437882"/>
            <a:ext cx="4082603" cy="47616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66026" y="5228562"/>
            <a:ext cx="364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捷運站內標有殘障識別標誌的電梯</a:t>
            </a:r>
          </a:p>
        </p:txBody>
      </p:sp>
    </p:spTree>
    <p:extLst>
      <p:ext uri="{BB962C8B-B14F-4D97-AF65-F5344CB8AC3E}">
        <p14:creationId xmlns:p14="http://schemas.microsoft.com/office/powerpoint/2010/main" val="25784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70100" y="466725"/>
            <a:ext cx="4672013" cy="17208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5400" b="1" kern="0" dirty="0">
                <a:solidFill>
                  <a:srgbClr val="7030A0"/>
                </a:solidFill>
                <a:latin typeface="標楷體" panose="03000509000000000000" pitchFamily="65" charset="-120"/>
              </a:rPr>
              <a:t>性別刻板印象</a:t>
            </a:r>
            <a:r>
              <a:rPr lang="en-US" altLang="zh-TW" sz="5400" b="1" kern="0" dirty="0">
                <a:solidFill>
                  <a:srgbClr val="7030A0"/>
                </a:solidFill>
                <a:latin typeface="標楷體" panose="03000509000000000000" pitchFamily="65" charset="-120"/>
              </a:rPr>
              <a:t/>
            </a:r>
            <a:br>
              <a:rPr lang="en-US" altLang="zh-TW" sz="5400" b="1" kern="0" dirty="0">
                <a:solidFill>
                  <a:srgbClr val="7030A0"/>
                </a:solidFill>
                <a:latin typeface="標楷體" panose="03000509000000000000" pitchFamily="65" charset="-120"/>
              </a:rPr>
            </a:br>
            <a:endParaRPr lang="zh-TW" altLang="en-US" dirty="0"/>
          </a:p>
        </p:txBody>
      </p:sp>
      <p:sp>
        <p:nvSpPr>
          <p:cNvPr id="40962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 smtClean="0"/>
          </a:p>
        </p:txBody>
      </p:sp>
      <p:pic>
        <p:nvPicPr>
          <p:cNvPr id="40963" name="Picture 2" descr="C:\Users\pc\Desktop\T20110527-018-Q.jpg"/>
          <p:cNvPicPr>
            <a:picLocks noChangeAspect="1" noChangeArrowheads="1"/>
          </p:cNvPicPr>
          <p:nvPr/>
        </p:nvPicPr>
        <p:blipFill>
          <a:blip r:embed="rId3"/>
          <a:srcRect l="1986" r="6126"/>
          <a:stretch>
            <a:fillRect/>
          </a:stretch>
        </p:blipFill>
        <p:spPr bwMode="auto">
          <a:xfrm>
            <a:off x="428596" y="1428750"/>
            <a:ext cx="7929618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512" y="-99392"/>
            <a:ext cx="8317432" cy="626469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b="1" dirty="0" smtClean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         </a:t>
            </a:r>
            <a:r>
              <a:rPr lang="zh-TW" altLang="en-US" sz="6000" b="1" dirty="0" smtClean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康</a:t>
            </a:r>
            <a:r>
              <a:rPr lang="zh-TW" altLang="en-US" sz="6000" b="1" dirty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 軒</a:t>
            </a:r>
            <a:r>
              <a:rPr lang="zh-TW" altLang="en-US" sz="6000" b="1" dirty="0" smtClean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 版  </a:t>
            </a:r>
            <a:endParaRPr lang="en-US" altLang="zh-TW" sz="6000" b="1" dirty="0" smtClean="0">
              <a:solidFill>
                <a:srgbClr val="002060"/>
              </a:solidFill>
              <a:latin typeface="華康隸書體W7" pitchFamily="65" charset="-120"/>
              <a:ea typeface="文鼎勘亭流" pitchFamily="49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6000" b="1" dirty="0" smtClean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第 四 冊 第 二 課</a:t>
            </a:r>
            <a:endParaRPr lang="en-US" altLang="zh-TW" sz="6000" b="1" dirty="0">
              <a:solidFill>
                <a:srgbClr val="002060"/>
              </a:solidFill>
              <a:latin typeface="華康隸書體W7" pitchFamily="65" charset="-120"/>
              <a:ea typeface="文鼎勘亭流" pitchFamily="49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6000" b="1" dirty="0" smtClean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    All the Food </a:t>
            </a:r>
          </a:p>
          <a:p>
            <a:pPr algn="l">
              <a:lnSpc>
                <a:spcPct val="150000"/>
              </a:lnSpc>
            </a:pPr>
            <a:r>
              <a:rPr lang="en-US" altLang="zh-TW" sz="6000" b="1" dirty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 </a:t>
            </a:r>
            <a:r>
              <a:rPr lang="en-US" altLang="zh-TW" sz="6000" b="1" dirty="0" smtClean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     </a:t>
            </a:r>
            <a:r>
              <a:rPr lang="en-US" altLang="zh-TW" sz="6000" b="1" dirty="0" smtClean="0">
                <a:solidFill>
                  <a:srgbClr val="FF0000"/>
                </a:solidFill>
                <a:latin typeface="華康隸書體W7" pitchFamily="65" charset="-120"/>
                <a:ea typeface="文鼎勘亭流" pitchFamily="49" charset="-120"/>
              </a:rPr>
              <a:t>Look</a:t>
            </a:r>
            <a:r>
              <a:rPr lang="en-US" altLang="zh-TW" sz="6000" b="1" dirty="0" smtClean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 Delicious</a:t>
            </a:r>
          </a:p>
        </p:txBody>
      </p:sp>
      <p:sp>
        <p:nvSpPr>
          <p:cNvPr id="5" name="矩形 4"/>
          <p:cNvSpPr/>
          <p:nvPr/>
        </p:nvSpPr>
        <p:spPr>
          <a:xfrm>
            <a:off x="2411760" y="443711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ea typeface="文鼎勘亭流"/>
                <a:cs typeface="Tunga" pitchFamily="34" charset="0"/>
              </a:rPr>
              <a:t> </a:t>
            </a:r>
            <a:r>
              <a:rPr lang="zh-TW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ea typeface="文鼎勘亭流"/>
                <a:cs typeface="Tunga" pitchFamily="34" charset="0"/>
              </a:rPr>
              <a:t>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8609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6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574716"/>
              </p:ext>
            </p:extLst>
          </p:nvPr>
        </p:nvGraphicFramePr>
        <p:xfrm>
          <a:off x="252413" y="1484785"/>
          <a:ext cx="7416800" cy="5342374"/>
        </p:xfrm>
        <a:graphic>
          <a:graphicData uri="http://schemas.openxmlformats.org/drawingml/2006/table">
            <a:tbl>
              <a:tblPr/>
              <a:tblGrid>
                <a:gridCol w="487362"/>
                <a:gridCol w="3473450"/>
                <a:gridCol w="576263"/>
                <a:gridCol w="2879725"/>
              </a:tblGrid>
              <a:tr h="576064">
                <a:tc gridSpan="2">
                  <a:txBody>
                    <a:bodyPr/>
                    <a:lstStyle/>
                    <a:p>
                      <a:pPr marL="323850" marR="0" lvl="0" indent="-32385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英語學習領域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EF397"/>
                        </a:gs>
                        <a:gs pos="50000">
                          <a:srgbClr val="D5F6C0"/>
                        </a:gs>
                        <a:gs pos="100000">
                          <a:srgbClr val="EAFAE0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性別平等教育議題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EF397"/>
                        </a:gs>
                        <a:gs pos="50000">
                          <a:srgbClr val="D5F6C0"/>
                        </a:gs>
                        <a:gs pos="100000">
                          <a:srgbClr val="EAFAE0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47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能力指標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EF397"/>
                        </a:gs>
                        <a:gs pos="50000">
                          <a:srgbClr val="D5F6C0"/>
                        </a:gs>
                        <a:gs pos="100000">
                          <a:srgbClr val="EAFAE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12750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1-2-4</a:t>
                      </a:r>
                    </a:p>
                    <a:p>
                      <a:pPr marL="412750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能辨識對話或訊息的情境及主旨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12750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能     力指標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EF397"/>
                        </a:gs>
                        <a:gs pos="50000">
                          <a:srgbClr val="D5F6C0"/>
                        </a:gs>
                        <a:gs pos="100000">
                          <a:srgbClr val="EAFAE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88950" marR="0" lvl="0" indent="-487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2-1-1</a:t>
                      </a:r>
                    </a:p>
                    <a:p>
                      <a:pPr marL="488950" marR="0" lvl="0" indent="-487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辨識性別角色的刻板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8950" marR="0" lvl="0" indent="-487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化印象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8950" marR="0" lvl="0" indent="-487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altLang="zh-TW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2-1-3</a:t>
                      </a:r>
                    </a:p>
                    <a:p>
                      <a:pPr marL="488950" marR="0" lvl="0" indent="-487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表達自己的意見和感受</a:t>
                      </a:r>
                      <a:endParaRPr lang="en-US" altLang="zh-TW" sz="2000" b="1" i="0" kern="120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88950" marR="0" lvl="0" indent="-487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zh-TW" altLang="en-US" sz="2000" b="1" i="0" kern="12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不受性別的限制。</a:t>
                      </a:r>
                      <a:endParaRPr kumimoji="0" lang="en-US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r>
                        <a:rPr lang="en-US" altLang="zh-TW" sz="20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2-4-4</a:t>
                      </a:r>
                    </a:p>
                    <a:p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解析人際互動中的</a:t>
                      </a:r>
                      <a:endParaRPr lang="en-US" altLang="zh-TW" sz="2000" b="1" dirty="0" smtClean="0">
                        <a:solidFill>
                          <a:srgbClr val="FF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性別偏見與歧視。</a:t>
                      </a:r>
                    </a:p>
                    <a:p>
                      <a:pPr marL="488950" marR="0" lvl="0" indent="-487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概念分析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EF397"/>
                        </a:gs>
                        <a:gs pos="50000">
                          <a:srgbClr val="D5F6C0"/>
                        </a:gs>
                        <a:gs pos="100000">
                          <a:srgbClr val="EAFAE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9525" marR="0" lvl="0" indent="-95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結合已學的英語基礎和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9525" marR="0" lvl="0" indent="-95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本課所學的文法單字句型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9525" marR="0" lvl="0" indent="-95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延伸學習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動詞</a:t>
                      </a: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+like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的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9525" marR="0" lvl="0" indent="-95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句型 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概念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分析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EF397"/>
                        </a:gs>
                        <a:gs pos="50000">
                          <a:srgbClr val="D5F6C0"/>
                        </a:gs>
                        <a:gs pos="100000">
                          <a:srgbClr val="EAFAE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覺察性別刻板印象帶來的影響，並能跳脫性別偏見歧視，尊重別人並快樂做自己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標題 9"/>
          <p:cNvSpPr txBox="1">
            <a:spLocks/>
          </p:cNvSpPr>
          <p:nvPr/>
        </p:nvSpPr>
        <p:spPr>
          <a:xfrm>
            <a:off x="468313" y="838062"/>
            <a:ext cx="7200900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zh-TW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能力指標概念分析與對應</a:t>
            </a:r>
            <a:endParaRPr kumimoji="0" lang="zh-TW" altLang="en-US" sz="3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8458" name="矩形 1"/>
          <p:cNvSpPr>
            <a:spLocks noChangeArrowheads="1"/>
          </p:cNvSpPr>
          <p:nvPr/>
        </p:nvSpPr>
        <p:spPr bwMode="auto">
          <a:xfrm>
            <a:off x="0" y="196712"/>
            <a:ext cx="8964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性別平等教育議題</a:t>
            </a:r>
            <a:r>
              <a:rPr kumimoji="0" lang="zh-TW" altLang="en-US" sz="3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</a:t>
            </a:r>
            <a:r>
              <a:rPr kumimoji="0"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r>
              <a:rPr kumimoji="0" lang="zh-TW" altLang="en-US" sz="3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kumimoji="0"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</a:p>
        </p:txBody>
      </p:sp>
    </p:spTree>
    <p:extLst>
      <p:ext uri="{BB962C8B-B14F-4D97-AF65-F5344CB8AC3E}">
        <p14:creationId xmlns:p14="http://schemas.microsoft.com/office/powerpoint/2010/main" val="38723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554038" y="282575"/>
            <a:ext cx="81375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4400" b="1">
                <a:latin typeface="Calibri" pitchFamily="34" charset="0"/>
              </a:rPr>
              <a:t>句型</a:t>
            </a:r>
            <a:r>
              <a:rPr kumimoji="0" lang="en-US" altLang="zh-TW" sz="4400" b="1">
                <a:latin typeface="Calibri" pitchFamily="34" charset="0"/>
              </a:rPr>
              <a:t>:</a:t>
            </a:r>
            <a:r>
              <a:rPr kumimoji="0" lang="zh-TW" altLang="en-US" sz="4400" b="1">
                <a:latin typeface="Calibri" pitchFamily="34" charset="0"/>
              </a:rPr>
              <a:t>   </a:t>
            </a:r>
            <a:r>
              <a:rPr kumimoji="0" lang="en-US" altLang="zh-TW" sz="4400" b="1">
                <a:latin typeface="Calibri" pitchFamily="34" charset="0"/>
              </a:rPr>
              <a:t>V</a:t>
            </a:r>
            <a:r>
              <a:rPr kumimoji="0" lang="zh-TW" altLang="en-US" sz="4400" b="1">
                <a:latin typeface="Calibri" pitchFamily="34" charset="0"/>
              </a:rPr>
              <a:t> </a:t>
            </a:r>
            <a:r>
              <a:rPr kumimoji="0" lang="en-US" altLang="zh-TW" sz="4400" b="1">
                <a:latin typeface="Calibri" pitchFamily="34" charset="0"/>
              </a:rPr>
              <a:t>+</a:t>
            </a:r>
            <a:r>
              <a:rPr kumimoji="0" lang="zh-TW" altLang="en-US" sz="4400" b="1">
                <a:latin typeface="Calibri" pitchFamily="34" charset="0"/>
              </a:rPr>
              <a:t> </a:t>
            </a:r>
            <a:r>
              <a:rPr kumimoji="0" lang="en-US" altLang="zh-TW" sz="4400" b="1">
                <a:latin typeface="Calibri" pitchFamily="34" charset="0"/>
              </a:rPr>
              <a:t>like</a:t>
            </a:r>
            <a:r>
              <a:rPr kumimoji="0" lang="zh-TW" altLang="en-US" sz="4400" b="1">
                <a:latin typeface="Calibri" pitchFamily="34" charset="0"/>
              </a:rPr>
              <a:t> </a:t>
            </a:r>
            <a:r>
              <a:rPr kumimoji="0" lang="en-US" altLang="zh-TW" sz="4400" b="1">
                <a:latin typeface="Calibri" pitchFamily="34" charset="0"/>
              </a:rPr>
              <a:t>+</a:t>
            </a:r>
            <a:r>
              <a:rPr kumimoji="0" lang="zh-TW" altLang="en-US" sz="4400" b="1">
                <a:latin typeface="Calibri" pitchFamily="34" charset="0"/>
              </a:rPr>
              <a:t> 名詞 </a:t>
            </a:r>
            <a:r>
              <a:rPr kumimoji="0" lang="en-US" altLang="zh-TW" sz="4400" b="1">
                <a:latin typeface="Calibri" pitchFamily="34" charset="0"/>
              </a:rPr>
              <a:t>(</a:t>
            </a:r>
            <a:r>
              <a:rPr kumimoji="0" lang="zh-TW" altLang="en-US" sz="4400" b="1">
                <a:latin typeface="Calibri" pitchFamily="34" charset="0"/>
              </a:rPr>
              <a:t>像</a:t>
            </a:r>
            <a:r>
              <a:rPr kumimoji="0" lang="en-US" altLang="zh-TW" sz="4400" b="1">
                <a:latin typeface="Calibri" pitchFamily="34" charset="0"/>
              </a:rPr>
              <a:t>....</a:t>
            </a:r>
            <a:r>
              <a:rPr kumimoji="0" lang="zh-TW" altLang="en-US" sz="4400" b="1">
                <a:latin typeface="Calibri" pitchFamily="34" charset="0"/>
              </a:rPr>
              <a:t>做</a:t>
            </a:r>
            <a:r>
              <a:rPr kumimoji="0" lang="en-US" altLang="zh-TW" sz="4400" b="1">
                <a:latin typeface="Calibri" pitchFamily="34" charset="0"/>
              </a:rPr>
              <a:t>....)</a:t>
            </a:r>
            <a:endParaRPr kumimoji="0" lang="zh-TW" altLang="en-US" sz="4400" b="1">
              <a:latin typeface="Calibri" pitchFamily="34" charset="0"/>
            </a:endParaRPr>
          </a:p>
        </p:txBody>
      </p:sp>
      <p:sp>
        <p:nvSpPr>
          <p:cNvPr id="3" name="文字方塊 2"/>
          <p:cNvSpPr txBox="1">
            <a:spLocks noChangeArrowheads="1"/>
          </p:cNvSpPr>
          <p:nvPr/>
        </p:nvSpPr>
        <p:spPr bwMode="auto">
          <a:xfrm>
            <a:off x="273050" y="3357563"/>
            <a:ext cx="84963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2.</a:t>
            </a:r>
            <a:r>
              <a:rPr kumimoji="0" lang="zh-TW" altLang="en-US" sz="3600" b="1">
                <a:latin typeface="Calibri" pitchFamily="34" charset="0"/>
              </a:rPr>
              <a:t> 老師找同學上台完成上面三種動作</a:t>
            </a:r>
            <a:endParaRPr kumimoji="0" lang="en-US" altLang="zh-TW" sz="3600" b="1">
              <a:latin typeface="Calibri" pitchFamily="34" charset="0"/>
            </a:endParaRPr>
          </a:p>
          <a:p>
            <a:r>
              <a:rPr kumimoji="0" lang="zh-TW" altLang="en-US" sz="3600" b="1">
                <a:latin typeface="Calibri" pitchFamily="34" charset="0"/>
              </a:rPr>
              <a:t>      </a:t>
            </a:r>
            <a:r>
              <a:rPr kumimoji="0" lang="en-US" altLang="zh-TW" sz="3600" b="1">
                <a:latin typeface="Calibri" pitchFamily="34" charset="0"/>
              </a:rPr>
              <a:t>(</a:t>
            </a:r>
            <a:r>
              <a:rPr kumimoji="0" lang="zh-TW" altLang="en-US" sz="3600" b="1">
                <a:latin typeface="Calibri" pitchFamily="34" charset="0"/>
              </a:rPr>
              <a:t>再看有無自願者願意上台做動作</a:t>
            </a:r>
            <a:r>
              <a:rPr kumimoji="0" lang="en-US" altLang="zh-TW" sz="3600" b="1">
                <a:latin typeface="Calibri" pitchFamily="34" charset="0"/>
              </a:rPr>
              <a:t>)</a:t>
            </a:r>
          </a:p>
        </p:txBody>
      </p:sp>
      <p:sp>
        <p:nvSpPr>
          <p:cNvPr id="5" name="文字方塊 4"/>
          <p:cNvSpPr txBox="1">
            <a:spLocks noChangeArrowheads="1"/>
          </p:cNvSpPr>
          <p:nvPr/>
        </p:nvSpPr>
        <p:spPr bwMode="auto">
          <a:xfrm>
            <a:off x="395288" y="1196975"/>
            <a:ext cx="8748712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4000" b="1">
                <a:latin typeface="Calibri" pitchFamily="34" charset="0"/>
              </a:rPr>
              <a:t>1.</a:t>
            </a:r>
            <a:r>
              <a:rPr kumimoji="0" lang="zh-TW" altLang="en-US" sz="4000" b="1">
                <a:latin typeface="Calibri" pitchFamily="34" charset="0"/>
              </a:rPr>
              <a:t>老師先教 </a:t>
            </a:r>
            <a:r>
              <a:rPr kumimoji="0" lang="en-US" altLang="zh-TW" sz="4000" b="1">
                <a:latin typeface="Calibri" pitchFamily="34" charset="0"/>
              </a:rPr>
              <a:t>run</a:t>
            </a:r>
            <a:r>
              <a:rPr kumimoji="0" lang="zh-TW" altLang="en-US" sz="4000" b="1">
                <a:latin typeface="Calibri" pitchFamily="34" charset="0"/>
              </a:rPr>
              <a:t> </a:t>
            </a:r>
            <a:r>
              <a:rPr kumimoji="0" lang="en-US" altLang="zh-TW" sz="4000" b="1">
                <a:latin typeface="Calibri" pitchFamily="34" charset="0"/>
              </a:rPr>
              <a:t>like</a:t>
            </a:r>
            <a:r>
              <a:rPr kumimoji="0" lang="zh-TW" altLang="en-US" sz="4000" b="1">
                <a:latin typeface="Calibri" pitchFamily="34" charset="0"/>
              </a:rPr>
              <a:t> </a:t>
            </a:r>
            <a:r>
              <a:rPr kumimoji="0" lang="en-US" altLang="zh-TW" sz="4000" b="1">
                <a:latin typeface="Calibri" pitchFamily="34" charset="0"/>
              </a:rPr>
              <a:t>a</a:t>
            </a:r>
            <a:r>
              <a:rPr kumimoji="0" lang="zh-TW" altLang="en-US" sz="4000" b="1">
                <a:latin typeface="Calibri" pitchFamily="34" charset="0"/>
              </a:rPr>
              <a:t> </a:t>
            </a:r>
            <a:r>
              <a:rPr kumimoji="0" lang="en-US" altLang="zh-TW" sz="4000" b="1">
                <a:latin typeface="Calibri" pitchFamily="34" charset="0"/>
              </a:rPr>
              <a:t>girl</a:t>
            </a:r>
            <a:r>
              <a:rPr kumimoji="0" lang="zh-TW" altLang="en-US" sz="4000" b="1">
                <a:latin typeface="Calibri" pitchFamily="34" charset="0"/>
              </a:rPr>
              <a:t> </a:t>
            </a:r>
            <a:r>
              <a:rPr kumimoji="0" lang="en-US" altLang="zh-TW" sz="4000" b="1">
                <a:latin typeface="Calibri" pitchFamily="34" charset="0"/>
              </a:rPr>
              <a:t>/</a:t>
            </a:r>
            <a:r>
              <a:rPr kumimoji="0" lang="zh-TW" altLang="en-US" sz="4000" b="1">
                <a:latin typeface="Calibri" pitchFamily="34" charset="0"/>
              </a:rPr>
              <a:t> </a:t>
            </a:r>
            <a:r>
              <a:rPr kumimoji="0" lang="en-US" altLang="zh-TW" sz="4000" b="1">
                <a:latin typeface="Calibri" pitchFamily="34" charset="0"/>
              </a:rPr>
              <a:t>boy</a:t>
            </a:r>
            <a:r>
              <a:rPr kumimoji="0" lang="zh-TW" altLang="en-US" sz="4000" b="1">
                <a:latin typeface="Calibri" pitchFamily="34" charset="0"/>
              </a:rPr>
              <a:t>，</a:t>
            </a:r>
            <a:endParaRPr kumimoji="0" lang="en-US" altLang="zh-TW" sz="4000" b="1">
              <a:latin typeface="Calibri" pitchFamily="34" charset="0"/>
            </a:endParaRPr>
          </a:p>
          <a:p>
            <a:r>
              <a:rPr kumimoji="0" lang="en-US" altLang="zh-TW" sz="4000" b="1">
                <a:latin typeface="Calibri" pitchFamily="34" charset="0"/>
              </a:rPr>
              <a:t>                      throw like  a girl / boy</a:t>
            </a:r>
          </a:p>
          <a:p>
            <a:r>
              <a:rPr kumimoji="0" lang="en-US" altLang="zh-TW" sz="4000" b="1">
                <a:latin typeface="Calibri" pitchFamily="34" charset="0"/>
              </a:rPr>
              <a:t>                      fight like a girl</a:t>
            </a:r>
            <a:r>
              <a:rPr kumimoji="0" lang="zh-TW" altLang="en-US" sz="4000" b="1">
                <a:latin typeface="Calibri" pitchFamily="34" charset="0"/>
              </a:rPr>
              <a:t> </a:t>
            </a:r>
            <a:r>
              <a:rPr kumimoji="0" lang="en-US" altLang="zh-TW" sz="4000" b="1">
                <a:latin typeface="Calibri" pitchFamily="34" charset="0"/>
              </a:rPr>
              <a:t>/ boy</a:t>
            </a:r>
            <a:endParaRPr kumimoji="0" lang="zh-TW" altLang="en-US" sz="4000" b="1">
              <a:latin typeface="Calibri" pitchFamily="34" charset="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554038" y="4941888"/>
            <a:ext cx="79057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3600" b="1">
                <a:latin typeface="Calibri" pitchFamily="34" charset="0"/>
              </a:rPr>
              <a:t>3.</a:t>
            </a:r>
            <a:r>
              <a:rPr kumimoji="0" lang="zh-TW" altLang="en-US" sz="3600" b="1">
                <a:latin typeface="Calibri" pitchFamily="34" charset="0"/>
              </a:rPr>
              <a:t>老師問，大家覺得</a:t>
            </a:r>
            <a:r>
              <a:rPr kumimoji="0" lang="en-US" altLang="zh-TW" sz="3600" b="1">
                <a:latin typeface="Calibri" pitchFamily="34" charset="0"/>
              </a:rPr>
              <a:t>"</a:t>
            </a:r>
            <a:r>
              <a:rPr kumimoji="0" lang="zh-TW" altLang="en-US" sz="3600" b="1">
                <a:latin typeface="Calibri" pitchFamily="34" charset="0"/>
              </a:rPr>
              <a:t>像個女孩跑步</a:t>
            </a:r>
            <a:r>
              <a:rPr kumimoji="0" lang="en-US" altLang="zh-TW" sz="3600" b="1">
                <a:latin typeface="Calibri" pitchFamily="34" charset="0"/>
              </a:rPr>
              <a:t>“</a:t>
            </a:r>
          </a:p>
          <a:p>
            <a:r>
              <a:rPr kumimoji="0" lang="zh-TW" altLang="en-US" sz="3600" b="1">
                <a:latin typeface="Calibri" pitchFamily="34" charset="0"/>
              </a:rPr>
              <a:t>    是什麼樣子</a:t>
            </a:r>
            <a:r>
              <a:rPr kumimoji="0" lang="en-US" altLang="zh-TW" sz="3600" b="1">
                <a:latin typeface="Calibri" pitchFamily="34" charset="0"/>
              </a:rPr>
              <a:t>? </a:t>
            </a:r>
            <a:r>
              <a:rPr kumimoji="0" lang="zh-TW" altLang="en-US" sz="3600" b="1">
                <a:latin typeface="Calibri" pitchFamily="34" charset="0"/>
              </a:rPr>
              <a:t>我們來看一段影片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43608" y="2420888"/>
            <a:ext cx="770485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5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短片觀賞</a:t>
            </a:r>
            <a:endParaRPr lang="en-US" altLang="zh-TW" sz="5400" b="1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4000" b="1" dirty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0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40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(Always like a girl)</a:t>
            </a:r>
            <a:r>
              <a:rPr lang="zh-TW" altLang="en-US" sz="4000" b="1" dirty="0" smtClean="0">
                <a:solidFill>
                  <a:srgbClr val="0000CC"/>
                </a:solidFill>
                <a:latin typeface="標楷體" panose="03000509000000000000" pitchFamily="65" charset="-120"/>
                <a:ea typeface="標楷體" panose="03000509000000000000" pitchFamily="65" charset="-120"/>
                <a:hlinkClick r:id="rId2" action="ppaction://hlinkfile"/>
              </a:rPr>
              <a:t> </a:t>
            </a:r>
            <a:endParaRPr lang="zh-TW" altLang="en-US" sz="4000" b="1" dirty="0">
              <a:solidFill>
                <a:srgbClr val="00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88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07096" y="1560274"/>
            <a:ext cx="58326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4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問題提問，分組討論</a:t>
            </a:r>
          </a:p>
        </p:txBody>
      </p:sp>
      <p:sp>
        <p:nvSpPr>
          <p:cNvPr id="4" name="矩形 3"/>
          <p:cNvSpPr/>
          <p:nvPr/>
        </p:nvSpPr>
        <p:spPr>
          <a:xfrm>
            <a:off x="899592" y="3212976"/>
            <a:ext cx="7230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你覺得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像女孩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是什麼樣子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pPr lvl="0"/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像男孩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是什麼樣子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"?</a:t>
            </a:r>
          </a:p>
          <a:p>
            <a:pPr lvl="0"/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en-US" altLang="zh-TW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116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04487" y="1035622"/>
            <a:ext cx="86192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(2)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影片中，小男孩說他冒犯了所有女生</a:t>
            </a:r>
            <a:endParaRPr lang="en-US" altLang="zh-TW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除了他妹妹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，你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覺得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 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like a </a:t>
            </a:r>
            <a:endParaRPr lang="en-US" altLang="zh-TW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girl</a:t>
            </a:r>
            <a:r>
              <a:rPr lang="en-US" altLang="zh-TW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"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，對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女孩們有歧視意味嗎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為什麼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endParaRPr lang="zh-TW" altLang="en-US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55576" y="6059111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     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287524" y="4039738"/>
            <a:ext cx="7416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(3)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這影片中讓你學習到</a:t>
            </a:r>
            <a:r>
              <a:rPr lang="zh-TW" altLang="en-US" sz="36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什</a:t>
            </a:r>
            <a:r>
              <a:rPr lang="zh-TW" altLang="en-US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麼</a:t>
            </a:r>
            <a:r>
              <a:rPr lang="en-US" altLang="zh-TW" sz="36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sz="36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254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性平議題融入英語課程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981200"/>
            <a:ext cx="7772400" cy="3535363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zh-TW" altLang="en-US" sz="3500" dirty="0" smtClean="0"/>
              <a:t>您可以從</a:t>
            </a:r>
            <a:endParaRPr lang="en-US" altLang="zh-TW" sz="3500" dirty="0" smtClean="0"/>
          </a:p>
          <a:p>
            <a:pPr eaLnBrk="1" hangingPunct="1">
              <a:buFontTx/>
              <a:buNone/>
            </a:pPr>
            <a:r>
              <a:rPr lang="zh-TW" altLang="en-US" sz="3500" dirty="0" smtClean="0">
                <a:solidFill>
                  <a:srgbClr val="0000CC"/>
                </a:solidFill>
              </a:rPr>
              <a:t>一個單字、一個句子、一個句型</a:t>
            </a:r>
          </a:p>
          <a:p>
            <a:pPr eaLnBrk="1" hangingPunct="1">
              <a:buFontTx/>
              <a:buNone/>
            </a:pPr>
            <a:r>
              <a:rPr lang="zh-TW" altLang="en-US" sz="3500" dirty="0" smtClean="0">
                <a:solidFill>
                  <a:srgbClr val="0000FF"/>
                </a:solidFill>
              </a:rPr>
              <a:t>一則新聞、一個故事、一起事件</a:t>
            </a:r>
          </a:p>
          <a:p>
            <a:pPr eaLnBrk="1" hangingPunct="1">
              <a:buFontTx/>
              <a:buNone/>
            </a:pPr>
            <a:r>
              <a:rPr lang="zh-TW" altLang="en-US" sz="3500" dirty="0" smtClean="0">
                <a:solidFill>
                  <a:srgbClr val="0000FF"/>
                </a:solidFill>
              </a:rPr>
              <a:t>一句對話、一道題目、一首歌曲</a:t>
            </a:r>
          </a:p>
          <a:p>
            <a:pPr eaLnBrk="1" hangingPunct="1">
              <a:buFontTx/>
              <a:buNone/>
            </a:pPr>
            <a:r>
              <a:rPr lang="zh-TW" altLang="en-US" sz="3500" dirty="0" smtClean="0">
                <a:solidFill>
                  <a:srgbClr val="0000FF"/>
                </a:solidFill>
              </a:rPr>
              <a:t>一個活動、一張紙條、一部電影</a:t>
            </a:r>
          </a:p>
          <a:p>
            <a:pPr eaLnBrk="1" hangingPunct="1">
              <a:buFontTx/>
              <a:buNone/>
            </a:pPr>
            <a:r>
              <a:rPr lang="en-US" altLang="zh-TW" sz="3500" dirty="0" smtClean="0">
                <a:latin typeface="Arial" panose="020B0604020202020204" pitchFamily="34" charset="0"/>
              </a:rPr>
              <a:t>……………………………………</a:t>
            </a:r>
            <a:r>
              <a:rPr lang="en-US" altLang="zh-TW" sz="3500" dirty="0" smtClean="0"/>
              <a:t>..</a:t>
            </a:r>
            <a:r>
              <a:rPr lang="zh-TW" altLang="en-US" sz="3500" dirty="0" smtClean="0"/>
              <a:t>發想</a:t>
            </a:r>
          </a:p>
          <a:p>
            <a:pPr eaLnBrk="1" hangingPunct="1"/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157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hlinkClick r:id="rId2" action="ppaction://hlinkfile"/>
              </a:rPr>
              <a:t>史上最毒分手歌</a:t>
            </a:r>
            <a:endParaRPr lang="zh-TW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2332984"/>
            <a:ext cx="9289032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TW" sz="4800" b="1" dirty="0"/>
              <a:t>I pray your brakes go out </a:t>
            </a:r>
            <a:r>
              <a:rPr lang="en-US" altLang="zh-TW" sz="4800" b="1" dirty="0" err="1"/>
              <a:t>runnin</a:t>
            </a:r>
            <a:r>
              <a:rPr lang="en-US" altLang="zh-TW" sz="4800" b="1" dirty="0"/>
              <a:t>' down a hill</a:t>
            </a:r>
            <a:br>
              <a:rPr lang="en-US" altLang="zh-TW" sz="4800" b="1" dirty="0"/>
            </a:br>
            <a:r>
              <a:rPr lang="en-US" altLang="zh-TW" sz="4800" b="1" dirty="0"/>
              <a:t>I pray a flower pot falls from a window sill</a:t>
            </a:r>
            <a:br>
              <a:rPr lang="en-US" altLang="zh-TW" sz="4800" b="1" dirty="0"/>
            </a:br>
            <a:r>
              <a:rPr lang="en-US" altLang="zh-TW" sz="4800" b="1" dirty="0"/>
              <a:t>And knocks you in the head like I'd like to</a:t>
            </a:r>
            <a:br>
              <a:rPr lang="en-US" altLang="zh-TW" sz="4800" b="1" dirty="0"/>
            </a:br>
            <a:r>
              <a:rPr lang="en-US" altLang="zh-TW" sz="4800" b="1" dirty="0"/>
              <a:t>I pray your birthday comes and nobody calls</a:t>
            </a:r>
            <a:br>
              <a:rPr lang="en-US" altLang="zh-TW" sz="4800" b="1" dirty="0"/>
            </a:br>
            <a:r>
              <a:rPr lang="en-US" altLang="zh-TW" sz="4800" b="1" dirty="0"/>
              <a:t>I pray you're </a:t>
            </a:r>
            <a:r>
              <a:rPr lang="en-US" altLang="zh-TW" sz="4800" b="1" dirty="0" err="1"/>
              <a:t>flyin</a:t>
            </a:r>
            <a:r>
              <a:rPr lang="en-US" altLang="zh-TW" sz="4800" b="1" dirty="0"/>
              <a:t>' high when your engine stalls</a:t>
            </a:r>
            <a:br>
              <a:rPr lang="en-US" altLang="zh-TW" sz="4800" b="1" dirty="0"/>
            </a:br>
            <a:r>
              <a:rPr lang="en-US" altLang="zh-TW" sz="4800" b="1" dirty="0"/>
              <a:t>I pray all your dreams never come true</a:t>
            </a:r>
            <a:br>
              <a:rPr lang="en-US" altLang="zh-TW" sz="4800" b="1" dirty="0"/>
            </a:br>
            <a:r>
              <a:rPr lang="en-US" altLang="zh-TW" sz="4800" b="1" dirty="0"/>
              <a:t>Just know wherever you are, honey, I pray for you</a:t>
            </a:r>
            <a:br>
              <a:rPr lang="en-US" altLang="zh-TW" sz="4800" b="1" dirty="0"/>
            </a:br>
            <a:endParaRPr lang="zh-TW" altLang="en-US" sz="4800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43608" y="1413646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5400" b="1" dirty="0" smtClean="0">
                <a:solidFill>
                  <a:srgbClr val="0000CC"/>
                </a:solidFill>
              </a:rPr>
              <a:t>Pray For You</a:t>
            </a:r>
            <a:endParaRPr lang="zh-TW" altLang="en-US" sz="5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5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16632"/>
            <a:ext cx="8317432" cy="5544616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b="1" dirty="0" smtClean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         </a:t>
            </a:r>
            <a:r>
              <a:rPr lang="zh-TW" altLang="en-US" sz="6000" b="1" dirty="0" smtClean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翰 林 版  </a:t>
            </a:r>
            <a:endParaRPr lang="en-US" altLang="zh-TW" sz="6000" b="1" dirty="0" smtClean="0">
              <a:solidFill>
                <a:srgbClr val="002060"/>
              </a:solidFill>
              <a:latin typeface="華康隸書體W7" pitchFamily="65" charset="-120"/>
              <a:ea typeface="文鼎勘亭流" pitchFamily="49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6000" b="1" dirty="0" smtClean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第 四 冊 第 八 課</a:t>
            </a:r>
            <a:endParaRPr lang="en-US" altLang="zh-TW" sz="6000" b="1" dirty="0">
              <a:solidFill>
                <a:srgbClr val="002060"/>
              </a:solidFill>
              <a:latin typeface="華康隸書體W7" pitchFamily="65" charset="-120"/>
              <a:ea typeface="文鼎勘亭流" pitchFamily="49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6000" b="1" dirty="0" smtClean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    I Cried When the </a:t>
            </a:r>
          </a:p>
          <a:p>
            <a:pPr algn="l">
              <a:lnSpc>
                <a:spcPct val="150000"/>
              </a:lnSpc>
            </a:pPr>
            <a:r>
              <a:rPr lang="en-US" altLang="zh-TW" sz="6000" b="1" dirty="0" smtClean="0">
                <a:solidFill>
                  <a:srgbClr val="002060"/>
                </a:solidFill>
                <a:latin typeface="華康隸書體W7" pitchFamily="65" charset="-120"/>
                <a:ea typeface="文鼎勘亭流" pitchFamily="49" charset="-120"/>
              </a:rPr>
              <a:t>      Dragon Died</a:t>
            </a:r>
            <a:endParaRPr lang="zh-TW" altLang="en-US" sz="6000" b="1" dirty="0">
              <a:solidFill>
                <a:srgbClr val="002060"/>
              </a:solidFill>
              <a:latin typeface="華康隸書體W7" pitchFamily="65" charset="-120"/>
              <a:ea typeface="文鼎勘亭流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11760" y="4437112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ea typeface="文鼎勘亭流"/>
                <a:cs typeface="Tunga" pitchFamily="34" charset="0"/>
              </a:rPr>
              <a:t> </a:t>
            </a:r>
            <a:r>
              <a:rPr lang="zh-TW" alt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unga" pitchFamily="34" charset="0"/>
                <a:ea typeface="文鼎勘亭流"/>
                <a:cs typeface="Tunga" pitchFamily="34" charset="0"/>
              </a:rPr>
              <a:t>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7323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1772816"/>
            <a:ext cx="4572000" cy="40626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800" dirty="0">
                <a:solidFill>
                  <a:prstClr val="black"/>
                </a:solidFill>
              </a:rPr>
              <a:t>Dear John </a:t>
            </a:r>
            <a:br>
              <a:rPr lang="en-US" altLang="zh-TW" sz="2800" dirty="0">
                <a:solidFill>
                  <a:prstClr val="black"/>
                </a:solidFill>
              </a:rPr>
            </a:br>
            <a:r>
              <a:rPr lang="en-US" altLang="zh-TW" sz="2800" dirty="0">
                <a:solidFill>
                  <a:prstClr val="black"/>
                </a:solidFill>
              </a:rPr>
              <a:t>Oh! how I hate to write </a:t>
            </a:r>
            <a:br>
              <a:rPr lang="en-US" altLang="zh-TW" sz="2800" dirty="0">
                <a:solidFill>
                  <a:prstClr val="black"/>
                </a:solidFill>
              </a:rPr>
            </a:br>
            <a:r>
              <a:rPr lang="en-US" altLang="zh-TW" sz="2800" dirty="0">
                <a:solidFill>
                  <a:prstClr val="black"/>
                </a:solidFill>
              </a:rPr>
              <a:t>Dear John </a:t>
            </a:r>
            <a:br>
              <a:rPr lang="en-US" altLang="zh-TW" sz="2800" dirty="0">
                <a:solidFill>
                  <a:prstClr val="black"/>
                </a:solidFill>
              </a:rPr>
            </a:br>
            <a:r>
              <a:rPr lang="en-US" altLang="zh-TW" sz="2800" dirty="0">
                <a:solidFill>
                  <a:prstClr val="black"/>
                </a:solidFill>
              </a:rPr>
              <a:t>I must let you know tonight </a:t>
            </a:r>
            <a:br>
              <a:rPr lang="en-US" altLang="zh-TW" sz="2800" dirty="0">
                <a:solidFill>
                  <a:prstClr val="black"/>
                </a:solidFill>
              </a:rPr>
            </a:br>
            <a:r>
              <a:rPr lang="en-US" altLang="zh-TW" sz="2800" dirty="0">
                <a:solidFill>
                  <a:prstClr val="black"/>
                </a:solidFill>
              </a:rPr>
              <a:t>That my love for you has gone </a:t>
            </a:r>
            <a:br>
              <a:rPr lang="en-US" altLang="zh-TW" sz="2800" dirty="0">
                <a:solidFill>
                  <a:prstClr val="black"/>
                </a:solidFill>
              </a:rPr>
            </a:br>
            <a:r>
              <a:rPr lang="en-US" altLang="zh-TW" sz="2800" dirty="0">
                <a:solidFill>
                  <a:prstClr val="black"/>
                </a:solidFill>
              </a:rPr>
              <a:t>There's no reason to go on </a:t>
            </a:r>
            <a:br>
              <a:rPr lang="en-US" altLang="zh-TW" sz="2800" dirty="0">
                <a:solidFill>
                  <a:prstClr val="black"/>
                </a:solidFill>
              </a:rPr>
            </a:br>
            <a:r>
              <a:rPr lang="en-US" altLang="zh-TW" sz="2800" dirty="0">
                <a:solidFill>
                  <a:prstClr val="black"/>
                </a:solidFill>
              </a:rPr>
              <a:t>And tonight I wed another </a:t>
            </a:r>
            <a:br>
              <a:rPr lang="en-US" altLang="zh-TW" sz="2800" dirty="0">
                <a:solidFill>
                  <a:prstClr val="black"/>
                </a:solidFill>
              </a:rPr>
            </a:br>
            <a:r>
              <a:rPr lang="en-US" altLang="zh-TW" sz="2800" dirty="0">
                <a:solidFill>
                  <a:prstClr val="black"/>
                </a:solidFill>
              </a:rPr>
              <a:t>Dear John* </a:t>
            </a:r>
            <a:br>
              <a:rPr lang="en-US" altLang="zh-TW" sz="2800" dirty="0">
                <a:solidFill>
                  <a:prstClr val="black"/>
                </a:solidFill>
              </a:rPr>
            </a:br>
            <a:r>
              <a:rPr lang="en-US" altLang="zh-TW" sz="1600" dirty="0">
                <a:solidFill>
                  <a:prstClr val="black"/>
                </a:solidFill>
              </a:rPr>
              <a:t/>
            </a:r>
            <a:br>
              <a:rPr lang="en-US" altLang="zh-TW" sz="1600" dirty="0">
                <a:solidFill>
                  <a:prstClr val="black"/>
                </a:solidFill>
              </a:rPr>
            </a:b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788024" y="1782731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*</a:t>
            </a: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親愛的約翰 </a:t>
            </a:r>
            <a:b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噢！我真不願意寫這封信 </a:t>
            </a:r>
            <a:b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親愛的約翰 </a:t>
            </a:r>
            <a:b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今晚，我得讓你明白 </a:t>
            </a:r>
            <a:b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我對你的愛已消逝 </a:t>
            </a:r>
            <a:b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沒有理由再繼續下去 </a:t>
            </a:r>
            <a:b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今晚，我已嫁給了別人 </a:t>
            </a:r>
            <a:b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28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</a:rPr>
              <a:t>親愛的約翰 </a:t>
            </a:r>
            <a:r>
              <a:rPr lang="zh-TW" altLang="en-US" sz="2800" dirty="0">
                <a:solidFill>
                  <a:prstClr val="black"/>
                </a:solidFill>
              </a:rPr>
              <a:t/>
            </a:r>
            <a:br>
              <a:rPr lang="zh-TW" altLang="en-US" sz="2800" dirty="0">
                <a:solidFill>
                  <a:prstClr val="black"/>
                </a:solidFill>
              </a:rPr>
            </a:br>
            <a:r>
              <a:rPr lang="en-US" altLang="zh-TW" sz="2800" dirty="0">
                <a:solidFill>
                  <a:prstClr val="black"/>
                </a:solidFill>
              </a:rPr>
              <a:t>* </a:t>
            </a:r>
            <a:br>
              <a:rPr lang="en-US" altLang="zh-TW" sz="2800" dirty="0">
                <a:solidFill>
                  <a:prstClr val="black"/>
                </a:solidFill>
              </a:rPr>
            </a:br>
            <a:endParaRPr lang="zh-TW" altLang="en-US" sz="2800" dirty="0"/>
          </a:p>
        </p:txBody>
      </p:sp>
      <p:sp>
        <p:nvSpPr>
          <p:cNvPr id="6" name="矩形 5"/>
          <p:cNvSpPr/>
          <p:nvPr/>
        </p:nvSpPr>
        <p:spPr>
          <a:xfrm>
            <a:off x="1907704" y="880264"/>
            <a:ext cx="4134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i="1" u="sng" dirty="0">
                <a:solidFill>
                  <a:prstClr val="black"/>
                </a:solidFill>
                <a:cs typeface="+mj-cs"/>
              </a:rPr>
              <a:t>給約翰的一封信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1331640" y="147074"/>
            <a:ext cx="64087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4400" b="1" dirty="0">
                <a:solidFill>
                  <a:srgbClr val="4F81BD">
                    <a:lumMod val="75000"/>
                  </a:srgbClr>
                </a:solidFill>
                <a:latin typeface="標楷體" pitchFamily="65" charset="-120"/>
                <a:ea typeface="標楷體" pitchFamily="65" charset="-120"/>
                <a:cs typeface="+mj-cs"/>
              </a:rPr>
              <a:t>A DEAR JOHN LETTER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6652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情感教育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715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一</a:t>
            </a:r>
            <a:r>
              <a:rPr lang="en-US" altLang="zh-TW" dirty="0" smtClean="0"/>
              <a:t>.</a:t>
            </a:r>
            <a:r>
              <a:rPr lang="zh-TW" altLang="en-US" dirty="0" smtClean="0"/>
              <a:t>聽</a:t>
            </a:r>
            <a:r>
              <a:rPr lang="zh-TW" altLang="en-US" dirty="0"/>
              <a:t>完這首</a:t>
            </a:r>
            <a:r>
              <a:rPr lang="zh-TW" altLang="en-US" dirty="0" smtClean="0"/>
              <a:t>歌的感想</a:t>
            </a:r>
            <a:r>
              <a:rPr lang="en-US" altLang="zh-TW" dirty="0" smtClean="0"/>
              <a:t>?</a:t>
            </a:r>
          </a:p>
          <a:p>
            <a:r>
              <a:rPr lang="zh-TW" altLang="en-US" dirty="0"/>
              <a:t>二</a:t>
            </a:r>
            <a:r>
              <a:rPr lang="en-US" altLang="zh-TW" dirty="0" smtClean="0"/>
              <a:t>.</a:t>
            </a:r>
            <a:r>
              <a:rPr lang="zh-TW" altLang="en-US" dirty="0" smtClean="0"/>
              <a:t>如果你是</a:t>
            </a:r>
            <a:r>
              <a:rPr lang="en-US" altLang="zh-TW" dirty="0" smtClean="0"/>
              <a:t>John </a:t>
            </a:r>
            <a:r>
              <a:rPr lang="zh-TW" altLang="en-US" dirty="0" smtClean="0"/>
              <a:t>請</a:t>
            </a:r>
            <a:r>
              <a:rPr lang="zh-TW" altLang="en-US" dirty="0"/>
              <a:t>回信給</a:t>
            </a:r>
            <a:r>
              <a:rPr lang="zh-TW" altLang="en-US" dirty="0" smtClean="0"/>
              <a:t>女主角</a:t>
            </a:r>
            <a:r>
              <a:rPr lang="en-US" altLang="zh-TW" dirty="0" smtClean="0"/>
              <a:t>……</a:t>
            </a:r>
          </a:p>
          <a:p>
            <a:endParaRPr lang="zh-TW" altLang="en-US" dirty="0"/>
          </a:p>
        </p:txBody>
      </p:sp>
      <p:sp>
        <p:nvSpPr>
          <p:cNvPr id="5" name="雲朵形圖說文字 4"/>
          <p:cNvSpPr/>
          <p:nvPr/>
        </p:nvSpPr>
        <p:spPr>
          <a:xfrm>
            <a:off x="827584" y="2708920"/>
            <a:ext cx="6696744" cy="1008112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dirty="0" smtClean="0"/>
              <a:t>There are plenty of fishes in the sea.</a:t>
            </a:r>
          </a:p>
          <a:p>
            <a:r>
              <a:rPr lang="zh-TW" altLang="en-US" sz="2000" b="1" dirty="0" smtClean="0"/>
              <a:t>天涯何處無芳草</a:t>
            </a:r>
            <a:r>
              <a:rPr lang="en-US" altLang="zh-TW" sz="2000" b="1" dirty="0" smtClean="0"/>
              <a:t>.</a:t>
            </a:r>
            <a:endParaRPr lang="zh-TW" altLang="en-US" sz="2000" dirty="0" smtClean="0"/>
          </a:p>
        </p:txBody>
      </p:sp>
      <p:sp>
        <p:nvSpPr>
          <p:cNvPr id="6" name="雲朵形圖說文字 5"/>
          <p:cNvSpPr/>
          <p:nvPr/>
        </p:nvSpPr>
        <p:spPr>
          <a:xfrm>
            <a:off x="971600" y="3717032"/>
            <a:ext cx="6696744" cy="792088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dirty="0" smtClean="0"/>
              <a:t>The next one will be better.</a:t>
            </a:r>
          </a:p>
          <a:p>
            <a:r>
              <a:rPr lang="zh-TW" altLang="en-US" sz="2000" b="1" dirty="0" smtClean="0"/>
              <a:t>下一個會更好</a:t>
            </a:r>
            <a:r>
              <a:rPr lang="en-US" altLang="zh-TW" sz="2000" b="1" dirty="0" smtClean="0"/>
              <a:t>.</a:t>
            </a:r>
            <a:endParaRPr lang="zh-TW" altLang="en-US" sz="2000" dirty="0" smtClean="0"/>
          </a:p>
        </p:txBody>
      </p:sp>
      <p:sp>
        <p:nvSpPr>
          <p:cNvPr id="7" name="雲朵形圖說文字 6"/>
          <p:cNvSpPr/>
          <p:nvPr/>
        </p:nvSpPr>
        <p:spPr>
          <a:xfrm>
            <a:off x="755576" y="4581128"/>
            <a:ext cx="7416824" cy="1008112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dirty="0" smtClean="0"/>
              <a:t>    I'll find my </a:t>
            </a:r>
            <a:r>
              <a:rPr lang="en-US" altLang="zh-TW" sz="2000" dirty="0" err="1" smtClean="0"/>
              <a:t>Mr</a:t>
            </a:r>
            <a:r>
              <a:rPr lang="en-US" altLang="zh-TW" sz="2000" dirty="0" smtClean="0"/>
              <a:t>/Miss Right sooner or later.</a:t>
            </a:r>
          </a:p>
          <a:p>
            <a:r>
              <a:rPr lang="zh-TW" altLang="en-US" sz="2000" b="1" dirty="0" smtClean="0"/>
              <a:t>                 我遲早會找到我的真愛</a:t>
            </a:r>
            <a:r>
              <a:rPr lang="en-US" altLang="zh-TW" sz="2000" b="1" dirty="0" smtClean="0"/>
              <a:t>.</a:t>
            </a:r>
            <a:endParaRPr lang="zh-TW" altLang="en-US" sz="2000" dirty="0" smtClean="0"/>
          </a:p>
        </p:txBody>
      </p:sp>
      <p:sp>
        <p:nvSpPr>
          <p:cNvPr id="8" name="雲朵形圖說文字 7"/>
          <p:cNvSpPr/>
          <p:nvPr/>
        </p:nvSpPr>
        <p:spPr>
          <a:xfrm>
            <a:off x="1136165" y="5640611"/>
            <a:ext cx="6696744" cy="792088"/>
          </a:xfrm>
          <a:prstGeom prst="cloud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2000" dirty="0" smtClean="0"/>
              <a:t>It‘s your loss.</a:t>
            </a:r>
            <a:r>
              <a:rPr lang="zh-TW" altLang="en-US" sz="2000" dirty="0" smtClean="0"/>
              <a:t>  </a:t>
            </a:r>
            <a:r>
              <a:rPr lang="zh-TW" altLang="en-US" sz="2000" b="1" dirty="0" smtClean="0"/>
              <a:t>那是你的損失</a:t>
            </a:r>
            <a:endParaRPr lang="zh-TW" altLang="en-US" sz="2000" dirty="0" smtClean="0"/>
          </a:p>
        </p:txBody>
      </p:sp>
      <p:pic>
        <p:nvPicPr>
          <p:cNvPr id="9" name="Picture 2" descr="D:\桌面資料備份\新北市性平\1014學輔主任會議\1014超連結\性平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76" y="356694"/>
            <a:ext cx="1944216" cy="15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instantcreditloans.com/wp-content/uploads/2013/05/yellow-backgroun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3680" y="-22852050"/>
            <a:ext cx="37033200" cy="2468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42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60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127285"/>
              </p:ext>
            </p:extLst>
          </p:nvPr>
        </p:nvGraphicFramePr>
        <p:xfrm>
          <a:off x="252413" y="1484785"/>
          <a:ext cx="7416800" cy="4680917"/>
        </p:xfrm>
        <a:graphic>
          <a:graphicData uri="http://schemas.openxmlformats.org/drawingml/2006/table">
            <a:tbl>
              <a:tblPr/>
              <a:tblGrid>
                <a:gridCol w="487362"/>
                <a:gridCol w="3473450"/>
                <a:gridCol w="576263"/>
                <a:gridCol w="2879725"/>
              </a:tblGrid>
              <a:tr h="576064">
                <a:tc gridSpan="2">
                  <a:txBody>
                    <a:bodyPr/>
                    <a:lstStyle/>
                    <a:p>
                      <a:pPr marL="323850" marR="0" lvl="0" indent="-32385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英語學習領域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EF397"/>
                        </a:gs>
                        <a:gs pos="50000">
                          <a:srgbClr val="D5F6C0"/>
                        </a:gs>
                        <a:gs pos="100000">
                          <a:srgbClr val="EAFAE0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性別平等教育議題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EF397"/>
                        </a:gs>
                        <a:gs pos="50000">
                          <a:srgbClr val="D5F6C0"/>
                        </a:gs>
                        <a:gs pos="100000">
                          <a:srgbClr val="EAFAE0"/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447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能力指標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EF397"/>
                        </a:gs>
                        <a:gs pos="50000">
                          <a:srgbClr val="D5F6C0"/>
                        </a:gs>
                        <a:gs pos="100000">
                          <a:srgbClr val="EAFAE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12750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12750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3-2-7 </a:t>
                      </a:r>
                    </a:p>
                    <a:p>
                      <a:pPr marL="412750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能辨識故事的要素，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12750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如背景、人物、事件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12750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和結局。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12750" marR="0" lvl="0" indent="-4111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能     力指標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EF397"/>
                        </a:gs>
                        <a:gs pos="50000">
                          <a:srgbClr val="D5F6C0"/>
                        </a:gs>
                        <a:gs pos="100000">
                          <a:srgbClr val="EAFAE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488950" marR="0" lvl="0" indent="-487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2-1-1</a:t>
                      </a:r>
                    </a:p>
                    <a:p>
                      <a:pPr marL="488950" marR="0" lvl="0" indent="-487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辨識性別角色的刻板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8950" marR="0" lvl="0" indent="-487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化印象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8950" marR="0" lvl="0" indent="-487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488950" marR="0" lvl="0" indent="-4873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73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概念分析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EF397"/>
                        </a:gs>
                        <a:gs pos="50000">
                          <a:srgbClr val="D5F6C0"/>
                        </a:gs>
                        <a:gs pos="100000">
                          <a:srgbClr val="EAFAE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9525" marR="0" lvl="0" indent="-95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結合已學的英語基礎和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9525" marR="0" lvl="0" indent="-95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本課所學的文法單字句型</a:t>
                      </a:r>
                      <a:endParaRPr kumimoji="0" lang="en-US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  <a:p>
                      <a:pPr marL="9525" marR="0" lvl="0" indent="-95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以新的角度審視本課的課文內容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概念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分析</a:t>
                      </a: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BEF397"/>
                        </a:gs>
                        <a:gs pos="50000">
                          <a:srgbClr val="D5F6C0"/>
                        </a:gs>
                        <a:gs pos="100000">
                          <a:srgbClr val="EAFAE0"/>
                        </a:gs>
                      </a:gsLst>
                      <a:lin ang="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解讀童話故事中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的</a:t>
                      </a: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性別刻板印象</a:t>
                      </a:r>
                      <a:endParaRPr kumimoji="0" lang="zh-TW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17780" marR="177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標題 9"/>
          <p:cNvSpPr txBox="1">
            <a:spLocks/>
          </p:cNvSpPr>
          <p:nvPr/>
        </p:nvSpPr>
        <p:spPr>
          <a:xfrm>
            <a:off x="468313" y="838062"/>
            <a:ext cx="7200900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zh-TW" sz="3600" b="1" dirty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能力指標概念分析與對應</a:t>
            </a:r>
            <a:endParaRPr kumimoji="0" lang="zh-TW" altLang="en-US" sz="3600" b="1" dirty="0">
              <a:solidFill>
                <a:srgbClr val="0000FF"/>
              </a:solidFill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sp>
        <p:nvSpPr>
          <p:cNvPr id="18458" name="矩形 1"/>
          <p:cNvSpPr>
            <a:spLocks noChangeArrowheads="1"/>
          </p:cNvSpPr>
          <p:nvPr/>
        </p:nvSpPr>
        <p:spPr bwMode="auto">
          <a:xfrm>
            <a:off x="0" y="196712"/>
            <a:ext cx="89646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0"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性別平等教育議題</a:t>
            </a:r>
            <a:r>
              <a:rPr kumimoji="0" lang="zh-TW" altLang="en-US" sz="3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</a:t>
            </a:r>
            <a:r>
              <a:rPr kumimoji="0"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英語</a:t>
            </a:r>
            <a:r>
              <a:rPr kumimoji="0" lang="zh-TW" altLang="en-US" sz="3600" b="1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kumimoji="0" lang="zh-TW" altLang="en-US" sz="3600" b="1" dirty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</a:t>
            </a:r>
          </a:p>
        </p:txBody>
      </p:sp>
    </p:spTree>
    <p:extLst>
      <p:ext uri="{BB962C8B-B14F-4D97-AF65-F5344CB8AC3E}">
        <p14:creationId xmlns:p14="http://schemas.microsoft.com/office/powerpoint/2010/main" val="301703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481263" y="169863"/>
            <a:ext cx="5972175" cy="863600"/>
          </a:xfrm>
        </p:spPr>
        <p:txBody>
          <a:bodyPr/>
          <a:lstStyle/>
          <a:p>
            <a:r>
              <a:rPr lang="zh-TW" altLang="en-US" sz="4000" dirty="0" smtClean="0">
                <a:solidFill>
                  <a:schemeClr val="bg1"/>
                </a:solidFill>
                <a:ea typeface="標楷體" panose="03000509000000000000" pitchFamily="65" charset="-120"/>
              </a:rPr>
              <a:t>  </a:t>
            </a:r>
          </a:p>
        </p:txBody>
      </p:sp>
      <p:sp>
        <p:nvSpPr>
          <p:cNvPr id="26" name="標題 9"/>
          <p:cNvSpPr txBox="1">
            <a:spLocks/>
          </p:cNvSpPr>
          <p:nvPr/>
        </p:nvSpPr>
        <p:spPr>
          <a:xfrm>
            <a:off x="1403350" y="908050"/>
            <a:ext cx="6135688" cy="4318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4400" b="1" dirty="0">
                <a:solidFill>
                  <a:srgbClr val="FF0066"/>
                </a:solidFill>
                <a:latin typeface="微軟正黑體" pitchFamily="34" charset="-120"/>
                <a:ea typeface="微軟正黑體" pitchFamily="34" charset="-120"/>
                <a:cs typeface="+mj-cs"/>
              </a:rPr>
              <a:t>發展整合性的學習目標</a:t>
            </a:r>
          </a:p>
        </p:txBody>
      </p:sp>
      <p:sp>
        <p:nvSpPr>
          <p:cNvPr id="19460" name="Line 10"/>
          <p:cNvSpPr>
            <a:spLocks noChangeShapeType="1"/>
          </p:cNvSpPr>
          <p:nvPr/>
        </p:nvSpPr>
        <p:spPr bwMode="auto">
          <a:xfrm flipV="1">
            <a:off x="2943225" y="3787775"/>
            <a:ext cx="200025" cy="1588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1" name="Line 11"/>
          <p:cNvSpPr>
            <a:spLocks noChangeShapeType="1"/>
          </p:cNvSpPr>
          <p:nvPr/>
        </p:nvSpPr>
        <p:spPr bwMode="auto">
          <a:xfrm>
            <a:off x="2927350" y="5445125"/>
            <a:ext cx="200025" cy="1588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2" name="Line 12"/>
          <p:cNvSpPr>
            <a:spLocks noChangeShapeType="1"/>
          </p:cNvSpPr>
          <p:nvPr/>
        </p:nvSpPr>
        <p:spPr bwMode="auto">
          <a:xfrm flipV="1">
            <a:off x="2943225" y="4795838"/>
            <a:ext cx="200025" cy="15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3" name="Line 16"/>
          <p:cNvSpPr>
            <a:spLocks noChangeShapeType="1"/>
          </p:cNvSpPr>
          <p:nvPr/>
        </p:nvSpPr>
        <p:spPr bwMode="auto">
          <a:xfrm>
            <a:off x="6634163" y="3363913"/>
            <a:ext cx="1587" cy="137160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64" name="Line 17"/>
          <p:cNvSpPr>
            <a:spLocks noChangeShapeType="1"/>
          </p:cNvSpPr>
          <p:nvPr/>
        </p:nvSpPr>
        <p:spPr bwMode="auto">
          <a:xfrm flipV="1">
            <a:off x="6634163" y="4049713"/>
            <a:ext cx="565150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765925" y="1692275"/>
            <a:ext cx="1665288" cy="5127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單元名稱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84213" y="2417763"/>
            <a:ext cx="2260600" cy="506412"/>
          </a:xfrm>
          <a:prstGeom prst="rect">
            <a:avLst/>
          </a:prstGeom>
          <a:ln w="19050">
            <a:solidFill>
              <a:srgbClr val="333399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積極參與討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論</a:t>
            </a:r>
            <a:endParaRPr kumimoji="0" lang="zh-TW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20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>
              <a:defRPr/>
            </a:pPr>
            <a:endParaRPr lang="zh-TW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684213" y="3505200"/>
            <a:ext cx="2259012" cy="500063"/>
          </a:xfrm>
          <a:prstGeom prst="rect">
            <a:avLst/>
          </a:prstGeom>
          <a:ln w="19050">
            <a:solidFill>
              <a:srgbClr val="333399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kumimoji="0" lang="zh-TW" altLang="zh-TW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kumimoji="0" lang="zh-TW" altLang="en-US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課文內容</a:t>
            </a:r>
            <a:endParaRPr lang="zh-TW" altLang="zh-TW" dirty="0" smtClean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144838" y="2308225"/>
            <a:ext cx="3259137" cy="2049463"/>
          </a:xfrm>
          <a:prstGeom prst="rect">
            <a:avLst/>
          </a:prstGeom>
          <a:ln w="19050">
            <a:solidFill>
              <a:srgbClr val="333399"/>
            </a:solidFill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kumimoji="0" lang="zh-TW" altLang="zh-TW" sz="2000" b="1" dirty="0" smtClean="0">
                <a:latin typeface="微軟正黑體" pitchFamily="34" charset="-120"/>
                <a:ea typeface="微軟正黑體" pitchFamily="34" charset="-120"/>
              </a:rPr>
              <a:t>能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積極參與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問題的討論並完成學習</a:t>
            </a:r>
            <a:r>
              <a:rPr lang="zh-TW" altLang="en-US" sz="2000" b="1" dirty="0">
                <a:latin typeface="微軟正黑體" pitchFamily="34" charset="-120"/>
                <a:ea typeface="微軟正黑體" pitchFamily="34" charset="-120"/>
              </a:rPr>
              <a:t>單</a:t>
            </a:r>
            <a:r>
              <a:rPr kumimoji="0" lang="zh-TW" altLang="zh-TW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kumimoji="0" lang="zh-TW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kumimoji="0" lang="zh-TW" altLang="zh-TW" sz="2000" b="1" dirty="0">
                <a:latin typeface="微軟正黑體" pitchFamily="34" charset="-120"/>
                <a:ea typeface="微軟正黑體" pitchFamily="34" charset="-120"/>
              </a:rPr>
              <a:t>能</a:t>
            </a:r>
            <a:r>
              <a:rPr kumimoji="0" lang="zh-TW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課文內容</a:t>
            </a:r>
            <a:r>
              <a:rPr kumimoji="0" lang="zh-TW" altLang="zh-TW" sz="2000" b="1" dirty="0" smtClean="0">
                <a:latin typeface="微軟正黑體" pitchFamily="34" charset="-120"/>
                <a:ea typeface="微軟正黑體" pitchFamily="34" charset="-120"/>
              </a:rPr>
              <a:t>所</a:t>
            </a:r>
            <a:r>
              <a:rPr kumimoji="0" lang="zh-TW" altLang="zh-TW" sz="2000" b="1" dirty="0">
                <a:latin typeface="微軟正黑體" pitchFamily="34" charset="-120"/>
                <a:ea typeface="微軟正黑體" pitchFamily="34" charset="-120"/>
              </a:rPr>
              <a:t>傳達的兩性固有印象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kumimoji="0" lang="zh-TW" altLang="zh-TW" sz="2000" b="1" dirty="0">
                <a:latin typeface="微軟正黑體" pitchFamily="34" charset="-120"/>
                <a:ea typeface="微軟正黑體" pitchFamily="34" charset="-120"/>
              </a:rPr>
              <a:t>即</a:t>
            </a:r>
            <a:r>
              <a:rPr kumimoji="0" lang="zh-TW" altLang="zh-TW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性別刻板印象</a:t>
            </a: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kumimoji="0" lang="zh-TW" altLang="zh-TW" sz="2000" b="1" dirty="0"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lvl="1">
              <a:defRPr/>
            </a:pPr>
            <a:endParaRPr lang="zh-TW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84213" y="4579938"/>
            <a:ext cx="2244725" cy="428625"/>
          </a:xfrm>
          <a:prstGeom prst="rect">
            <a:avLst/>
          </a:prstGeom>
          <a:ln w="19050">
            <a:solidFill>
              <a:srgbClr val="333399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kumimoji="0" lang="zh-TW" altLang="zh-TW" sz="2000" b="1" dirty="0">
                <a:latin typeface="微軟正黑體" pitchFamily="34" charset="-120"/>
                <a:ea typeface="微軟正黑體" pitchFamily="34" charset="-120"/>
              </a:rPr>
              <a:t>性別刻板</a:t>
            </a:r>
          </a:p>
          <a:p>
            <a:pPr>
              <a:defRPr/>
            </a:pPr>
            <a:endParaRPr kumimoji="0" lang="zh-TW" altLang="en-US" sz="2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3223348" y="4490564"/>
            <a:ext cx="3259137" cy="174674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kumimoji="0" lang="en-US" altLang="zh-TW" sz="2000" b="1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zh-TW" sz="2000" b="1" dirty="0">
                <a:latin typeface="微軟正黑體" pitchFamily="34" charset="-120"/>
                <a:ea typeface="微軟正黑體" pitchFamily="34" charset="-120"/>
              </a:rPr>
              <a:t>能</a:t>
            </a:r>
            <a:r>
              <a:rPr lang="zh-TW" altLang="zh-TW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主動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意識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察覺</a:t>
            </a:r>
            <a:r>
              <a:rPr lang="zh-TW" altLang="zh-TW" sz="2000" b="1" dirty="0" smtClean="0">
                <a:latin typeface="微軟正黑體" pitchFamily="34" charset="-120"/>
                <a:ea typeface="微軟正黑體" pitchFamily="34" charset="-120"/>
              </a:rPr>
              <a:t>生活週遭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被</a:t>
            </a:r>
            <a:r>
              <a:rPr kumimoji="0" lang="zh-TW" altLang="zh-TW" sz="2000" b="1" dirty="0" smtClean="0">
                <a:latin typeface="微軟正黑體" pitchFamily="34" charset="-120"/>
                <a:ea typeface="微軟正黑體" pitchFamily="34" charset="-120"/>
              </a:rPr>
              <a:t>性別刻板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印象影響的</a:t>
            </a:r>
            <a:r>
              <a:rPr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現象</a:t>
            </a:r>
            <a:endParaRPr lang="en-US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kumimoji="0" lang="zh-TW" altLang="zh-TW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zh-TW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r>
              <a:rPr kumimoji="0" lang="en-US" altLang="zh-TW" sz="2000" b="1" dirty="0">
                <a:latin typeface="微軟正黑體" pitchFamily="34" charset="-120"/>
                <a:ea typeface="微軟正黑體" pitchFamily="34" charset="-120"/>
              </a:rPr>
              <a:t>4.</a:t>
            </a:r>
            <a:r>
              <a:rPr kumimoji="0" lang="zh-TW" altLang="zh-TW" sz="2000" b="1" dirty="0" smtClean="0">
                <a:latin typeface="微軟正黑體" pitchFamily="34" charset="-120"/>
                <a:ea typeface="微軟正黑體" pitchFamily="34" charset="-120"/>
              </a:rPr>
              <a:t>能</a:t>
            </a:r>
            <a:r>
              <a:rPr lang="zh-TW" altLang="en-US" sz="2000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跳</a:t>
            </a:r>
            <a:r>
              <a:rPr lang="zh-TW" altLang="en-US" sz="2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脫</a:t>
            </a:r>
            <a:r>
              <a:rPr kumimoji="0" lang="zh-TW" altLang="zh-TW" sz="2000" b="1" dirty="0" smtClean="0">
                <a:latin typeface="微軟正黑體" pitchFamily="34" charset="-120"/>
                <a:ea typeface="微軟正黑體" pitchFamily="34" charset="-120"/>
              </a:rPr>
              <a:t>生活</a:t>
            </a:r>
            <a:r>
              <a:rPr kumimoji="0" lang="zh-TW" altLang="zh-TW" sz="2000" b="1" dirty="0">
                <a:latin typeface="微軟正黑體" pitchFamily="34" charset="-120"/>
                <a:ea typeface="微軟正黑體" pitchFamily="34" charset="-120"/>
              </a:rPr>
              <a:t>中的性別</a:t>
            </a:r>
            <a:r>
              <a:rPr kumimoji="0" lang="zh-TW" altLang="zh-TW" sz="2000" b="1" dirty="0" smtClean="0">
                <a:latin typeface="微軟正黑體" pitchFamily="34" charset="-120"/>
                <a:ea typeface="微軟正黑體" pitchFamily="34" charset="-120"/>
              </a:rPr>
              <a:t>刻板</a:t>
            </a:r>
            <a:r>
              <a:rPr kumimoji="0" lang="zh-TW" altLang="en-US" sz="2000" b="1" dirty="0" smtClean="0">
                <a:latin typeface="微軟正黑體" pitchFamily="34" charset="-120"/>
                <a:ea typeface="微軟正黑體" pitchFamily="34" charset="-120"/>
              </a:rPr>
              <a:t>思維</a:t>
            </a:r>
            <a:r>
              <a:rPr kumimoji="0" lang="zh-TW" altLang="zh-TW" sz="2000" b="1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zh-TW" altLang="zh-TW" sz="2000" b="1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defRPr/>
            </a:pPr>
            <a:endParaRPr lang="zh-TW" sz="20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611188" y="5300663"/>
            <a:ext cx="2295525" cy="428625"/>
          </a:xfrm>
          <a:prstGeom prst="rect">
            <a:avLst/>
          </a:prstGeom>
          <a:ln w="19050">
            <a:solidFill>
              <a:srgbClr val="333399"/>
            </a:solidFill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zh-TW" altLang="zh-TW" sz="2000" b="1" dirty="0" smtClean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檢視</a:t>
            </a:r>
            <a:r>
              <a:rPr lang="zh-TW" altLang="zh-TW" sz="2000" b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兩性固有印象</a:t>
            </a:r>
            <a:endParaRPr lang="zh-TW" altLang="zh-TW" sz="2000" dirty="0"/>
          </a:p>
          <a:p>
            <a:pPr>
              <a:defRPr/>
            </a:pPr>
            <a:endParaRPr kumimoji="0" lang="zh-TW" altLang="zh-TW" sz="2000" b="1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defRPr/>
            </a:pPr>
            <a:endParaRPr lang="zh-TW" altLang="en-US" sz="2000" b="1" dirty="0">
              <a:solidFill>
                <a:schemeClr val="tx1"/>
              </a:solidFill>
              <a:ea typeface="標楷體" pitchFamily="65" charset="-120"/>
            </a:endParaRP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>
            <a:off x="7199312" y="2308225"/>
            <a:ext cx="1765175" cy="36115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3400"/>
              </a:lnSpc>
              <a:defRPr/>
            </a:pPr>
            <a:endParaRPr kumimoji="0" lang="en-US" altLang="zh-TW" sz="2400" b="1" dirty="0">
              <a:latin typeface="微軟正黑體" pitchFamily="34" charset="-120"/>
              <a:ea typeface="微軟正黑體" pitchFamily="34" charset="-120"/>
            </a:endParaRPr>
          </a:p>
          <a:p>
            <a:pPr algn="ctr">
              <a:lnSpc>
                <a:spcPts val="3400"/>
              </a:lnSpc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I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Cried </a:t>
            </a:r>
          </a:p>
          <a:p>
            <a:pPr algn="ctr">
              <a:lnSpc>
                <a:spcPts val="3400"/>
              </a:lnSpc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When the</a:t>
            </a:r>
          </a:p>
          <a:p>
            <a:pPr algn="ctr">
              <a:lnSpc>
                <a:spcPts val="3400"/>
              </a:lnSpc>
              <a:defRPr/>
            </a:pP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Dragon Died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046163" y="1652588"/>
            <a:ext cx="1665287" cy="51276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TW" altLang="en-US" sz="2400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概念分析</a:t>
            </a:r>
          </a:p>
          <a:p>
            <a:pPr>
              <a:defRPr/>
            </a:pPr>
            <a:endParaRPr lang="zh-TW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70325" y="1692275"/>
            <a:ext cx="1809750" cy="5127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學習目標</a:t>
            </a:r>
          </a:p>
        </p:txBody>
      </p:sp>
      <p:sp>
        <p:nvSpPr>
          <p:cNvPr id="19475" name="Line 10"/>
          <p:cNvSpPr>
            <a:spLocks noChangeShapeType="1"/>
          </p:cNvSpPr>
          <p:nvPr/>
        </p:nvSpPr>
        <p:spPr bwMode="auto">
          <a:xfrm>
            <a:off x="6403975" y="3355975"/>
            <a:ext cx="231775" cy="0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6" name="Line 10"/>
          <p:cNvSpPr>
            <a:spLocks noChangeShapeType="1"/>
          </p:cNvSpPr>
          <p:nvPr/>
        </p:nvSpPr>
        <p:spPr bwMode="auto">
          <a:xfrm flipV="1">
            <a:off x="6416675" y="4745038"/>
            <a:ext cx="201613" cy="1587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78" name="Line 10"/>
          <p:cNvSpPr>
            <a:spLocks noChangeShapeType="1"/>
          </p:cNvSpPr>
          <p:nvPr/>
        </p:nvSpPr>
        <p:spPr bwMode="auto">
          <a:xfrm flipV="1">
            <a:off x="3022600" y="2682875"/>
            <a:ext cx="198438" cy="1588"/>
          </a:xfrm>
          <a:prstGeom prst="line">
            <a:avLst/>
          </a:prstGeom>
          <a:noFill/>
          <a:ln w="1905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9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 txBox="1">
            <a:spLocks noChangeArrowheads="1"/>
          </p:cNvSpPr>
          <p:nvPr/>
        </p:nvSpPr>
        <p:spPr>
          <a:xfrm>
            <a:off x="-9485" y="-243408"/>
            <a:ext cx="8975465" cy="3600400"/>
          </a:xfrm>
          <a:prstGeom prst="roundRect">
            <a:avLst>
              <a:gd name="adj" fmla="val 21667"/>
            </a:avLst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5400" dirty="0" smtClean="0">
                <a:solidFill>
                  <a:srgbClr val="7030A0"/>
                </a:solidFill>
                <a:ea typeface="文鼎勘亭流" pitchFamily="49" charset="-120"/>
              </a:rPr>
              <a:t>     老師提問，分組討論一</a:t>
            </a:r>
            <a:r>
              <a:rPr lang="en-US" altLang="zh-TW" sz="5400" dirty="0" smtClean="0">
                <a:solidFill>
                  <a:srgbClr val="7030A0"/>
                </a:solidFill>
                <a:ea typeface="文鼎勘亭流" pitchFamily="49" charset="-120"/>
              </a:rPr>
              <a:t>:</a:t>
            </a:r>
          </a:p>
          <a:p>
            <a:pPr algn="l"/>
            <a:r>
              <a:rPr lang="en-US" altLang="zh-TW" sz="4800" b="1" dirty="0" smtClean="0">
                <a:solidFill>
                  <a:srgbClr val="7030A0"/>
                </a:solidFill>
                <a:ea typeface="文鼎勘亭流" pitchFamily="49" charset="-120"/>
              </a:rPr>
              <a:t>  After he </a:t>
            </a:r>
            <a:r>
              <a:rPr lang="en-US" altLang="zh-TW" sz="4800" b="1" dirty="0">
                <a:solidFill>
                  <a:srgbClr val="7030A0"/>
                </a:solidFill>
                <a:ea typeface="文鼎勘亭流" pitchFamily="49" charset="-120"/>
              </a:rPr>
              <a:t>placed the </a:t>
            </a:r>
            <a:r>
              <a:rPr lang="en-US" altLang="zh-TW" sz="4800" b="1" dirty="0" smtClean="0">
                <a:solidFill>
                  <a:srgbClr val="FF0000"/>
                </a:solidFill>
                <a:ea typeface="文鼎勘亭流" pitchFamily="49" charset="-120"/>
              </a:rPr>
              <a:t>princess</a:t>
            </a:r>
          </a:p>
          <a:p>
            <a:pPr algn="l"/>
            <a:r>
              <a:rPr lang="en-US" altLang="zh-TW" sz="4800" b="1" dirty="0">
                <a:solidFill>
                  <a:srgbClr val="7030A0"/>
                </a:solidFill>
                <a:ea typeface="文鼎勘亭流" pitchFamily="49" charset="-120"/>
              </a:rPr>
              <a:t> </a:t>
            </a:r>
            <a:r>
              <a:rPr lang="en-US" altLang="zh-TW" sz="4800" b="1" dirty="0" smtClean="0">
                <a:solidFill>
                  <a:srgbClr val="7030A0"/>
                </a:solidFill>
                <a:ea typeface="文鼎勘亭流" pitchFamily="49" charset="-120"/>
              </a:rPr>
              <a:t>    on his back</a:t>
            </a:r>
            <a:r>
              <a:rPr lang="zh-TW" altLang="en-US" sz="4800" b="1" dirty="0" smtClean="0">
                <a:solidFill>
                  <a:srgbClr val="7030A0"/>
                </a:solidFill>
                <a:ea typeface="文鼎勘亭流" pitchFamily="49" charset="-120"/>
              </a:rPr>
              <a:t>，</a:t>
            </a:r>
            <a:r>
              <a:rPr lang="en-US" altLang="zh-TW" sz="4800" b="1" dirty="0" smtClean="0">
                <a:solidFill>
                  <a:srgbClr val="7030A0"/>
                </a:solidFill>
                <a:ea typeface="文鼎勘亭流" pitchFamily="49" charset="-120"/>
              </a:rPr>
              <a:t>he</a:t>
            </a:r>
            <a:r>
              <a:rPr lang="en-US" altLang="zh-TW" sz="4800" b="1" dirty="0" smtClean="0">
                <a:solidFill>
                  <a:srgbClr val="FF0000"/>
                </a:solidFill>
                <a:ea typeface="文鼎勘亭流" pitchFamily="49" charset="-120"/>
              </a:rPr>
              <a:t> </a:t>
            </a:r>
            <a:r>
              <a:rPr lang="en-US" altLang="zh-TW" sz="4800" b="1" dirty="0" smtClean="0">
                <a:solidFill>
                  <a:srgbClr val="7030A0"/>
                </a:solidFill>
                <a:ea typeface="文鼎勘亭流" pitchFamily="49" charset="-120"/>
              </a:rPr>
              <a:t>flew high</a:t>
            </a:r>
          </a:p>
          <a:p>
            <a:pPr algn="l"/>
            <a:r>
              <a:rPr lang="en-US" altLang="zh-TW" sz="4800" b="1" dirty="0">
                <a:solidFill>
                  <a:srgbClr val="7030A0"/>
                </a:solidFill>
                <a:ea typeface="文鼎勘亭流" pitchFamily="49" charset="-120"/>
              </a:rPr>
              <a:t> </a:t>
            </a:r>
            <a:r>
              <a:rPr lang="en-US" altLang="zh-TW" sz="4800" b="1" dirty="0" smtClean="0">
                <a:solidFill>
                  <a:srgbClr val="7030A0"/>
                </a:solidFill>
                <a:ea typeface="文鼎勘亭流" pitchFamily="49" charset="-120"/>
              </a:rPr>
              <a:t>     into the sky.</a:t>
            </a:r>
            <a:endParaRPr lang="zh-TW" altLang="en-US" sz="5400" dirty="0" smtClean="0">
              <a:solidFill>
                <a:srgbClr val="7030A0"/>
              </a:solidFill>
              <a:ea typeface="文鼎勘亭流" pitchFamily="49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619672" y="332656"/>
            <a:ext cx="6264696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  <p:sp>
        <p:nvSpPr>
          <p:cNvPr id="7" name="內容版面配置區 3"/>
          <p:cNvSpPr txBox="1">
            <a:spLocks/>
          </p:cNvSpPr>
          <p:nvPr/>
        </p:nvSpPr>
        <p:spPr>
          <a:xfrm>
            <a:off x="5076056" y="1196752"/>
            <a:ext cx="2520280" cy="4608512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zh-TW" altLang="en-US" sz="5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42910" y="3500438"/>
            <a:ext cx="82516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 smtClean="0">
                <a:latin typeface="華康華綜體W5" panose="020B0509000000000000" pitchFamily="49" charset="-120"/>
                <a:ea typeface="華康華綜體W5" panose="020B0509000000000000" pitchFamily="49" charset="-120"/>
              </a:rPr>
              <a:t>童話故事中，經常都出現公主被救的情節，而救公主的總是一位男性</a:t>
            </a:r>
            <a:r>
              <a:rPr lang="en-US" altLang="zh-TW" sz="3600" b="1" dirty="0" smtClean="0">
                <a:latin typeface="華康華綜體W5" panose="020B0509000000000000" pitchFamily="49" charset="-120"/>
                <a:ea typeface="華康華綜體W5" panose="020B0509000000000000" pitchFamily="49" charset="-120"/>
              </a:rPr>
              <a:t>(</a:t>
            </a:r>
            <a:r>
              <a:rPr lang="zh-TW" altLang="en-US" sz="3600" b="1" dirty="0" smtClean="0">
                <a:latin typeface="華康華綜體W5" panose="020B0509000000000000" pitchFamily="49" charset="-120"/>
                <a:ea typeface="華康華綜體W5" panose="020B0509000000000000" pitchFamily="49" charset="-120"/>
              </a:rPr>
              <a:t>龍亦被視為男性</a:t>
            </a:r>
            <a:r>
              <a:rPr lang="en-US" altLang="zh-TW" sz="3600" b="1" dirty="0" smtClean="0">
                <a:latin typeface="華康華綜體W5" panose="020B0509000000000000" pitchFamily="49" charset="-120"/>
                <a:ea typeface="華康華綜體W5" panose="020B0509000000000000" pitchFamily="49" charset="-120"/>
              </a:rPr>
              <a:t>)</a:t>
            </a:r>
            <a:r>
              <a:rPr lang="zh-TW" altLang="en-US" sz="3600" b="1" dirty="0" smtClean="0">
                <a:latin typeface="華康華綜體W5" panose="020B0509000000000000" pitchFamily="49" charset="-120"/>
                <a:ea typeface="華康華綜體W5" panose="020B0509000000000000" pitchFamily="49" charset="-120"/>
              </a:rPr>
              <a:t>，你有甚麼看法</a:t>
            </a:r>
            <a:r>
              <a:rPr lang="en-US" altLang="zh-TW" sz="3600" b="1" dirty="0" smtClean="0">
                <a:latin typeface="華康華綜體W5" panose="020B0509000000000000" pitchFamily="49" charset="-120"/>
                <a:ea typeface="華康華綜體W5" panose="020B0509000000000000" pitchFamily="49" charset="-120"/>
              </a:rPr>
              <a:t>?</a:t>
            </a:r>
            <a:endParaRPr lang="zh-TW" altLang="en-US" sz="3600" b="1" dirty="0">
              <a:latin typeface="華康華綜體W5" panose="020B0509000000000000" pitchFamily="49" charset="-120"/>
              <a:ea typeface="華康華綜體W5" panose="020B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148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>
            <a:spLocks noChangeArrowheads="1"/>
          </p:cNvSpPr>
          <p:nvPr/>
        </p:nvSpPr>
        <p:spPr bwMode="auto">
          <a:xfrm>
            <a:off x="11113" y="-103188"/>
            <a:ext cx="91344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5400">
                <a:solidFill>
                  <a:srgbClr val="7030A0"/>
                </a:solidFill>
                <a:latin typeface="Calibri" pitchFamily="34" charset="0"/>
                <a:ea typeface="文鼎勘亭流" pitchFamily="49" charset="-120"/>
              </a:rPr>
              <a:t>       </a:t>
            </a:r>
            <a:r>
              <a:rPr kumimoji="0" lang="zh-TW" altLang="en-US" sz="4800">
                <a:solidFill>
                  <a:srgbClr val="7030A0"/>
                </a:solidFill>
                <a:latin typeface="Calibri" pitchFamily="34" charset="0"/>
                <a:ea typeface="文鼎勘亭流" pitchFamily="49" charset="-120"/>
              </a:rPr>
              <a:t>問題討論二</a:t>
            </a:r>
            <a:r>
              <a:rPr kumimoji="0" lang="en-US" altLang="zh-TW" sz="4800">
                <a:solidFill>
                  <a:srgbClr val="7030A0"/>
                </a:solidFill>
                <a:latin typeface="Calibri" pitchFamily="34" charset="0"/>
                <a:ea typeface="文鼎勘亭流" pitchFamily="49" charset="-120"/>
              </a:rPr>
              <a:t>:</a:t>
            </a:r>
          </a:p>
          <a:p>
            <a:r>
              <a:rPr kumimoji="0" lang="en-US" altLang="zh-TW" sz="4400" b="1">
                <a:solidFill>
                  <a:srgbClr val="7030A0"/>
                </a:solidFill>
                <a:latin typeface="Calibri" pitchFamily="34" charset="0"/>
                <a:ea typeface="文鼎勘亭流" pitchFamily="49" charset="-120"/>
              </a:rPr>
              <a:t>    I </a:t>
            </a:r>
            <a:r>
              <a:rPr kumimoji="0" lang="en-US" altLang="zh-TW" sz="4400" b="1">
                <a:solidFill>
                  <a:srgbClr val="FF0000"/>
                </a:solidFill>
                <a:latin typeface="Calibri" pitchFamily="34" charset="0"/>
                <a:ea typeface="文鼎勘亭流" pitchFamily="49" charset="-120"/>
              </a:rPr>
              <a:t>cried</a:t>
            </a:r>
            <a:r>
              <a:rPr kumimoji="0" lang="en-US" altLang="zh-TW" sz="4400" b="1">
                <a:solidFill>
                  <a:srgbClr val="7030A0"/>
                </a:solidFill>
                <a:latin typeface="Calibri" pitchFamily="34" charset="0"/>
                <a:ea typeface="文鼎勘亭流" pitchFamily="49" charset="-120"/>
              </a:rPr>
              <a:t> when the</a:t>
            </a:r>
            <a:r>
              <a:rPr kumimoji="0" lang="zh-TW" altLang="en-US" sz="4400" b="1">
                <a:solidFill>
                  <a:srgbClr val="7030A0"/>
                </a:solidFill>
                <a:latin typeface="Calibri" pitchFamily="34" charset="0"/>
                <a:ea typeface="文鼎勘亭流" pitchFamily="49" charset="-120"/>
              </a:rPr>
              <a:t> </a:t>
            </a:r>
            <a:r>
              <a:rPr kumimoji="0" lang="en-US" altLang="zh-TW" sz="4400" b="1">
                <a:solidFill>
                  <a:srgbClr val="7030A0"/>
                </a:solidFill>
                <a:latin typeface="Calibri" pitchFamily="34" charset="0"/>
                <a:ea typeface="文鼎勘亭流" pitchFamily="49" charset="-120"/>
              </a:rPr>
              <a:t>dragon died</a:t>
            </a:r>
          </a:p>
          <a:p>
            <a:r>
              <a:rPr kumimoji="0" lang="en-US" altLang="zh-TW" sz="4400" b="1">
                <a:solidFill>
                  <a:srgbClr val="7030A0"/>
                </a:solidFill>
                <a:latin typeface="Calibri" pitchFamily="34" charset="0"/>
                <a:ea typeface="文鼎勘亭流" pitchFamily="49" charset="-120"/>
              </a:rPr>
              <a:t>    in front of the princess.</a:t>
            </a:r>
          </a:p>
          <a:p>
            <a:endParaRPr kumimoji="0" lang="zh-TW" altLang="en-US">
              <a:latin typeface="Calibri" pitchFamily="34" charset="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14282" y="2071678"/>
            <a:ext cx="8158163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42950" indent="-7429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4000" b="1" dirty="0" smtClean="0">
                <a:latin typeface="+mn-lt"/>
                <a:ea typeface="+mn-ea"/>
              </a:rPr>
              <a:t>(</a:t>
            </a:r>
            <a:r>
              <a:rPr kumimoji="0" lang="zh-TW" altLang="en-US" sz="4000" b="1" dirty="0" smtClean="0">
                <a:latin typeface="+mn-lt"/>
                <a:ea typeface="+mn-ea"/>
              </a:rPr>
              <a:t>故事中描述到，媽媽看到</a:t>
            </a:r>
            <a:r>
              <a:rPr kumimoji="0" lang="zh-TW" altLang="en-US" sz="4000" b="1" dirty="0">
                <a:latin typeface="+mn-lt"/>
                <a:ea typeface="+mn-ea"/>
              </a:rPr>
              <a:t>龍為救公主而</a:t>
            </a:r>
            <a:r>
              <a:rPr kumimoji="0" lang="zh-TW" altLang="en-US" sz="4000" b="1" dirty="0" smtClean="0">
                <a:latin typeface="+mn-lt"/>
                <a:ea typeface="+mn-ea"/>
              </a:rPr>
              <a:t>死的劇情因此哭了</a:t>
            </a:r>
            <a:r>
              <a:rPr kumimoji="0" lang="en-US" altLang="zh-TW" sz="4000" b="1" dirty="0" smtClean="0">
                <a:latin typeface="+mn-lt"/>
                <a:ea typeface="+mn-ea"/>
              </a:rPr>
              <a:t>)</a:t>
            </a:r>
          </a:p>
        </p:txBody>
      </p:sp>
      <p:sp>
        <p:nvSpPr>
          <p:cNvPr id="35843" name="文字方塊 4"/>
          <p:cNvSpPr txBox="1">
            <a:spLocks noChangeArrowheads="1"/>
          </p:cNvSpPr>
          <p:nvPr/>
        </p:nvSpPr>
        <p:spPr bwMode="auto">
          <a:xfrm>
            <a:off x="11113" y="4618038"/>
            <a:ext cx="9144000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en-US" altLang="zh-TW" sz="5000" b="1">
                <a:latin typeface="Calibri" pitchFamily="34" charset="0"/>
              </a:rPr>
              <a:t>  </a:t>
            </a:r>
            <a:endParaRPr kumimoji="0" lang="zh-TW" altLang="en-US" sz="4000" b="1">
              <a:latin typeface="Calibri" pitchFamily="34" charset="0"/>
            </a:endParaRPr>
          </a:p>
        </p:txBody>
      </p:sp>
      <p:sp>
        <p:nvSpPr>
          <p:cNvPr id="6" name="文字方塊 5"/>
          <p:cNvSpPr txBox="1">
            <a:spLocks noChangeArrowheads="1"/>
          </p:cNvSpPr>
          <p:nvPr/>
        </p:nvSpPr>
        <p:spPr bwMode="auto">
          <a:xfrm>
            <a:off x="292100" y="3643314"/>
            <a:ext cx="792003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3600" b="1" dirty="0" smtClean="0">
                <a:latin typeface="Calibri" pitchFamily="34" charset="0"/>
              </a:rPr>
              <a:t>1.</a:t>
            </a:r>
            <a:r>
              <a:rPr kumimoji="0" lang="zh-TW" altLang="en-US" sz="3600" b="1" dirty="0" smtClean="0"/>
              <a:t>如果作者寫的是爸爸，你覺得作者會</a:t>
            </a:r>
            <a:endParaRPr kumimoji="0" lang="en-US" altLang="zh-TW" sz="3600" b="1" dirty="0" smtClean="0"/>
          </a:p>
          <a:p>
            <a:r>
              <a:rPr kumimoji="0" lang="zh-TW" altLang="en-US" sz="3600" b="1" dirty="0" smtClean="0"/>
              <a:t>   寫爸爸也哭了嗎</a:t>
            </a:r>
            <a:r>
              <a:rPr kumimoji="0" lang="en-US" altLang="zh-TW" sz="3600" b="1" dirty="0" smtClean="0"/>
              <a:t>?</a:t>
            </a:r>
            <a:endParaRPr kumimoji="0" lang="zh-TW" altLang="en-US" sz="3600" b="1" dirty="0" smtClean="0"/>
          </a:p>
          <a:p>
            <a:r>
              <a:rPr kumimoji="0" lang="en-US" altLang="zh-TW" sz="3600" b="1" dirty="0" smtClean="0">
                <a:latin typeface="Calibri" pitchFamily="34" charset="0"/>
              </a:rPr>
              <a:t>2</a:t>
            </a:r>
            <a:r>
              <a:rPr kumimoji="0" lang="en-US" altLang="zh-TW" sz="3600" b="1" dirty="0">
                <a:latin typeface="Calibri" pitchFamily="34" charset="0"/>
              </a:rPr>
              <a:t>.</a:t>
            </a:r>
            <a:r>
              <a:rPr kumimoji="0" lang="zh-TW" altLang="en-US" sz="3600" b="1" dirty="0">
                <a:latin typeface="Calibri" pitchFamily="34" charset="0"/>
              </a:rPr>
              <a:t> </a:t>
            </a:r>
            <a:r>
              <a:rPr kumimoji="0" lang="zh-TW" altLang="en-US" sz="3600" b="1" dirty="0" smtClean="0">
                <a:latin typeface="Calibri" pitchFamily="34" charset="0"/>
              </a:rPr>
              <a:t>常有人說</a:t>
            </a:r>
            <a:r>
              <a:rPr kumimoji="0" lang="en-US" altLang="zh-TW" sz="3600" b="1" dirty="0" smtClean="0">
                <a:latin typeface="Calibri" pitchFamily="34" charset="0"/>
              </a:rPr>
              <a:t>“</a:t>
            </a:r>
            <a:r>
              <a:rPr kumimoji="0" lang="zh-TW" altLang="en-US" sz="3600" b="1" dirty="0" smtClean="0">
                <a:latin typeface="Calibri" pitchFamily="34" charset="0"/>
              </a:rPr>
              <a:t>男兒</a:t>
            </a:r>
            <a:r>
              <a:rPr kumimoji="0" lang="zh-TW" altLang="en-US" sz="3600" b="1" dirty="0">
                <a:latin typeface="Calibri" pitchFamily="34" charset="0"/>
              </a:rPr>
              <a:t>有淚不輕</a:t>
            </a:r>
            <a:r>
              <a:rPr kumimoji="0" lang="zh-TW" altLang="en-US" sz="3600" b="1" dirty="0" smtClean="0">
                <a:latin typeface="Calibri" pitchFamily="34" charset="0"/>
              </a:rPr>
              <a:t>彈</a:t>
            </a:r>
            <a:r>
              <a:rPr kumimoji="0" lang="en-US" altLang="zh-TW" sz="3600" b="1" dirty="0" smtClean="0">
                <a:latin typeface="Calibri" pitchFamily="34" charset="0"/>
              </a:rPr>
              <a:t>”</a:t>
            </a:r>
            <a:r>
              <a:rPr kumimoji="0" lang="zh-TW" altLang="en-US" sz="3600" b="1" dirty="0" smtClean="0">
                <a:latin typeface="Calibri" pitchFamily="34" charset="0"/>
              </a:rPr>
              <a:t>，你認同 </a:t>
            </a:r>
            <a:endParaRPr kumimoji="0" lang="en-US" altLang="zh-TW" sz="3600" b="1" dirty="0" smtClean="0">
              <a:latin typeface="Calibri" pitchFamily="34" charset="0"/>
            </a:endParaRPr>
          </a:p>
          <a:p>
            <a:r>
              <a:rPr kumimoji="0" lang="zh-TW" altLang="en-US" sz="3600" b="1" dirty="0" smtClean="0">
                <a:latin typeface="Calibri" pitchFamily="34" charset="0"/>
              </a:rPr>
              <a:t>    這</a:t>
            </a:r>
            <a:r>
              <a:rPr kumimoji="0" lang="zh-TW" altLang="en-US" sz="3600" b="1" dirty="0">
                <a:latin typeface="Calibri" pitchFamily="34" charset="0"/>
              </a:rPr>
              <a:t>句話嗎</a:t>
            </a:r>
            <a:r>
              <a:rPr kumimoji="0" lang="en-US" altLang="zh-TW" sz="3600" b="1" dirty="0" smtClean="0">
                <a:latin typeface="Calibri" pitchFamily="34" charset="0"/>
              </a:rPr>
              <a:t>?</a:t>
            </a:r>
            <a:r>
              <a:rPr kumimoji="0" lang="zh-TW" altLang="en-US" sz="3600" b="1" dirty="0" smtClean="0">
                <a:latin typeface="Calibri" pitchFamily="34" charset="0"/>
              </a:rPr>
              <a:t>為什麼</a:t>
            </a:r>
            <a:r>
              <a:rPr kumimoji="0" lang="en-US" altLang="zh-TW" sz="3600" b="1" dirty="0">
                <a:latin typeface="Calibri" pitchFamily="34" charset="0"/>
              </a:rPr>
              <a:t>?</a:t>
            </a:r>
          </a:p>
          <a:p>
            <a:r>
              <a:rPr kumimoji="0" lang="zh-TW" altLang="en-US" b="1" dirty="0">
                <a:latin typeface="Calibri" pitchFamily="34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195736" y="946915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0" y="60074"/>
            <a:ext cx="9324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rgbClr val="7030A0"/>
                </a:solidFill>
                <a:ea typeface="文鼎勘亭流" pitchFamily="49" charset="-120"/>
              </a:rPr>
              <a:t>延伸教學 主題式教學分組討論</a:t>
            </a:r>
            <a:r>
              <a:rPr lang="en-US" altLang="zh-TW" sz="5400" dirty="0" smtClean="0">
                <a:solidFill>
                  <a:srgbClr val="7030A0"/>
                </a:solidFill>
                <a:ea typeface="文鼎勘亭流" pitchFamily="49" charset="-120"/>
              </a:rPr>
              <a:t>:</a:t>
            </a:r>
            <a:endParaRPr lang="zh-TW" altLang="en-US" sz="54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0" y="1131581"/>
            <a:ext cx="88562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/>
              <a:t>1</a:t>
            </a:r>
            <a:r>
              <a:rPr lang="en-US" altLang="zh-TW" sz="3600" b="1" dirty="0" smtClean="0">
                <a:solidFill>
                  <a:schemeClr val="bg2">
                    <a:lumMod val="10000"/>
                  </a:schemeClr>
                </a:solidFill>
              </a:rPr>
              <a:t>.</a:t>
            </a:r>
            <a:r>
              <a:rPr lang="zh-TW" altLang="en-US" sz="3600" b="1" dirty="0"/>
              <a:t>你是否聽過</a:t>
            </a:r>
            <a:r>
              <a:rPr lang="zh-TW" altLang="en-US" sz="3600" b="1" dirty="0" smtClean="0"/>
              <a:t>一些具有</a:t>
            </a:r>
            <a:r>
              <a:rPr lang="zh-TW" altLang="en-US" sz="3600" b="1" dirty="0"/>
              <a:t>性別刻板印象的話語</a:t>
            </a:r>
            <a:r>
              <a:rPr lang="zh-TW" altLang="en-US" sz="3600" b="1" dirty="0" smtClean="0"/>
              <a:t>？</a:t>
            </a:r>
            <a:endParaRPr lang="en-US" altLang="zh-TW" sz="3600" b="1" dirty="0" smtClean="0"/>
          </a:p>
          <a:p>
            <a:r>
              <a:rPr lang="zh-TW" altLang="en-US" sz="3600" b="1" dirty="0"/>
              <a:t> </a:t>
            </a:r>
            <a:r>
              <a:rPr lang="zh-TW" altLang="en-US" sz="3600" b="1" dirty="0" smtClean="0"/>
              <a:t>   說</a:t>
            </a:r>
            <a:r>
              <a:rPr lang="zh-TW" altLang="en-US" sz="3600" b="1" dirty="0"/>
              <a:t>說</a:t>
            </a:r>
            <a:r>
              <a:rPr lang="zh-TW" altLang="en-US" sz="3600" b="1" dirty="0" smtClean="0"/>
              <a:t>看。</a:t>
            </a:r>
            <a:endParaRPr lang="zh-TW" altLang="en-US" sz="2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02824" y="2961917"/>
            <a:ext cx="87122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="1" dirty="0" smtClean="0"/>
              <a:t>2.</a:t>
            </a:r>
            <a:r>
              <a:rPr lang="zh-TW" altLang="en-US" sz="3600" b="1" dirty="0" smtClean="0"/>
              <a:t>你覺得這些性別刻板印象是如何形成的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/>
              <a:t> </a:t>
            </a:r>
            <a:r>
              <a:rPr lang="zh-TW" altLang="en-US" sz="3600" b="1" dirty="0" smtClean="0"/>
              <a:t>   天生的或後天人為的</a:t>
            </a:r>
            <a:r>
              <a:rPr lang="en-US" altLang="zh-TW" sz="3600" b="1" dirty="0" smtClean="0"/>
              <a:t>?</a:t>
            </a:r>
          </a:p>
          <a:p>
            <a:r>
              <a:rPr lang="zh-TW" altLang="en-US" sz="3600" b="1" dirty="0"/>
              <a:t> </a:t>
            </a:r>
            <a:r>
              <a:rPr lang="zh-TW" altLang="en-US" sz="3600" b="1" dirty="0" smtClean="0"/>
              <a:t>   寫出性別刻板印象對你造成的影響。</a:t>
            </a:r>
            <a:endParaRPr lang="zh-TW" altLang="en-US" sz="3600" b="1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30513" y="5023084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b="1" dirty="0" smtClean="0"/>
              <a:t>3</a:t>
            </a:r>
            <a:r>
              <a:rPr lang="en-US" altLang="zh-TW" sz="3600" b="1" dirty="0" smtClean="0"/>
              <a:t>.</a:t>
            </a:r>
            <a:r>
              <a:rPr lang="zh-TW" altLang="en-US" sz="3600" b="1" dirty="0" smtClean="0"/>
              <a:t>如何跳出性別刻板印象的框框</a:t>
            </a:r>
            <a:r>
              <a:rPr lang="en-US" altLang="zh-TW" sz="3600" b="1" dirty="0" smtClean="0"/>
              <a:t>?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8003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203848" y="764704"/>
            <a:ext cx="38884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/>
              <a:t>學習單</a:t>
            </a:r>
            <a:endParaRPr lang="zh-TW" altLang="en-US" sz="4400" b="1" dirty="0"/>
          </a:p>
        </p:txBody>
      </p:sp>
      <p:sp>
        <p:nvSpPr>
          <p:cNvPr id="3" name="文字方塊 2"/>
          <p:cNvSpPr txBox="1"/>
          <p:nvPr/>
        </p:nvSpPr>
        <p:spPr>
          <a:xfrm>
            <a:off x="323528" y="1844824"/>
            <a:ext cx="84249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</a:rPr>
              <a:t>每位同學把   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“I</a:t>
            </a:r>
            <a:r>
              <a:rPr lang="zh-TW" altLang="en-US" sz="3200" b="1" dirty="0" smtClean="0">
                <a:solidFill>
                  <a:srgbClr val="002060"/>
                </a:solidFill>
              </a:rPr>
              <a:t> </a:t>
            </a:r>
            <a:r>
              <a:rPr lang="en-US" altLang="zh-TW" sz="3200" b="1" dirty="0" smtClean="0">
                <a:solidFill>
                  <a:srgbClr val="002060"/>
                </a:solidFill>
              </a:rPr>
              <a:t>cried when the dragon died.”</a:t>
            </a:r>
          </a:p>
          <a:p>
            <a:r>
              <a:rPr lang="zh-TW" altLang="en-US" sz="3200" b="1" dirty="0" smtClean="0">
                <a:solidFill>
                  <a:srgbClr val="002060"/>
                </a:solidFill>
              </a:rPr>
              <a:t>改寫，內容和角色必須跳脫傳統性別角色和刻板印象，並且畫出一 幅有劇情的圖畫。</a:t>
            </a:r>
            <a:endParaRPr lang="en-US" altLang="zh-TW" sz="3200" b="1" dirty="0" smtClean="0">
              <a:solidFill>
                <a:srgbClr val="002060"/>
              </a:solidFill>
            </a:endParaRPr>
          </a:p>
          <a:p>
            <a:endParaRPr lang="zh-TW" alt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11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43608" y="666875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zh-TW" altLang="en-US" sz="5400" b="1" spc="3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性別刻板印象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Picture 3" descr="C:\Users\pc\Desktop\Jake and His Blue Things_m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00200"/>
            <a:ext cx="4091870" cy="477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pc\Desktop\Yujin%20and%20Her%20Pink%20Things_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63" y="1600200"/>
            <a:ext cx="4046761" cy="4658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8541834" y="639050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chemeClr val="bg1"/>
                </a:solidFill>
                <a:hlinkClick r:id="rId4" action="ppaction://hlinkfile"/>
              </a:rPr>
              <a:t>A</a:t>
            </a:r>
            <a:endParaRPr lang="zh-TW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4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Capsules">
  <a:themeElements>
    <a:clrScheme name="10_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10_Capsules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956</Words>
  <Application>Microsoft Office PowerPoint</Application>
  <PresentationFormat>如螢幕大小 (4:3)</PresentationFormat>
  <Paragraphs>157</Paragraphs>
  <Slides>21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21</vt:i4>
      </vt:variant>
    </vt:vector>
  </HeadingPairs>
  <TitlesOfParts>
    <vt:vector size="23" baseType="lpstr">
      <vt:lpstr>Office 佈景主題</vt:lpstr>
      <vt:lpstr>10_Capsules</vt:lpstr>
      <vt:lpstr>PowerPoint 簡報</vt:lpstr>
      <vt:lpstr>PowerPoint 簡報</vt:lpstr>
      <vt:lpstr>PowerPoint 簡報</vt:lpstr>
      <vt:lpstr>  </vt:lpstr>
      <vt:lpstr>PowerPoint 簡報</vt:lpstr>
      <vt:lpstr>PowerPoint 簡報</vt:lpstr>
      <vt:lpstr>PowerPoint 簡報</vt:lpstr>
      <vt:lpstr>PowerPoint 簡報</vt:lpstr>
      <vt:lpstr>性別刻板印象</vt:lpstr>
      <vt:lpstr>老婦向捷運公司陳情 對該標誌的不滿，她說每次想搭乘電梯時，看到只有藍色人形標誌，以為只能男生搭乘。害得她只得搭電扶梯，心驚膽跳又走的很喘。後來才知道殘障電梯也可供女性使用，她建議在殘障電梯上加註粉紅色的女性人形，以使更多婦孺可以利用。 </vt:lpstr>
      <vt:lpstr>性別刻板印象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 性平議題融入英語課程</vt:lpstr>
      <vt:lpstr>史上最毒分手歌</vt:lpstr>
      <vt:lpstr>PowerPoint 簡報</vt:lpstr>
      <vt:lpstr>情感教育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p5</dc:creator>
  <cp:lastModifiedBy>YHJH</cp:lastModifiedBy>
  <cp:revision>429</cp:revision>
  <dcterms:modified xsi:type="dcterms:W3CDTF">2016-05-24T01:38:52Z</dcterms:modified>
</cp:coreProperties>
</file>