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63" r:id="rId6"/>
    <p:sldId id="262" r:id="rId7"/>
    <p:sldId id="266" r:id="rId8"/>
    <p:sldId id="267" r:id="rId9"/>
    <p:sldId id="264" r:id="rId10"/>
    <p:sldId id="259" r:id="rId11"/>
    <p:sldId id="268" r:id="rId12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3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02CF0-9671-476C-BD56-0E2A73359CCD}" type="datetimeFigureOut">
              <a:rPr lang="zh-TW" altLang="en-US" smtClean="0"/>
              <a:t>2019/3/6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9EBD1-7B93-433F-A8AF-206A6198972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82026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02CF0-9671-476C-BD56-0E2A73359CCD}" type="datetimeFigureOut">
              <a:rPr lang="zh-TW" altLang="en-US" smtClean="0"/>
              <a:t>2019/3/6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9EBD1-7B93-433F-A8AF-206A6198972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1688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02CF0-9671-476C-BD56-0E2A73359CCD}" type="datetimeFigureOut">
              <a:rPr lang="zh-TW" altLang="en-US" smtClean="0"/>
              <a:t>2019/3/6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9EBD1-7B93-433F-A8AF-206A6198972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52182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02CF0-9671-476C-BD56-0E2A73359CCD}" type="datetimeFigureOut">
              <a:rPr lang="zh-TW" altLang="en-US" smtClean="0"/>
              <a:t>2019/3/6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9EBD1-7B93-433F-A8AF-206A6198972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440506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02CF0-9671-476C-BD56-0E2A73359CCD}" type="datetimeFigureOut">
              <a:rPr lang="zh-TW" altLang="en-US" smtClean="0"/>
              <a:t>2019/3/6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9EBD1-7B93-433F-A8AF-206A6198972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922831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02CF0-9671-476C-BD56-0E2A73359CCD}" type="datetimeFigureOut">
              <a:rPr lang="zh-TW" altLang="en-US" smtClean="0"/>
              <a:t>2019/3/6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9EBD1-7B93-433F-A8AF-206A6198972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191424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02CF0-9671-476C-BD56-0E2A73359CCD}" type="datetimeFigureOut">
              <a:rPr lang="zh-TW" altLang="en-US" smtClean="0"/>
              <a:t>2019/3/6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9EBD1-7B93-433F-A8AF-206A6198972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769807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02CF0-9671-476C-BD56-0E2A73359CCD}" type="datetimeFigureOut">
              <a:rPr lang="zh-TW" altLang="en-US" smtClean="0"/>
              <a:t>2019/3/6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9EBD1-7B93-433F-A8AF-206A6198972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257590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02CF0-9671-476C-BD56-0E2A73359CCD}" type="datetimeFigureOut">
              <a:rPr lang="zh-TW" altLang="en-US" smtClean="0"/>
              <a:t>2019/3/6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9EBD1-7B93-433F-A8AF-206A6198972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291191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02CF0-9671-476C-BD56-0E2A73359CCD}" type="datetimeFigureOut">
              <a:rPr lang="zh-TW" altLang="en-US" smtClean="0"/>
              <a:t>2019/3/6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9EBD1-7B93-433F-A8AF-206A6198972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484090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02CF0-9671-476C-BD56-0E2A73359CCD}" type="datetimeFigureOut">
              <a:rPr lang="zh-TW" altLang="en-US" smtClean="0"/>
              <a:t>2019/3/6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9EBD1-7B93-433F-A8AF-206A6198972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280679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002CF0-9671-476C-BD56-0E2A73359CCD}" type="datetimeFigureOut">
              <a:rPr lang="zh-TW" altLang="en-US" smtClean="0"/>
              <a:t>2019/3/6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D9EBD1-7B93-433F-A8AF-206A6198972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38272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TW" altLang="en-US" dirty="0" smtClean="0">
                <a:solidFill>
                  <a:schemeClr val="accent2">
                    <a:lumMod val="75000"/>
                  </a:schemeClr>
                </a:solidFill>
                <a:latin typeface="文鼎中隸" panose="03000609000000000000" pitchFamily="65" charset="-120"/>
                <a:ea typeface="文鼎中隸" panose="03000609000000000000" pitchFamily="65" charset="-120"/>
              </a:rPr>
              <a:t>新北市生活課程輔導團</a:t>
            </a:r>
            <a:r>
              <a:rPr lang="en-US" altLang="zh-TW" dirty="0" smtClean="0">
                <a:solidFill>
                  <a:schemeClr val="accent2">
                    <a:lumMod val="75000"/>
                  </a:schemeClr>
                </a:solidFill>
                <a:latin typeface="文鼎中隸" panose="03000609000000000000" pitchFamily="65" charset="-120"/>
                <a:ea typeface="文鼎中隸" panose="03000609000000000000" pitchFamily="65" charset="-120"/>
              </a:rPr>
              <a:t>107</a:t>
            </a:r>
            <a:r>
              <a:rPr lang="zh-TW" altLang="en-US" dirty="0" smtClean="0">
                <a:solidFill>
                  <a:schemeClr val="accent2">
                    <a:lumMod val="75000"/>
                  </a:schemeClr>
                </a:solidFill>
                <a:latin typeface="文鼎中隸" panose="03000609000000000000" pitchFamily="65" charset="-120"/>
                <a:ea typeface="文鼎中隸" panose="03000609000000000000" pitchFamily="65" charset="-120"/>
              </a:rPr>
              <a:t>學年度成果</a:t>
            </a:r>
            <a:r>
              <a:rPr lang="en-US" altLang="zh-TW" dirty="0" smtClean="0">
                <a:solidFill>
                  <a:schemeClr val="accent2">
                    <a:lumMod val="75000"/>
                  </a:schemeClr>
                </a:solidFill>
                <a:latin typeface="文鼎中隸" panose="03000609000000000000" pitchFamily="65" charset="-120"/>
                <a:ea typeface="文鼎中隸" panose="03000609000000000000" pitchFamily="65" charset="-120"/>
              </a:rPr>
              <a:t>(</a:t>
            </a:r>
            <a:r>
              <a:rPr lang="zh-TW" altLang="en-US" dirty="0" smtClean="0">
                <a:solidFill>
                  <a:schemeClr val="accent2">
                    <a:lumMod val="75000"/>
                  </a:schemeClr>
                </a:solidFill>
                <a:latin typeface="文鼎中隸" panose="03000609000000000000" pitchFamily="65" charset="-120"/>
                <a:ea typeface="文鼎中隸" panose="03000609000000000000" pitchFamily="65" charset="-120"/>
              </a:rPr>
              <a:t>上學期</a:t>
            </a:r>
            <a:r>
              <a:rPr lang="en-US" altLang="zh-TW" dirty="0" smtClean="0">
                <a:solidFill>
                  <a:schemeClr val="accent2">
                    <a:lumMod val="75000"/>
                  </a:schemeClr>
                </a:solidFill>
                <a:latin typeface="文鼎中隸" panose="03000609000000000000" pitchFamily="65" charset="-120"/>
                <a:ea typeface="文鼎中隸" panose="03000609000000000000" pitchFamily="65" charset="-120"/>
              </a:rPr>
              <a:t>)</a:t>
            </a:r>
            <a:endParaRPr lang="zh-TW" altLang="en-US" dirty="0">
              <a:solidFill>
                <a:schemeClr val="accent2">
                  <a:lumMod val="75000"/>
                </a:schemeClr>
              </a:solidFill>
              <a:latin typeface="文鼎中隸" panose="03000609000000000000" pitchFamily="65" charset="-120"/>
              <a:ea typeface="文鼎中隸" panose="03000609000000000000" pitchFamily="65" charset="-120"/>
            </a:endParaRP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TW" altLang="en-US" dirty="0">
                <a:solidFill>
                  <a:srgbClr val="00B050"/>
                </a:solidFill>
              </a:rPr>
              <a:t>生活課程輔導團網址：</a:t>
            </a:r>
            <a:r>
              <a:rPr lang="en-US" altLang="zh-TW" dirty="0">
                <a:solidFill>
                  <a:srgbClr val="00B050"/>
                </a:solidFill>
              </a:rPr>
              <a:t>https://ceag.ntpc.edu.tw/p/412-1007-548.php?Lang=zh-tw </a:t>
            </a:r>
            <a:endParaRPr lang="zh-TW" altLang="en-US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86748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432048"/>
          </a:xfrm>
        </p:spPr>
        <p:txBody>
          <a:bodyPr>
            <a:normAutofit fontScale="90000"/>
          </a:bodyPr>
          <a:lstStyle/>
          <a:p>
            <a:r>
              <a:rPr lang="zh-TW" altLang="en-US" sz="3200" dirty="0" smtClean="0">
                <a:solidFill>
                  <a:srgbClr val="00B0F0"/>
                </a:solidFill>
                <a:latin typeface="文鼎中隸" panose="03000609000000000000" pitchFamily="65" charset="-120"/>
                <a:ea typeface="文鼎中隸" panose="03000609000000000000" pitchFamily="65" charset="-120"/>
              </a:rPr>
              <a:t>輔導團未來</a:t>
            </a:r>
            <a:r>
              <a:rPr lang="zh-TW" altLang="en-US" sz="3200" dirty="0">
                <a:solidFill>
                  <a:srgbClr val="00B0F0"/>
                </a:solidFill>
                <a:latin typeface="文鼎中隸" panose="03000609000000000000" pitchFamily="65" charset="-120"/>
                <a:ea typeface="文鼎中隸" panose="03000609000000000000" pitchFamily="65" charset="-120"/>
              </a:rPr>
              <a:t>展望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107504" y="548680"/>
            <a:ext cx="8928992" cy="6309320"/>
          </a:xfrm>
        </p:spPr>
        <p:txBody>
          <a:bodyPr>
            <a:noAutofit/>
          </a:bodyPr>
          <a:lstStyle/>
          <a:p>
            <a:r>
              <a:rPr lang="en-US" altLang="zh-TW" sz="1900" dirty="0" smtClean="0">
                <a:latin typeface="文鼎中隸" panose="03000609000000000000" pitchFamily="65" charset="-120"/>
                <a:ea typeface="文鼎中隸" panose="03000609000000000000" pitchFamily="65" charset="-120"/>
              </a:rPr>
              <a:t>(</a:t>
            </a:r>
            <a:r>
              <a:rPr lang="zh-TW" altLang="en-US" sz="1900" dirty="0">
                <a:latin typeface="文鼎中隸" panose="03000609000000000000" pitchFamily="65" charset="-120"/>
                <a:ea typeface="文鼎中隸" panose="03000609000000000000" pitchFamily="65" charset="-120"/>
              </a:rPr>
              <a:t>一</a:t>
            </a:r>
            <a:r>
              <a:rPr lang="en-US" altLang="zh-TW" sz="1900" dirty="0">
                <a:latin typeface="文鼎中隸" panose="03000609000000000000" pitchFamily="65" charset="-120"/>
                <a:ea typeface="文鼎中隸" panose="03000609000000000000" pitchFamily="65" charset="-120"/>
              </a:rPr>
              <a:t>)</a:t>
            </a:r>
            <a:r>
              <a:rPr lang="zh-TW" altLang="en-US" sz="1900" dirty="0">
                <a:latin typeface="文鼎中隸" panose="03000609000000000000" pitchFamily="65" charset="-120"/>
                <a:ea typeface="文鼎中隸" panose="03000609000000000000" pitchFamily="65" charset="-120"/>
              </a:rPr>
              <a:t>以上級單位之中長程教育為根基</a:t>
            </a:r>
          </a:p>
          <a:p>
            <a:r>
              <a:rPr lang="en-US" altLang="zh-TW" sz="1900" dirty="0">
                <a:latin typeface="文鼎中隸" panose="03000609000000000000" pitchFamily="65" charset="-120"/>
                <a:ea typeface="文鼎中隸" panose="03000609000000000000" pitchFamily="65" charset="-120"/>
              </a:rPr>
              <a:t>1.</a:t>
            </a:r>
            <a:r>
              <a:rPr lang="zh-TW" altLang="en-US" sz="1900" dirty="0">
                <a:latin typeface="文鼎中隸" panose="03000609000000000000" pitchFamily="65" charset="-120"/>
                <a:ea typeface="文鼎中隸" panose="03000609000000000000" pitchFamily="65" charset="-120"/>
              </a:rPr>
              <a:t>新北市「卓越人才</a:t>
            </a:r>
            <a:r>
              <a:rPr lang="en-US" altLang="zh-TW" sz="1900" dirty="0">
                <a:latin typeface="文鼎中隸" panose="03000609000000000000" pitchFamily="65" charset="-120"/>
                <a:ea typeface="文鼎中隸" panose="03000609000000000000" pitchFamily="65" charset="-120"/>
              </a:rPr>
              <a:t>LEADING</a:t>
            </a:r>
            <a:r>
              <a:rPr lang="zh-TW" altLang="en-US" sz="1900" dirty="0">
                <a:latin typeface="文鼎中隸" panose="03000609000000000000" pitchFamily="65" charset="-120"/>
                <a:ea typeface="文鼎中隸" panose="03000609000000000000" pitchFamily="65" charset="-120"/>
              </a:rPr>
              <a:t>未來」三年計畫中之教法</a:t>
            </a:r>
            <a:r>
              <a:rPr lang="zh-TW" altLang="en-US" sz="1900" dirty="0" smtClean="0">
                <a:latin typeface="文鼎中隸" panose="03000609000000000000" pitchFamily="65" charset="-120"/>
                <a:ea typeface="文鼎中隸" panose="03000609000000000000" pitchFamily="65" charset="-120"/>
              </a:rPr>
              <a:t>創新</a:t>
            </a:r>
            <a:r>
              <a:rPr lang="zh-TW" altLang="en-US" sz="1900" dirty="0" smtClean="0">
                <a:latin typeface="新細明體"/>
                <a:ea typeface="新細明體"/>
              </a:rPr>
              <a:t>、</a:t>
            </a:r>
            <a:r>
              <a:rPr lang="zh-TW" altLang="en-US" sz="1900" dirty="0" smtClean="0">
                <a:latin typeface="文鼎中隸" panose="03000609000000000000" pitchFamily="65" charset="-120"/>
                <a:ea typeface="文鼎中隸" panose="03000609000000000000" pitchFamily="65" charset="-120"/>
              </a:rPr>
              <a:t>習</a:t>
            </a:r>
            <a:r>
              <a:rPr lang="zh-TW" altLang="en-US" sz="1900" dirty="0">
                <a:latin typeface="文鼎中隸" panose="03000609000000000000" pitchFamily="65" charset="-120"/>
                <a:ea typeface="文鼎中隸" panose="03000609000000000000" pitchFamily="65" charset="-120"/>
              </a:rPr>
              <a:t>躍進與生活課程輔導小組一直秉持課堂研究契合，除成立團員為根基的社群以共備、觀、議課進行課例研究外，於團務會議時討論</a:t>
            </a:r>
            <a:r>
              <a:rPr lang="en-US" altLang="zh-TW" sz="1900" dirty="0">
                <a:latin typeface="文鼎中隸" panose="03000609000000000000" pitchFamily="65" charset="-120"/>
                <a:ea typeface="文鼎中隸" panose="03000609000000000000" pitchFamily="65" charset="-120"/>
              </a:rPr>
              <a:t>12</a:t>
            </a:r>
            <a:r>
              <a:rPr lang="zh-TW" altLang="en-US" sz="1900" dirty="0">
                <a:latin typeface="文鼎中隸" panose="03000609000000000000" pitchFamily="65" charset="-120"/>
                <a:ea typeface="文鼎中隸" panose="03000609000000000000" pitchFamily="65" charset="-120"/>
              </a:rPr>
              <a:t>年國教素養導向之有效學習，以精進團員的課堂教學。</a:t>
            </a:r>
          </a:p>
          <a:p>
            <a:r>
              <a:rPr lang="en-US" altLang="zh-TW" sz="1900" dirty="0">
                <a:latin typeface="文鼎中隸" panose="03000609000000000000" pitchFamily="65" charset="-120"/>
                <a:ea typeface="文鼎中隸" panose="03000609000000000000" pitchFamily="65" charset="-120"/>
              </a:rPr>
              <a:t>2.</a:t>
            </a:r>
            <a:r>
              <a:rPr lang="zh-TW" altLang="en-US" sz="1900" dirty="0">
                <a:latin typeface="文鼎中隸" panose="03000609000000000000" pitchFamily="65" charset="-120"/>
                <a:ea typeface="文鼎中隸" panose="03000609000000000000" pitchFamily="65" charset="-120"/>
              </a:rPr>
              <a:t>以全國生活課程年度發表主題進行研究。</a:t>
            </a:r>
          </a:p>
          <a:p>
            <a:r>
              <a:rPr lang="en-US" altLang="zh-TW" sz="1900" dirty="0">
                <a:latin typeface="文鼎中隸" panose="03000609000000000000" pitchFamily="65" charset="-120"/>
                <a:ea typeface="文鼎中隸" panose="03000609000000000000" pitchFamily="65" charset="-120"/>
              </a:rPr>
              <a:t>3.</a:t>
            </a:r>
            <a:r>
              <a:rPr lang="zh-TW" altLang="en-US" sz="1900" dirty="0">
                <a:latin typeface="文鼎中隸" panose="03000609000000000000" pitchFamily="65" charset="-120"/>
                <a:ea typeface="文鼎中隸" panose="03000609000000000000" pitchFamily="65" charset="-120"/>
              </a:rPr>
              <a:t>因應</a:t>
            </a:r>
            <a:r>
              <a:rPr lang="en-US" altLang="zh-TW" sz="1900" dirty="0">
                <a:latin typeface="文鼎中隸" panose="03000609000000000000" pitchFamily="65" charset="-120"/>
                <a:ea typeface="文鼎中隸" panose="03000609000000000000" pitchFamily="65" charset="-120"/>
              </a:rPr>
              <a:t>12</a:t>
            </a:r>
            <a:r>
              <a:rPr lang="zh-TW" altLang="en-US" sz="1900" dirty="0">
                <a:latin typeface="文鼎中隸" panose="03000609000000000000" pitchFamily="65" charset="-120"/>
                <a:ea typeface="文鼎中隸" panose="03000609000000000000" pitchFamily="65" charset="-120"/>
              </a:rPr>
              <a:t>年國教課綱即將實施，在團員增能與現場教師研習上結合新課綱的教學與評量理念進行，期望教師對新課綱有所認識並能運用其精神於教學上。</a:t>
            </a:r>
          </a:p>
          <a:p>
            <a:r>
              <a:rPr lang="en-US" altLang="zh-TW" sz="1900" dirty="0">
                <a:latin typeface="文鼎中隸" panose="03000609000000000000" pitchFamily="65" charset="-120"/>
                <a:ea typeface="文鼎中隸" panose="03000609000000000000" pitchFamily="65" charset="-120"/>
              </a:rPr>
              <a:t>(</a:t>
            </a:r>
            <a:r>
              <a:rPr lang="zh-TW" altLang="en-US" sz="1900" dirty="0">
                <a:latin typeface="文鼎中隸" panose="03000609000000000000" pitchFamily="65" charset="-120"/>
                <a:ea typeface="文鼎中隸" panose="03000609000000000000" pitchFamily="65" charset="-120"/>
              </a:rPr>
              <a:t>二</a:t>
            </a:r>
            <a:r>
              <a:rPr lang="en-US" altLang="zh-TW" sz="1900" dirty="0">
                <a:latin typeface="文鼎中隸" panose="03000609000000000000" pitchFamily="65" charset="-120"/>
                <a:ea typeface="文鼎中隸" panose="03000609000000000000" pitchFamily="65" charset="-120"/>
              </a:rPr>
              <a:t>)</a:t>
            </a:r>
            <a:r>
              <a:rPr lang="zh-TW" altLang="en-US" sz="1900" dirty="0">
                <a:latin typeface="文鼎中隸" panose="03000609000000000000" pitchFamily="65" charset="-120"/>
                <a:ea typeface="文鼎中隸" panose="03000609000000000000" pitchFamily="65" charset="-120"/>
              </a:rPr>
              <a:t>以現場老師及學生學習為訴求</a:t>
            </a:r>
          </a:p>
          <a:p>
            <a:r>
              <a:rPr lang="en-US" altLang="zh-TW" sz="1900" dirty="0">
                <a:latin typeface="文鼎中隸" panose="03000609000000000000" pitchFamily="65" charset="-120"/>
                <a:ea typeface="文鼎中隸" panose="03000609000000000000" pitchFamily="65" charset="-120"/>
              </a:rPr>
              <a:t>1.</a:t>
            </a:r>
            <a:r>
              <a:rPr lang="zh-TW" altLang="en-US" sz="1900" dirty="0">
                <a:latin typeface="文鼎中隸" panose="03000609000000000000" pitchFamily="65" charset="-120"/>
                <a:ea typeface="文鼎中隸" panose="03000609000000000000" pitchFamily="65" charset="-120"/>
              </a:rPr>
              <a:t>持續進行到校輔導之學校申請，並增進團員公開課的能力，落實共備之</a:t>
            </a:r>
            <a:r>
              <a:rPr lang="zh-TW" altLang="en-US" sz="1900" dirty="0" smtClean="0">
                <a:latin typeface="文鼎中隸" panose="03000609000000000000" pitchFamily="65" charset="-120"/>
                <a:ea typeface="文鼎中隸" panose="03000609000000000000" pitchFamily="65" charset="-120"/>
              </a:rPr>
              <a:t>精神</a:t>
            </a:r>
            <a:r>
              <a:rPr lang="zh-TW" altLang="en-US" sz="1900" dirty="0">
                <a:latin typeface="文鼎中隸" panose="03000609000000000000" pitchFamily="65" charset="-120"/>
                <a:ea typeface="文鼎中隸" panose="03000609000000000000" pitchFamily="65" charset="-120"/>
              </a:rPr>
              <a:t>，改變課堂的面貌。</a:t>
            </a:r>
          </a:p>
          <a:p>
            <a:r>
              <a:rPr lang="en-US" altLang="zh-TW" sz="1900" dirty="0">
                <a:latin typeface="文鼎中隸" panose="03000609000000000000" pitchFamily="65" charset="-120"/>
                <a:ea typeface="文鼎中隸" panose="03000609000000000000" pitchFamily="65" charset="-120"/>
              </a:rPr>
              <a:t>2.</a:t>
            </a:r>
            <a:r>
              <a:rPr lang="zh-TW" altLang="en-US" sz="1900" dirty="0">
                <a:latin typeface="文鼎中隸" panose="03000609000000000000" pitchFamily="65" charset="-120"/>
                <a:ea typeface="文鼎中隸" panose="03000609000000000000" pitchFamily="65" charset="-120"/>
              </a:rPr>
              <a:t>持續宣導</a:t>
            </a:r>
            <a:r>
              <a:rPr lang="en-US" altLang="zh-TW" sz="1900" dirty="0">
                <a:latin typeface="文鼎中隸" panose="03000609000000000000" pitchFamily="65" charset="-120"/>
                <a:ea typeface="文鼎中隸" panose="03000609000000000000" pitchFamily="65" charset="-120"/>
              </a:rPr>
              <a:t>12</a:t>
            </a:r>
            <a:r>
              <a:rPr lang="zh-TW" altLang="en-US" sz="1900" dirty="0">
                <a:latin typeface="文鼎中隸" panose="03000609000000000000" pitchFamily="65" charset="-120"/>
                <a:ea typeface="文鼎中隸" panose="03000609000000000000" pitchFamily="65" charset="-120"/>
              </a:rPr>
              <a:t>年國教生活課程課綱之基本理念，讓兒童為中心的學習能被重視，啟發現場教師不挪用生活課程，而能與主科相輔相成，達到共好的的學習。</a:t>
            </a:r>
          </a:p>
          <a:p>
            <a:r>
              <a:rPr lang="en-US" altLang="zh-TW" sz="1900" dirty="0">
                <a:latin typeface="文鼎中隸" panose="03000609000000000000" pitchFamily="65" charset="-120"/>
                <a:ea typeface="文鼎中隸" panose="03000609000000000000" pitchFamily="65" charset="-120"/>
              </a:rPr>
              <a:t>(</a:t>
            </a:r>
            <a:r>
              <a:rPr lang="zh-TW" altLang="en-US" sz="1900" dirty="0">
                <a:latin typeface="文鼎中隸" panose="03000609000000000000" pitchFamily="65" charset="-120"/>
                <a:ea typeface="文鼎中隸" panose="03000609000000000000" pitchFamily="65" charset="-120"/>
              </a:rPr>
              <a:t>三</a:t>
            </a:r>
            <a:r>
              <a:rPr lang="en-US" altLang="zh-TW" sz="1900" dirty="0">
                <a:latin typeface="文鼎中隸" panose="03000609000000000000" pitchFamily="65" charset="-120"/>
                <a:ea typeface="文鼎中隸" panose="03000609000000000000" pitchFamily="65" charset="-120"/>
              </a:rPr>
              <a:t>)</a:t>
            </a:r>
            <a:r>
              <a:rPr lang="zh-TW" altLang="en-US" sz="1900" dirty="0">
                <a:latin typeface="文鼎中隸" panose="03000609000000000000" pitchFamily="65" charset="-120"/>
                <a:ea typeface="文鼎中隸" panose="03000609000000000000" pitchFamily="65" charset="-120"/>
              </a:rPr>
              <a:t>團員精進專業成長</a:t>
            </a:r>
          </a:p>
          <a:p>
            <a:r>
              <a:rPr lang="en-US" altLang="zh-TW" sz="1900" dirty="0">
                <a:latin typeface="文鼎中隸" panose="03000609000000000000" pitchFamily="65" charset="-120"/>
                <a:ea typeface="文鼎中隸" panose="03000609000000000000" pitchFamily="65" charset="-120"/>
              </a:rPr>
              <a:t>1.</a:t>
            </a:r>
            <a:r>
              <a:rPr lang="zh-TW" altLang="en-US" sz="1900" dirty="0">
                <a:latin typeface="文鼎中隸" panose="03000609000000000000" pitchFamily="65" charset="-120"/>
                <a:ea typeface="文鼎中隸" panose="03000609000000000000" pitchFamily="65" charset="-120"/>
              </a:rPr>
              <a:t>持續進行社群發展，落實課堂教學，進行</a:t>
            </a:r>
            <a:r>
              <a:rPr lang="en-US" altLang="zh-TW" sz="1900" dirty="0">
                <a:latin typeface="文鼎中隸" panose="03000609000000000000" pitchFamily="65" charset="-120"/>
                <a:ea typeface="文鼎中隸" panose="03000609000000000000" pitchFamily="65" charset="-120"/>
              </a:rPr>
              <a:t>12</a:t>
            </a:r>
            <a:r>
              <a:rPr lang="zh-TW" altLang="en-US" sz="1900" dirty="0">
                <a:latin typeface="文鼎中隸" panose="03000609000000000000" pitchFamily="65" charset="-120"/>
                <a:ea typeface="文鼎中隸" panose="03000609000000000000" pitchFamily="65" charset="-120"/>
              </a:rPr>
              <a:t>年國教生活課程素養導向課例</a:t>
            </a:r>
            <a:r>
              <a:rPr lang="zh-TW" altLang="en-US" sz="1900" dirty="0" smtClean="0">
                <a:latin typeface="文鼎中隸" panose="03000609000000000000" pitchFamily="65" charset="-120"/>
                <a:ea typeface="文鼎中隸" panose="03000609000000000000" pitchFamily="65" charset="-120"/>
              </a:rPr>
              <a:t>研究，並</a:t>
            </a:r>
            <a:r>
              <a:rPr lang="zh-TW" altLang="en-US" sz="1900" dirty="0">
                <a:latin typeface="文鼎中隸" panose="03000609000000000000" pitchFamily="65" charset="-120"/>
                <a:ea typeface="文鼎中隸" panose="03000609000000000000" pitchFamily="65" charset="-120"/>
              </a:rPr>
              <a:t>與同儕討論，將社群落實在團員學校，團員能在自己學校帶起生活課程相關社群。</a:t>
            </a:r>
          </a:p>
          <a:p>
            <a:r>
              <a:rPr lang="en-US" altLang="zh-TW" sz="1900" dirty="0">
                <a:latin typeface="文鼎中隸" panose="03000609000000000000" pitchFamily="65" charset="-120"/>
                <a:ea typeface="文鼎中隸" panose="03000609000000000000" pitchFamily="65" charset="-120"/>
              </a:rPr>
              <a:t>2.</a:t>
            </a:r>
            <a:r>
              <a:rPr lang="zh-TW" altLang="en-US" sz="1900" dirty="0">
                <a:latin typeface="文鼎中隸" panose="03000609000000000000" pitchFamily="65" charset="-120"/>
                <a:ea typeface="文鼎中隸" panose="03000609000000000000" pitchFamily="65" charset="-120"/>
              </a:rPr>
              <a:t>提升觀看自己教室內風景的能力，於分區輔導持續以一堂課的風景進行</a:t>
            </a:r>
            <a:r>
              <a:rPr lang="zh-TW" altLang="en-US" sz="1900" dirty="0" smtClean="0">
                <a:latin typeface="文鼎中隸" panose="03000609000000000000" pitchFamily="65" charset="-120"/>
                <a:ea typeface="文鼎中隸" panose="03000609000000000000" pitchFamily="65" charset="-120"/>
              </a:rPr>
              <a:t>教學影</a:t>
            </a:r>
            <a:r>
              <a:rPr lang="zh-TW" altLang="en-US" sz="1900" dirty="0">
                <a:latin typeface="文鼎中隸" panose="03000609000000000000" pitchFamily="65" charset="-120"/>
                <a:ea typeface="文鼎中隸" panose="03000609000000000000" pitchFamily="65" charset="-120"/>
              </a:rPr>
              <a:t>帶的觀看，但應聚焦於觀看的方向及內容</a:t>
            </a:r>
            <a:r>
              <a:rPr lang="zh-TW" altLang="en-US" sz="1900" dirty="0" smtClean="0">
                <a:latin typeface="文鼎中隸" panose="03000609000000000000" pitchFamily="65" charset="-120"/>
                <a:ea typeface="文鼎中隸" panose="03000609000000000000" pitchFamily="65" charset="-120"/>
              </a:rPr>
              <a:t>。</a:t>
            </a:r>
            <a:endParaRPr lang="zh-TW" altLang="en-US" sz="1900" dirty="0">
              <a:latin typeface="文鼎中隸" panose="03000609000000000000" pitchFamily="65" charset="-120"/>
              <a:ea typeface="文鼎中隸" panose="030006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653519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橢圓 10"/>
          <p:cNvSpPr/>
          <p:nvPr/>
        </p:nvSpPr>
        <p:spPr>
          <a:xfrm>
            <a:off x="3601278" y="793783"/>
            <a:ext cx="1944216" cy="1872208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pSp>
        <p:nvGrpSpPr>
          <p:cNvPr id="18" name="群組 17"/>
          <p:cNvGrpSpPr/>
          <p:nvPr/>
        </p:nvGrpSpPr>
        <p:grpSpPr>
          <a:xfrm>
            <a:off x="5508104" y="3447291"/>
            <a:ext cx="1944216" cy="1872208"/>
            <a:chOff x="3249115" y="620687"/>
            <a:chExt cx="1944216" cy="1872208"/>
          </a:xfrm>
        </p:grpSpPr>
        <p:sp>
          <p:nvSpPr>
            <p:cNvPr id="10" name="橢圓 9"/>
            <p:cNvSpPr/>
            <p:nvPr/>
          </p:nvSpPr>
          <p:spPr>
            <a:xfrm>
              <a:off x="3249115" y="620687"/>
              <a:ext cx="1944216" cy="1872208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2" name="文字方塊 11"/>
            <p:cNvSpPr txBox="1"/>
            <p:nvPr/>
          </p:nvSpPr>
          <p:spPr>
            <a:xfrm>
              <a:off x="3419872" y="956627"/>
              <a:ext cx="1656184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altLang="en-US" dirty="0" smtClean="0">
                  <a:latin typeface="文鼎中隸" panose="03000609000000000000" pitchFamily="65" charset="-120"/>
                  <a:ea typeface="文鼎中隸" panose="03000609000000000000" pitchFamily="65" charset="-120"/>
                </a:rPr>
                <a:t>課堂實踐</a:t>
              </a:r>
              <a:r>
                <a:rPr lang="en-US" altLang="zh-TW" dirty="0" smtClean="0">
                  <a:latin typeface="文鼎中隸" panose="03000609000000000000" pitchFamily="65" charset="-120"/>
                  <a:ea typeface="文鼎中隸" panose="03000609000000000000" pitchFamily="65" charset="-120"/>
                </a:rPr>
                <a:t>-</a:t>
              </a:r>
              <a:r>
                <a:rPr lang="zh-TW" altLang="en-US" dirty="0" smtClean="0">
                  <a:latin typeface="文鼎中隸" panose="03000609000000000000" pitchFamily="65" charset="-120"/>
                  <a:ea typeface="文鼎中隸" panose="03000609000000000000" pitchFamily="65" charset="-120"/>
                </a:rPr>
                <a:t>素養領綱下的主題課程設計與教學</a:t>
              </a:r>
              <a:endParaRPr lang="zh-TW" altLang="en-US" dirty="0">
                <a:latin typeface="文鼎中隸" panose="03000609000000000000" pitchFamily="65" charset="-120"/>
                <a:ea typeface="文鼎中隸" panose="03000609000000000000" pitchFamily="65" charset="-120"/>
              </a:endParaRPr>
            </a:p>
          </p:txBody>
        </p:sp>
      </p:grpSp>
      <p:grpSp>
        <p:nvGrpSpPr>
          <p:cNvPr id="22" name="群組 21"/>
          <p:cNvGrpSpPr/>
          <p:nvPr/>
        </p:nvGrpSpPr>
        <p:grpSpPr>
          <a:xfrm>
            <a:off x="1688677" y="3456210"/>
            <a:ext cx="1944216" cy="1872209"/>
            <a:chOff x="1547663" y="2038372"/>
            <a:chExt cx="1944216" cy="1872208"/>
          </a:xfrm>
        </p:grpSpPr>
        <p:sp>
          <p:nvSpPr>
            <p:cNvPr id="6" name="橢圓 5"/>
            <p:cNvSpPr/>
            <p:nvPr/>
          </p:nvSpPr>
          <p:spPr>
            <a:xfrm>
              <a:off x="1547663" y="2038372"/>
              <a:ext cx="1944216" cy="1872208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3" name="文字方塊 12"/>
            <p:cNvSpPr txBox="1"/>
            <p:nvPr/>
          </p:nvSpPr>
          <p:spPr>
            <a:xfrm>
              <a:off x="1841544" y="2587579"/>
              <a:ext cx="135645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altLang="en-US" dirty="0" smtClean="0">
                  <a:solidFill>
                    <a:schemeClr val="accent6">
                      <a:lumMod val="75000"/>
                    </a:schemeClr>
                  </a:solidFill>
                  <a:latin typeface="文鼎中隸" panose="03000609000000000000" pitchFamily="65" charset="-120"/>
                  <a:ea typeface="文鼎中隸" panose="03000609000000000000" pitchFamily="65" charset="-120"/>
                </a:rPr>
                <a:t>生活課程中的美感教育</a:t>
              </a:r>
              <a:endParaRPr lang="zh-TW" altLang="en-US" dirty="0">
                <a:solidFill>
                  <a:schemeClr val="accent6">
                    <a:lumMod val="75000"/>
                  </a:schemeClr>
                </a:solidFill>
                <a:latin typeface="文鼎中隸" panose="03000609000000000000" pitchFamily="65" charset="-120"/>
                <a:ea typeface="文鼎中隸" panose="03000609000000000000" pitchFamily="65" charset="-120"/>
              </a:endParaRPr>
            </a:p>
          </p:txBody>
        </p:sp>
      </p:grpSp>
      <p:grpSp>
        <p:nvGrpSpPr>
          <p:cNvPr id="21" name="群組 20"/>
          <p:cNvGrpSpPr/>
          <p:nvPr/>
        </p:nvGrpSpPr>
        <p:grpSpPr>
          <a:xfrm>
            <a:off x="433140" y="1775434"/>
            <a:ext cx="1944216" cy="1872209"/>
            <a:chOff x="2360610" y="3933056"/>
            <a:chExt cx="1944216" cy="1872208"/>
          </a:xfrm>
        </p:grpSpPr>
        <p:sp>
          <p:nvSpPr>
            <p:cNvPr id="7" name="橢圓 6"/>
            <p:cNvSpPr/>
            <p:nvPr/>
          </p:nvSpPr>
          <p:spPr>
            <a:xfrm>
              <a:off x="2360610" y="3933056"/>
              <a:ext cx="1944216" cy="1872208"/>
            </a:xfrm>
            <a:prstGeom prst="ellipse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5" name="文字方塊 14"/>
            <p:cNvSpPr txBox="1"/>
            <p:nvPr/>
          </p:nvSpPr>
          <p:spPr>
            <a:xfrm>
              <a:off x="2519771" y="4545993"/>
              <a:ext cx="167763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altLang="en-US" dirty="0" smtClean="0">
                  <a:solidFill>
                    <a:schemeClr val="accent4">
                      <a:lumMod val="75000"/>
                    </a:schemeClr>
                  </a:solidFill>
                  <a:latin typeface="文鼎中隸" panose="03000609000000000000" pitchFamily="65" charset="-120"/>
                  <a:ea typeface="文鼎中隸" panose="03000609000000000000" pitchFamily="65" charset="-120"/>
                </a:rPr>
                <a:t>現場輔導教師的素材與策略</a:t>
              </a:r>
              <a:endParaRPr lang="zh-TW" altLang="en-US" dirty="0">
                <a:solidFill>
                  <a:schemeClr val="accent4">
                    <a:lumMod val="75000"/>
                  </a:schemeClr>
                </a:solidFill>
                <a:latin typeface="文鼎中隸" panose="03000609000000000000" pitchFamily="65" charset="-120"/>
                <a:ea typeface="文鼎中隸" panose="03000609000000000000" pitchFamily="65" charset="-120"/>
              </a:endParaRPr>
            </a:p>
          </p:txBody>
        </p:sp>
      </p:grpSp>
      <p:grpSp>
        <p:nvGrpSpPr>
          <p:cNvPr id="19" name="群組 18"/>
          <p:cNvGrpSpPr/>
          <p:nvPr/>
        </p:nvGrpSpPr>
        <p:grpSpPr>
          <a:xfrm>
            <a:off x="6732240" y="1701693"/>
            <a:ext cx="1944216" cy="1872208"/>
            <a:chOff x="5076056" y="1844824"/>
            <a:chExt cx="1944216" cy="1872208"/>
          </a:xfrm>
        </p:grpSpPr>
        <p:sp>
          <p:nvSpPr>
            <p:cNvPr id="9" name="橢圓 8"/>
            <p:cNvSpPr/>
            <p:nvPr/>
          </p:nvSpPr>
          <p:spPr>
            <a:xfrm>
              <a:off x="5076056" y="1844824"/>
              <a:ext cx="1944216" cy="1872208"/>
            </a:xfrm>
            <a:prstGeom prst="ellipse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6" name="文字方塊 15"/>
            <p:cNvSpPr txBox="1"/>
            <p:nvPr/>
          </p:nvSpPr>
          <p:spPr>
            <a:xfrm>
              <a:off x="5364088" y="2310580"/>
              <a:ext cx="144016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altLang="en-US" dirty="0" smtClean="0">
                  <a:solidFill>
                    <a:srgbClr val="FF0000"/>
                  </a:solidFill>
                  <a:latin typeface="文鼎中隸" panose="03000609000000000000" pitchFamily="65" charset="-120"/>
                  <a:ea typeface="文鼎中隸" panose="03000609000000000000" pitchFamily="65" charset="-120"/>
                </a:rPr>
                <a:t>教師工作坊的領導與課程啟發</a:t>
              </a:r>
              <a:endParaRPr lang="zh-TW" altLang="en-US" dirty="0">
                <a:solidFill>
                  <a:srgbClr val="FF0000"/>
                </a:solidFill>
                <a:latin typeface="文鼎中隸" panose="03000609000000000000" pitchFamily="65" charset="-120"/>
                <a:ea typeface="文鼎中隸" panose="03000609000000000000" pitchFamily="65" charset="-120"/>
              </a:endParaRPr>
            </a:p>
          </p:txBody>
        </p:sp>
      </p:grpSp>
      <p:grpSp>
        <p:nvGrpSpPr>
          <p:cNvPr id="20" name="群組 19"/>
          <p:cNvGrpSpPr/>
          <p:nvPr/>
        </p:nvGrpSpPr>
        <p:grpSpPr>
          <a:xfrm>
            <a:off x="3601278" y="4290142"/>
            <a:ext cx="1944216" cy="1872208"/>
            <a:chOff x="4548471" y="3767576"/>
            <a:chExt cx="1944216" cy="1872208"/>
          </a:xfrm>
        </p:grpSpPr>
        <p:sp>
          <p:nvSpPr>
            <p:cNvPr id="8" name="橢圓 7"/>
            <p:cNvSpPr/>
            <p:nvPr/>
          </p:nvSpPr>
          <p:spPr>
            <a:xfrm>
              <a:off x="4548471" y="3767576"/>
              <a:ext cx="1944216" cy="1872208"/>
            </a:xfrm>
            <a:prstGeom prst="ellipse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7" name="文字方塊 16"/>
            <p:cNvSpPr txBox="1"/>
            <p:nvPr/>
          </p:nvSpPr>
          <p:spPr>
            <a:xfrm>
              <a:off x="4827350" y="4141243"/>
              <a:ext cx="138645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altLang="en-US" dirty="0" smtClean="0">
                  <a:solidFill>
                    <a:srgbClr val="00B0F0"/>
                  </a:solidFill>
                  <a:latin typeface="文鼎中隸" panose="03000609000000000000" pitchFamily="65" charset="-120"/>
                  <a:ea typeface="文鼎中隸" panose="03000609000000000000" pitchFamily="65" charset="-120"/>
                </a:rPr>
                <a:t>生活課程中的音感與律動教學</a:t>
              </a:r>
              <a:endParaRPr lang="zh-TW" altLang="en-US" dirty="0">
                <a:solidFill>
                  <a:srgbClr val="00B0F0"/>
                </a:solidFill>
                <a:latin typeface="文鼎中隸" panose="03000609000000000000" pitchFamily="65" charset="-120"/>
                <a:ea typeface="文鼎中隸" panose="03000609000000000000" pitchFamily="65" charset="-120"/>
              </a:endParaRPr>
            </a:p>
          </p:txBody>
        </p:sp>
      </p:grpSp>
      <p:sp>
        <p:nvSpPr>
          <p:cNvPr id="23" name="文字方塊 22"/>
          <p:cNvSpPr txBox="1"/>
          <p:nvPr/>
        </p:nvSpPr>
        <p:spPr>
          <a:xfrm>
            <a:off x="3562386" y="1485709"/>
            <a:ext cx="2233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文鼎中隸" panose="03000609000000000000" pitchFamily="65" charset="-120"/>
                <a:ea typeface="文鼎中隸" panose="03000609000000000000" pitchFamily="65" charset="-120"/>
              </a:rPr>
              <a:t>輔導</a:t>
            </a:r>
            <a:r>
              <a:rPr lang="zh-TW" altLang="en-US" dirty="0">
                <a:latin typeface="文鼎中隸" panose="03000609000000000000" pitchFamily="65" charset="-120"/>
                <a:ea typeface="文鼎中隸" panose="03000609000000000000" pitchFamily="65" charset="-120"/>
              </a:rPr>
              <a:t>工作</a:t>
            </a:r>
            <a:r>
              <a:rPr lang="zh-TW" altLang="en-US" dirty="0" smtClean="0">
                <a:latin typeface="文鼎中隸" panose="03000609000000000000" pitchFamily="65" charset="-120"/>
                <a:ea typeface="文鼎中隸" panose="03000609000000000000" pitchFamily="65" charset="-120"/>
              </a:rPr>
              <a:t>未來</a:t>
            </a:r>
            <a:r>
              <a:rPr lang="zh-TW" altLang="en-US" dirty="0" smtClean="0">
                <a:latin typeface="文鼎中隸" panose="03000609000000000000" pitchFamily="65" charset="-120"/>
                <a:ea typeface="文鼎中隸" panose="03000609000000000000" pitchFamily="65" charset="-120"/>
              </a:rPr>
              <a:t>展望</a:t>
            </a:r>
            <a:endParaRPr lang="zh-TW" altLang="en-US" dirty="0">
              <a:latin typeface="文鼎中隸" panose="03000609000000000000" pitchFamily="65" charset="-120"/>
              <a:ea typeface="文鼎中隸" panose="03000609000000000000" pitchFamily="65" charset="-120"/>
            </a:endParaRPr>
          </a:p>
        </p:txBody>
      </p:sp>
      <p:cxnSp>
        <p:nvCxnSpPr>
          <p:cNvPr id="25" name="直線接點 24"/>
          <p:cNvCxnSpPr/>
          <p:nvPr/>
        </p:nvCxnSpPr>
        <p:spPr>
          <a:xfrm flipH="1">
            <a:off x="2377356" y="2060848"/>
            <a:ext cx="1255537" cy="37255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接點 26"/>
          <p:cNvCxnSpPr>
            <a:endCxn id="6" idx="7"/>
          </p:cNvCxnSpPr>
          <p:nvPr/>
        </p:nvCxnSpPr>
        <p:spPr>
          <a:xfrm flipH="1">
            <a:off x="3348169" y="2629114"/>
            <a:ext cx="791783" cy="11012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接點 28"/>
          <p:cNvCxnSpPr>
            <a:stCxn id="11" idx="4"/>
            <a:endCxn id="8" idx="0"/>
          </p:cNvCxnSpPr>
          <p:nvPr/>
        </p:nvCxnSpPr>
        <p:spPr>
          <a:xfrm>
            <a:off x="4573386" y="2665991"/>
            <a:ext cx="0" cy="16241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接點 30"/>
          <p:cNvCxnSpPr/>
          <p:nvPr/>
        </p:nvCxnSpPr>
        <p:spPr>
          <a:xfrm>
            <a:off x="5004048" y="2629114"/>
            <a:ext cx="936104" cy="9447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接點 32"/>
          <p:cNvCxnSpPr/>
          <p:nvPr/>
        </p:nvCxnSpPr>
        <p:spPr>
          <a:xfrm>
            <a:off x="5508104" y="1988840"/>
            <a:ext cx="1224136" cy="5040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3024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TW" altLang="en-US" dirty="0"/>
              <a:t/>
            </a:r>
            <a:br>
              <a:rPr lang="zh-TW" altLang="en-US" dirty="0"/>
            </a:br>
            <a:r>
              <a:rPr lang="zh-TW" altLang="en-US" dirty="0" smtClean="0">
                <a:solidFill>
                  <a:srgbClr val="00B0F0"/>
                </a:solidFill>
                <a:latin typeface="文鼎中隸" panose="03000609000000000000" pitchFamily="65" charset="-120"/>
                <a:ea typeface="文鼎中隸" panose="03000609000000000000" pitchFamily="65" charset="-120"/>
              </a:rPr>
              <a:t>生活課程輔導小組執行成果</a:t>
            </a:r>
            <a:endParaRPr lang="zh-TW" altLang="en-US" sz="4000" dirty="0">
              <a:solidFill>
                <a:srgbClr val="00B0F0"/>
              </a:solidFill>
              <a:latin typeface="文鼎中隸" panose="03000609000000000000" pitchFamily="65" charset="-120"/>
              <a:ea typeface="文鼎中隸" panose="03000609000000000000" pitchFamily="65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  <a:p>
            <a:r>
              <a:rPr lang="zh-TW" altLang="en-US" dirty="0"/>
              <a:t> </a:t>
            </a:r>
            <a:r>
              <a:rPr lang="zh-TW" altLang="en-US" dirty="0">
                <a:solidFill>
                  <a:srgbClr val="00B050"/>
                </a:solidFill>
                <a:latin typeface="文鼎中隸" panose="03000609000000000000" pitchFamily="65" charset="-120"/>
                <a:ea typeface="文鼎中隸" panose="03000609000000000000" pitchFamily="65" charset="-120"/>
              </a:rPr>
              <a:t>新生活課綱的輔導與教學案例</a:t>
            </a:r>
            <a:r>
              <a:rPr lang="zh-TW" altLang="en-US" dirty="0" smtClean="0">
                <a:solidFill>
                  <a:srgbClr val="00B050"/>
                </a:solidFill>
                <a:latin typeface="文鼎中隸" panose="03000609000000000000" pitchFamily="65" charset="-120"/>
                <a:ea typeface="文鼎中隸" panose="03000609000000000000" pitchFamily="65" charset="-120"/>
              </a:rPr>
              <a:t>分享</a:t>
            </a:r>
            <a:endParaRPr lang="en-US" altLang="zh-TW" dirty="0" smtClean="0">
              <a:solidFill>
                <a:srgbClr val="00B050"/>
              </a:solidFill>
              <a:latin typeface="文鼎中隸" panose="03000609000000000000" pitchFamily="65" charset="-120"/>
              <a:ea typeface="文鼎中隸" panose="03000609000000000000" pitchFamily="65" charset="-120"/>
            </a:endParaRPr>
          </a:p>
          <a:p>
            <a:r>
              <a:rPr lang="zh-TW" altLang="en-US" dirty="0" smtClean="0">
                <a:solidFill>
                  <a:srgbClr val="00B050"/>
                </a:solidFill>
                <a:latin typeface="文鼎中隸" panose="03000609000000000000" pitchFamily="65" charset="-120"/>
                <a:ea typeface="文鼎中隸" panose="03000609000000000000" pitchFamily="65" charset="-120"/>
              </a:rPr>
              <a:t>團務會議與團員增能</a:t>
            </a:r>
            <a:endParaRPr lang="zh-TW" altLang="en-US" dirty="0">
              <a:solidFill>
                <a:srgbClr val="00B050"/>
              </a:solidFill>
              <a:latin typeface="文鼎中隸" panose="03000609000000000000" pitchFamily="65" charset="-120"/>
              <a:ea typeface="文鼎中隸" panose="03000609000000000000" pitchFamily="65" charset="-120"/>
            </a:endParaRPr>
          </a:p>
          <a:p>
            <a:r>
              <a:rPr lang="zh-TW" altLang="en-US" dirty="0" smtClean="0">
                <a:solidFill>
                  <a:srgbClr val="00B050"/>
                </a:solidFill>
                <a:latin typeface="文鼎中隸" panose="03000609000000000000" pitchFamily="65" charset="-120"/>
                <a:ea typeface="文鼎中隸" panose="03000609000000000000" pitchFamily="65" charset="-120"/>
              </a:rPr>
              <a:t>輔導</a:t>
            </a:r>
            <a:r>
              <a:rPr lang="zh-TW" altLang="en-US" dirty="0">
                <a:solidFill>
                  <a:srgbClr val="00B050"/>
                </a:solidFill>
                <a:latin typeface="文鼎中隸" panose="03000609000000000000" pitchFamily="65" charset="-120"/>
                <a:ea typeface="文鼎中隸" panose="03000609000000000000" pitchFamily="65" charset="-120"/>
              </a:rPr>
              <a:t>團員的公</a:t>
            </a:r>
            <a:r>
              <a:rPr lang="zh-TW" altLang="en-US" dirty="0" smtClean="0">
                <a:solidFill>
                  <a:srgbClr val="00B050"/>
                </a:solidFill>
                <a:latin typeface="文鼎中隸" panose="03000609000000000000" pitchFamily="65" charset="-120"/>
                <a:ea typeface="文鼎中隸" panose="03000609000000000000" pitchFamily="65" charset="-120"/>
              </a:rPr>
              <a:t>開課</a:t>
            </a:r>
            <a:endParaRPr lang="en-US" altLang="zh-TW" dirty="0" smtClean="0">
              <a:solidFill>
                <a:srgbClr val="00B050"/>
              </a:solidFill>
              <a:latin typeface="文鼎中隸" panose="03000609000000000000" pitchFamily="65" charset="-120"/>
              <a:ea typeface="文鼎中隸" panose="03000609000000000000" pitchFamily="65" charset="-120"/>
            </a:endParaRPr>
          </a:p>
          <a:p>
            <a:r>
              <a:rPr lang="zh-TW" altLang="en-US" dirty="0">
                <a:solidFill>
                  <a:srgbClr val="00B050"/>
                </a:solidFill>
                <a:latin typeface="文鼎中隸" panose="03000609000000000000" pitchFamily="65" charset="-120"/>
                <a:ea typeface="文鼎中隸" panose="03000609000000000000" pitchFamily="65" charset="-120"/>
              </a:rPr>
              <a:t>分區輔導與到校</a:t>
            </a:r>
            <a:r>
              <a:rPr lang="zh-TW" altLang="en-US" dirty="0" smtClean="0">
                <a:solidFill>
                  <a:srgbClr val="00B050"/>
                </a:solidFill>
                <a:latin typeface="文鼎中隸" panose="03000609000000000000" pitchFamily="65" charset="-120"/>
                <a:ea typeface="文鼎中隸" panose="03000609000000000000" pitchFamily="65" charset="-120"/>
              </a:rPr>
              <a:t>輔導</a:t>
            </a:r>
            <a:endParaRPr lang="en-US" altLang="zh-TW" dirty="0" smtClean="0">
              <a:solidFill>
                <a:srgbClr val="00B050"/>
              </a:solidFill>
              <a:latin typeface="文鼎中隸" panose="03000609000000000000" pitchFamily="65" charset="-120"/>
              <a:ea typeface="文鼎中隸" panose="03000609000000000000" pitchFamily="65" charset="-120"/>
            </a:endParaRPr>
          </a:p>
          <a:p>
            <a:r>
              <a:rPr lang="zh-TW" altLang="en-US" dirty="0">
                <a:solidFill>
                  <a:srgbClr val="00B050"/>
                </a:solidFill>
                <a:latin typeface="文鼎中隸" panose="03000609000000000000" pitchFamily="65" charset="-120"/>
                <a:ea typeface="文鼎中隸" panose="03000609000000000000" pitchFamily="65" charset="-120"/>
              </a:rPr>
              <a:t>北區</a:t>
            </a:r>
            <a:r>
              <a:rPr lang="zh-TW" altLang="en-US" dirty="0" smtClean="0">
                <a:solidFill>
                  <a:srgbClr val="00B050"/>
                </a:solidFill>
                <a:latin typeface="文鼎中隸" panose="03000609000000000000" pitchFamily="65" charset="-120"/>
                <a:ea typeface="文鼎中隸" panose="03000609000000000000" pitchFamily="65" charset="-120"/>
              </a:rPr>
              <a:t>策略聯盟</a:t>
            </a:r>
            <a:endParaRPr lang="en-US" altLang="zh-TW" dirty="0" smtClean="0">
              <a:solidFill>
                <a:srgbClr val="00B050"/>
              </a:solidFill>
              <a:latin typeface="文鼎中隸" panose="03000609000000000000" pitchFamily="65" charset="-120"/>
              <a:ea typeface="文鼎中隸" panose="03000609000000000000" pitchFamily="65" charset="-120"/>
            </a:endParaRPr>
          </a:p>
          <a:p>
            <a:r>
              <a:rPr lang="zh-TW" altLang="en-US" dirty="0" smtClean="0">
                <a:solidFill>
                  <a:srgbClr val="00B050"/>
                </a:solidFill>
                <a:latin typeface="文鼎中隸" panose="03000609000000000000" pitchFamily="65" charset="-120"/>
                <a:ea typeface="文鼎中隸" panose="03000609000000000000" pitchFamily="65" charset="-120"/>
              </a:rPr>
              <a:t>社群運作</a:t>
            </a:r>
            <a:endParaRPr lang="en-US" altLang="zh-TW" dirty="0" smtClean="0">
              <a:solidFill>
                <a:srgbClr val="00B050"/>
              </a:solidFill>
              <a:latin typeface="文鼎中隸" panose="03000609000000000000" pitchFamily="65" charset="-120"/>
              <a:ea typeface="文鼎中隸" panose="03000609000000000000" pitchFamily="65" charset="-120"/>
            </a:endParaRP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9939420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89878" y="620688"/>
            <a:ext cx="8229600" cy="940966"/>
          </a:xfrm>
        </p:spPr>
        <p:txBody>
          <a:bodyPr>
            <a:normAutofit fontScale="90000"/>
          </a:bodyPr>
          <a:lstStyle/>
          <a:p>
            <a:r>
              <a:rPr lang="zh-TW" altLang="en-US" dirty="0" smtClean="0">
                <a:solidFill>
                  <a:srgbClr val="00B050"/>
                </a:solidFill>
                <a:latin typeface="文鼎中隸" panose="03000609000000000000" pitchFamily="65" charset="-120"/>
                <a:ea typeface="文鼎中隸" panose="03000609000000000000" pitchFamily="65" charset="-120"/>
              </a:rPr>
              <a:t>新課綱的輔導與教學案例分享</a:t>
            </a:r>
            <a:br>
              <a:rPr lang="zh-TW" altLang="en-US" dirty="0" smtClean="0">
                <a:solidFill>
                  <a:srgbClr val="00B050"/>
                </a:solidFill>
                <a:latin typeface="文鼎中隸" panose="03000609000000000000" pitchFamily="65" charset="-120"/>
                <a:ea typeface="文鼎中隸" panose="03000609000000000000" pitchFamily="65" charset="-120"/>
              </a:rPr>
            </a:br>
            <a:endParaRPr lang="zh-TW" altLang="en-US" dirty="0">
              <a:solidFill>
                <a:srgbClr val="00B050"/>
              </a:solidFill>
              <a:latin typeface="文鼎中隸" panose="03000609000000000000" pitchFamily="65" charset="-120"/>
              <a:ea typeface="文鼎中隸" panose="03000609000000000000" pitchFamily="65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>
                <a:latin typeface="文鼎中隸" panose="03000609000000000000" pitchFamily="65" charset="-120"/>
                <a:ea typeface="文鼎中隸" panose="03000609000000000000" pitchFamily="65" charset="-120"/>
              </a:rPr>
              <a:t>已完成兩梯次新課綱領綱宣講</a:t>
            </a:r>
            <a:r>
              <a:rPr lang="en-US" altLang="zh-TW" dirty="0" smtClean="0">
                <a:latin typeface="文鼎中隸" panose="03000609000000000000" pitchFamily="65" charset="-120"/>
                <a:ea typeface="文鼎中隸" panose="03000609000000000000" pitchFamily="65" charset="-120"/>
              </a:rPr>
              <a:t>:</a:t>
            </a:r>
          </a:p>
          <a:p>
            <a:pPr marL="0" indent="0">
              <a:buNone/>
            </a:pPr>
            <a:r>
              <a:rPr lang="zh-TW" altLang="en-US" dirty="0">
                <a:latin typeface="文鼎中隸" panose="03000609000000000000" pitchFamily="65" charset="-120"/>
                <a:ea typeface="文鼎中隸" panose="03000609000000000000" pitchFamily="65" charset="-120"/>
              </a:rPr>
              <a:t> </a:t>
            </a:r>
            <a:r>
              <a:rPr lang="zh-TW" altLang="en-US" dirty="0" smtClean="0">
                <a:latin typeface="文鼎中隸" panose="03000609000000000000" pitchFamily="65" charset="-120"/>
                <a:ea typeface="文鼎中隸" panose="03000609000000000000" pitchFamily="65" charset="-120"/>
              </a:rPr>
              <a:t>   執行時程：</a:t>
            </a:r>
            <a:r>
              <a:rPr lang="en-US" altLang="zh-TW" dirty="0" smtClean="0">
                <a:latin typeface="文鼎中隸" panose="03000609000000000000" pitchFamily="65" charset="-120"/>
                <a:ea typeface="文鼎中隸" panose="03000609000000000000" pitchFamily="65" charset="-120"/>
              </a:rPr>
              <a:t>107</a:t>
            </a:r>
            <a:r>
              <a:rPr lang="zh-TW" altLang="en-US" dirty="0" smtClean="0">
                <a:latin typeface="文鼎中隸" panose="03000609000000000000" pitchFamily="65" charset="-120"/>
                <a:ea typeface="文鼎中隸" panose="03000609000000000000" pitchFamily="65" charset="-120"/>
              </a:rPr>
              <a:t>年</a:t>
            </a:r>
            <a:r>
              <a:rPr lang="en-US" altLang="zh-TW" dirty="0" smtClean="0">
                <a:latin typeface="文鼎中隸" panose="03000609000000000000" pitchFamily="65" charset="-120"/>
                <a:ea typeface="文鼎中隸" panose="03000609000000000000" pitchFamily="65" charset="-120"/>
              </a:rPr>
              <a:t>8</a:t>
            </a:r>
            <a:r>
              <a:rPr lang="zh-TW" altLang="en-US" dirty="0" smtClean="0">
                <a:latin typeface="文鼎中隸" panose="03000609000000000000" pitchFamily="65" charset="-120"/>
                <a:ea typeface="文鼎中隸" panose="03000609000000000000" pitchFamily="65" charset="-120"/>
              </a:rPr>
              <a:t>月及</a:t>
            </a:r>
            <a:r>
              <a:rPr lang="en-US" altLang="zh-TW" dirty="0" smtClean="0">
                <a:latin typeface="文鼎中隸" panose="03000609000000000000" pitchFamily="65" charset="-120"/>
                <a:ea typeface="文鼎中隸" panose="03000609000000000000" pitchFamily="65" charset="-120"/>
              </a:rPr>
              <a:t>108</a:t>
            </a:r>
            <a:r>
              <a:rPr lang="zh-TW" altLang="en-US" dirty="0" smtClean="0">
                <a:latin typeface="文鼎中隸" panose="03000609000000000000" pitchFamily="65" charset="-120"/>
                <a:ea typeface="文鼎中隸" panose="03000609000000000000" pitchFamily="65" charset="-120"/>
              </a:rPr>
              <a:t>年</a:t>
            </a:r>
            <a:r>
              <a:rPr lang="en-US" altLang="zh-TW" dirty="0" smtClean="0">
                <a:latin typeface="文鼎中隸" panose="03000609000000000000" pitchFamily="65" charset="-120"/>
                <a:ea typeface="文鼎中隸" panose="03000609000000000000" pitchFamily="65" charset="-120"/>
              </a:rPr>
              <a:t>1</a:t>
            </a:r>
            <a:r>
              <a:rPr lang="zh-TW" altLang="en-US" dirty="0" smtClean="0">
                <a:latin typeface="文鼎中隸" panose="03000609000000000000" pitchFamily="65" charset="-120"/>
                <a:ea typeface="文鼎中隸" panose="03000609000000000000" pitchFamily="65" charset="-120"/>
              </a:rPr>
              <a:t>月。</a:t>
            </a:r>
            <a:endParaRPr lang="en-US" altLang="zh-TW" dirty="0" smtClean="0">
              <a:latin typeface="文鼎中隸" panose="03000609000000000000" pitchFamily="65" charset="-120"/>
              <a:ea typeface="文鼎中隸" panose="03000609000000000000" pitchFamily="65" charset="-120"/>
            </a:endParaRPr>
          </a:p>
          <a:p>
            <a:pPr marL="0" indent="0">
              <a:buNone/>
            </a:pPr>
            <a:r>
              <a:rPr lang="zh-TW" altLang="en-US" dirty="0" smtClean="0">
                <a:latin typeface="文鼎中隸" panose="03000609000000000000" pitchFamily="65" charset="-120"/>
                <a:ea typeface="文鼎中隸" panose="03000609000000000000" pitchFamily="65" charset="-120"/>
              </a:rPr>
              <a:t>    執行情形：共九大分區，總場次共</a:t>
            </a:r>
            <a:r>
              <a:rPr lang="en-US" altLang="zh-TW" dirty="0" smtClean="0">
                <a:latin typeface="文鼎中隸" panose="03000609000000000000" pitchFamily="65" charset="-120"/>
                <a:ea typeface="文鼎中隸" panose="03000609000000000000" pitchFamily="65" charset="-120"/>
              </a:rPr>
              <a:t>24</a:t>
            </a:r>
            <a:r>
              <a:rPr lang="zh-TW" altLang="en-US" dirty="0" smtClean="0">
                <a:latin typeface="文鼎中隸" panose="03000609000000000000" pitchFamily="65" charset="-120"/>
                <a:ea typeface="文鼎中隸" panose="03000609000000000000" pitchFamily="65" charset="-120"/>
              </a:rPr>
              <a:t>場，</a:t>
            </a:r>
            <a:endParaRPr lang="en-US" altLang="zh-TW" dirty="0" smtClean="0">
              <a:latin typeface="文鼎中隸" panose="03000609000000000000" pitchFamily="65" charset="-120"/>
              <a:ea typeface="文鼎中隸" panose="03000609000000000000" pitchFamily="65" charset="-120"/>
            </a:endParaRPr>
          </a:p>
          <a:p>
            <a:pPr marL="0" indent="0">
              <a:buNone/>
            </a:pPr>
            <a:r>
              <a:rPr lang="zh-TW" altLang="en-US" dirty="0">
                <a:latin typeface="文鼎中隸" panose="03000609000000000000" pitchFamily="65" charset="-120"/>
                <a:ea typeface="文鼎中隸" panose="03000609000000000000" pitchFamily="65" charset="-120"/>
              </a:rPr>
              <a:t> </a:t>
            </a:r>
            <a:r>
              <a:rPr lang="zh-TW" altLang="en-US" dirty="0" smtClean="0">
                <a:latin typeface="文鼎中隸" panose="03000609000000000000" pitchFamily="65" charset="-120"/>
                <a:ea typeface="文鼎中隸" panose="03000609000000000000" pitchFamily="65" charset="-120"/>
              </a:rPr>
              <a:t>             </a:t>
            </a:r>
            <a:r>
              <a:rPr lang="zh-TW" altLang="en-US" dirty="0" smtClean="0">
                <a:latin typeface="文鼎中隸" panose="03000609000000000000" pitchFamily="65" charset="-120"/>
                <a:ea typeface="文鼎中隸" panose="03000609000000000000" pitchFamily="65" charset="-120"/>
              </a:rPr>
              <a:t>研習</a:t>
            </a:r>
            <a:r>
              <a:rPr lang="zh-TW" altLang="en-US" dirty="0" smtClean="0">
                <a:latin typeface="文鼎中隸" panose="03000609000000000000" pitchFamily="65" charset="-120"/>
                <a:ea typeface="文鼎中隸" panose="03000609000000000000" pitchFamily="65" charset="-120"/>
              </a:rPr>
              <a:t>人數每場次</a:t>
            </a:r>
            <a:r>
              <a:rPr lang="en-US" altLang="zh-TW" dirty="0" smtClean="0">
                <a:latin typeface="文鼎中隸" panose="03000609000000000000" pitchFamily="65" charset="-120"/>
                <a:ea typeface="文鼎中隸" panose="03000609000000000000" pitchFamily="65" charset="-120"/>
              </a:rPr>
              <a:t>40</a:t>
            </a:r>
            <a:r>
              <a:rPr lang="zh-TW" altLang="en-US" dirty="0" smtClean="0">
                <a:latin typeface="文鼎中隸" panose="03000609000000000000" pitchFamily="65" charset="-120"/>
                <a:ea typeface="文鼎中隸" panose="03000609000000000000" pitchFamily="65" charset="-120"/>
              </a:rPr>
              <a:t>人。</a:t>
            </a:r>
            <a:endParaRPr lang="en-US" altLang="zh-TW" dirty="0" smtClean="0">
              <a:latin typeface="文鼎中隸" panose="03000609000000000000" pitchFamily="65" charset="-120"/>
              <a:ea typeface="文鼎中隸" panose="03000609000000000000" pitchFamily="65" charset="-120"/>
            </a:endParaRPr>
          </a:p>
          <a:p>
            <a:pPr marL="0" indent="0">
              <a:buNone/>
            </a:pPr>
            <a:endParaRPr lang="zh-TW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071" y="4365104"/>
            <a:ext cx="2818350" cy="21013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0421" y="4365104"/>
            <a:ext cx="2868514" cy="21013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365104"/>
            <a:ext cx="2812609" cy="20975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222573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3568" y="476672"/>
            <a:ext cx="6203032" cy="576064"/>
          </a:xfrm>
        </p:spPr>
        <p:txBody>
          <a:bodyPr>
            <a:normAutofit fontScale="90000"/>
          </a:bodyPr>
          <a:lstStyle/>
          <a:p>
            <a:r>
              <a:rPr lang="zh-TW" altLang="en-US" dirty="0" smtClean="0">
                <a:solidFill>
                  <a:srgbClr val="00B050"/>
                </a:solidFill>
                <a:latin typeface="文鼎中隸" panose="03000609000000000000" pitchFamily="65" charset="-120"/>
                <a:ea typeface="文鼎中隸" panose="03000609000000000000" pitchFamily="65" charset="-120"/>
              </a:rPr>
              <a:t>團務會議與團員增能</a:t>
            </a:r>
            <a:br>
              <a:rPr lang="zh-TW" altLang="en-US" dirty="0" smtClean="0">
                <a:solidFill>
                  <a:srgbClr val="00B050"/>
                </a:solidFill>
                <a:latin typeface="文鼎中隸" panose="03000609000000000000" pitchFamily="65" charset="-120"/>
                <a:ea typeface="文鼎中隸" panose="03000609000000000000" pitchFamily="65" charset="-120"/>
              </a:rPr>
            </a:br>
            <a:endParaRPr lang="zh-TW" altLang="en-US" dirty="0">
              <a:solidFill>
                <a:srgbClr val="00B050"/>
              </a:solidFill>
              <a:latin typeface="文鼎中隸" panose="03000609000000000000" pitchFamily="65" charset="-120"/>
              <a:ea typeface="文鼎中隸" panose="03000609000000000000" pitchFamily="65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688632"/>
          </a:xfrm>
        </p:spPr>
        <p:txBody>
          <a:bodyPr>
            <a:normAutofit/>
          </a:bodyPr>
          <a:lstStyle/>
          <a:p>
            <a:r>
              <a:rPr lang="zh-TW" altLang="en-US" sz="2800" dirty="0">
                <a:latin typeface="文鼎中隸" panose="03000609000000000000" pitchFamily="65" charset="-120"/>
                <a:ea typeface="文鼎中隸" panose="03000609000000000000" pitchFamily="65" charset="-120"/>
              </a:rPr>
              <a:t>依年度團員目標，進行課堂實踐分享，及專書研讀，將課堂實踐之相關問題於團務</a:t>
            </a:r>
            <a:r>
              <a:rPr lang="zh-TW" altLang="en-US" sz="2800" dirty="0" smtClean="0">
                <a:latin typeface="文鼎中隸" panose="03000609000000000000" pitchFamily="65" charset="-120"/>
                <a:ea typeface="文鼎中隸" panose="03000609000000000000" pitchFamily="65" charset="-120"/>
              </a:rPr>
              <a:t>會議</a:t>
            </a:r>
            <a:r>
              <a:rPr lang="zh-TW" altLang="en-US" sz="2800" dirty="0">
                <a:latin typeface="文鼎中隸" panose="03000609000000000000" pitchFamily="65" charset="-120"/>
                <a:ea typeface="文鼎中隸" panose="03000609000000000000" pitchFamily="65" charset="-120"/>
              </a:rPr>
              <a:t>時互相討論，讓團員於課堂中更能了解學生學習</a:t>
            </a:r>
            <a:r>
              <a:rPr lang="zh-TW" altLang="en-US" sz="2800" dirty="0" smtClean="0">
                <a:latin typeface="文鼎中隸" panose="03000609000000000000" pitchFamily="65" charset="-120"/>
                <a:ea typeface="文鼎中隸" panose="03000609000000000000" pitchFamily="65" charset="-120"/>
              </a:rPr>
              <a:t>狀況。</a:t>
            </a:r>
            <a:endParaRPr lang="en-US" altLang="zh-TW" sz="2800" dirty="0" smtClean="0">
              <a:latin typeface="文鼎中隸" panose="03000609000000000000" pitchFamily="65" charset="-120"/>
              <a:ea typeface="文鼎中隸" panose="03000609000000000000" pitchFamily="65" charset="-120"/>
            </a:endParaRPr>
          </a:p>
          <a:p>
            <a:pPr marL="0" indent="0">
              <a:buNone/>
            </a:pPr>
            <a:r>
              <a:rPr lang="en-US" altLang="zh-TW" sz="2800" dirty="0" smtClean="0">
                <a:solidFill>
                  <a:schemeClr val="accent6">
                    <a:lumMod val="50000"/>
                  </a:schemeClr>
                </a:solidFill>
              </a:rPr>
              <a:t>1.</a:t>
            </a:r>
            <a:r>
              <a:rPr lang="zh-TW" altLang="en-US" sz="28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zh-TW" altLang="en-US" sz="2800" b="1" dirty="0" smtClean="0">
                <a:solidFill>
                  <a:schemeClr val="accent6">
                    <a:lumMod val="50000"/>
                  </a:schemeClr>
                </a:solidFill>
                <a:latin typeface="文鼎中隸" panose="03000609000000000000" pitchFamily="65" charset="-120"/>
                <a:ea typeface="文鼎中隸" panose="03000609000000000000" pitchFamily="65" charset="-120"/>
              </a:rPr>
              <a:t>團員</a:t>
            </a:r>
            <a:r>
              <a:rPr lang="zh-TW" altLang="en-US" sz="2800" b="1" dirty="0">
                <a:solidFill>
                  <a:schemeClr val="accent6">
                    <a:lumMod val="50000"/>
                  </a:schemeClr>
                </a:solidFill>
                <a:latin typeface="文鼎中隸" panose="03000609000000000000" pitchFamily="65" charset="-120"/>
                <a:ea typeface="文鼎中隸" panose="03000609000000000000" pitchFamily="65" charset="-120"/>
              </a:rPr>
              <a:t>增能暨專業對話工作</a:t>
            </a:r>
            <a:r>
              <a:rPr lang="zh-TW" altLang="en-US" sz="2800" b="1" dirty="0" smtClean="0">
                <a:solidFill>
                  <a:schemeClr val="accent6">
                    <a:lumMod val="50000"/>
                  </a:schemeClr>
                </a:solidFill>
                <a:latin typeface="文鼎中隸" panose="03000609000000000000" pitchFamily="65" charset="-120"/>
                <a:ea typeface="文鼎中隸" panose="03000609000000000000" pitchFamily="65" charset="-120"/>
              </a:rPr>
              <a:t>坊</a:t>
            </a:r>
            <a:endParaRPr lang="en-US" altLang="zh-TW" sz="2800" b="1" dirty="0" smtClean="0">
              <a:solidFill>
                <a:schemeClr val="accent6">
                  <a:lumMod val="50000"/>
                </a:schemeClr>
              </a:solidFill>
              <a:latin typeface="文鼎中隸" panose="03000609000000000000" pitchFamily="65" charset="-120"/>
              <a:ea typeface="文鼎中隸" panose="03000609000000000000" pitchFamily="65" charset="-120"/>
            </a:endParaRPr>
          </a:p>
          <a:p>
            <a:pPr marL="0" indent="0">
              <a:buNone/>
            </a:pPr>
            <a:r>
              <a:rPr lang="zh-TW" altLang="zh-TW" sz="2800" b="1" dirty="0">
                <a:solidFill>
                  <a:schemeClr val="accent6">
                    <a:lumMod val="50000"/>
                  </a:schemeClr>
                </a:solidFill>
                <a:latin typeface="文鼎中隸" panose="03000609000000000000" pitchFamily="65" charset="-120"/>
                <a:ea typeface="文鼎中隸" panose="03000609000000000000" pitchFamily="65" charset="-120"/>
              </a:rPr>
              <a:t>專書導讀</a:t>
            </a:r>
            <a:r>
              <a:rPr lang="en-US" altLang="zh-TW" sz="2800" b="1" dirty="0">
                <a:solidFill>
                  <a:schemeClr val="accent6">
                    <a:lumMod val="50000"/>
                  </a:schemeClr>
                </a:solidFill>
                <a:latin typeface="文鼎中隸" panose="03000609000000000000" pitchFamily="65" charset="-120"/>
                <a:ea typeface="文鼎中隸" panose="03000609000000000000" pitchFamily="65" charset="-120"/>
              </a:rPr>
              <a:t>-</a:t>
            </a:r>
            <a:r>
              <a:rPr lang="zh-TW" altLang="zh-TW" sz="2800" b="1" dirty="0">
                <a:solidFill>
                  <a:schemeClr val="accent6">
                    <a:lumMod val="50000"/>
                  </a:schemeClr>
                </a:solidFill>
                <a:latin typeface="文鼎中隸" panose="03000609000000000000" pitchFamily="65" charset="-120"/>
                <a:ea typeface="文鼎中隸" panose="03000609000000000000" pitchFamily="65" charset="-120"/>
              </a:rPr>
              <a:t>「</a:t>
            </a:r>
            <a:r>
              <a:rPr lang="zh-TW" altLang="zh-TW" sz="2800" b="1" u="sng" dirty="0">
                <a:solidFill>
                  <a:schemeClr val="accent6">
                    <a:lumMod val="50000"/>
                  </a:schemeClr>
                </a:solidFill>
                <a:latin typeface="文鼎中隸" panose="03000609000000000000" pitchFamily="65" charset="-120"/>
                <a:ea typeface="文鼎中隸" panose="03000609000000000000" pitchFamily="65" charset="-120"/>
              </a:rPr>
              <a:t>核心問題</a:t>
            </a:r>
            <a:r>
              <a:rPr lang="en-US" altLang="zh-TW" sz="2800" b="1" u="sng" dirty="0">
                <a:solidFill>
                  <a:schemeClr val="accent6">
                    <a:lumMod val="50000"/>
                  </a:schemeClr>
                </a:solidFill>
                <a:latin typeface="文鼎中隸" panose="03000609000000000000" pitchFamily="65" charset="-120"/>
                <a:ea typeface="文鼎中隸" panose="03000609000000000000" pitchFamily="65" charset="-120"/>
              </a:rPr>
              <a:t>-</a:t>
            </a:r>
            <a:r>
              <a:rPr lang="zh-TW" altLang="zh-TW" sz="2800" b="1" u="sng" dirty="0">
                <a:solidFill>
                  <a:schemeClr val="accent6">
                    <a:lumMod val="50000"/>
                  </a:schemeClr>
                </a:solidFill>
                <a:latin typeface="文鼎中隸" panose="03000609000000000000" pitchFamily="65" charset="-120"/>
                <a:ea typeface="文鼎中隸" panose="03000609000000000000" pitchFamily="65" charset="-120"/>
              </a:rPr>
              <a:t>開啟學生理解之門</a:t>
            </a:r>
            <a:r>
              <a:rPr lang="zh-TW" altLang="zh-TW" sz="2800" b="1" dirty="0" smtClean="0">
                <a:solidFill>
                  <a:schemeClr val="accent6">
                    <a:lumMod val="50000"/>
                  </a:schemeClr>
                </a:solidFill>
                <a:latin typeface="文鼎中隸" panose="03000609000000000000" pitchFamily="65" charset="-120"/>
                <a:ea typeface="文鼎中隸" panose="03000609000000000000" pitchFamily="65" charset="-120"/>
              </a:rPr>
              <a:t>」</a:t>
            </a:r>
            <a:endParaRPr lang="en-US" altLang="zh-TW" sz="2800" b="1" dirty="0" smtClean="0">
              <a:solidFill>
                <a:schemeClr val="accent6">
                  <a:lumMod val="50000"/>
                </a:schemeClr>
              </a:solidFill>
              <a:latin typeface="文鼎中隸" panose="03000609000000000000" pitchFamily="65" charset="-120"/>
              <a:ea typeface="文鼎中隸" panose="03000609000000000000" pitchFamily="65" charset="-120"/>
            </a:endParaRPr>
          </a:p>
          <a:p>
            <a:pPr marL="0" indent="0">
              <a:buNone/>
            </a:pPr>
            <a:r>
              <a:rPr lang="en-US" altLang="zh-TW" sz="2800" b="1" dirty="0" smtClean="0">
                <a:solidFill>
                  <a:schemeClr val="accent6">
                    <a:lumMod val="50000"/>
                  </a:schemeClr>
                </a:solidFill>
                <a:latin typeface="文鼎中隸" panose="03000609000000000000" pitchFamily="65" charset="-120"/>
                <a:ea typeface="文鼎中隸" panose="03000609000000000000" pitchFamily="65" charset="-120"/>
              </a:rPr>
              <a:t>2.</a:t>
            </a:r>
            <a:r>
              <a:rPr lang="zh-TW" altLang="en-US" sz="2800" b="1" dirty="0" smtClean="0">
                <a:solidFill>
                  <a:schemeClr val="accent6">
                    <a:lumMod val="50000"/>
                  </a:schemeClr>
                </a:solidFill>
                <a:latin typeface="文鼎中隸" panose="03000609000000000000" pitchFamily="65" charset="-120"/>
                <a:ea typeface="文鼎中隸" panose="03000609000000000000" pitchFamily="65" charset="-120"/>
              </a:rPr>
              <a:t> 團員積極參與總團舉辦的專輔工作坊，提升團員課程與教學能力。</a:t>
            </a:r>
            <a:endParaRPr lang="en-US" altLang="zh-TW" sz="2800" b="1" dirty="0" smtClean="0">
              <a:solidFill>
                <a:schemeClr val="accent6">
                  <a:lumMod val="50000"/>
                </a:schemeClr>
              </a:solidFill>
              <a:latin typeface="文鼎中隸" panose="03000609000000000000" pitchFamily="65" charset="-120"/>
              <a:ea typeface="文鼎中隸" panose="03000609000000000000" pitchFamily="65" charset="-120"/>
            </a:endParaRPr>
          </a:p>
          <a:p>
            <a:pPr marL="0" indent="0">
              <a:buNone/>
            </a:pPr>
            <a:r>
              <a:rPr lang="en-US" altLang="zh-TW" sz="2800" b="1" dirty="0" smtClean="0">
                <a:solidFill>
                  <a:schemeClr val="accent6">
                    <a:lumMod val="50000"/>
                  </a:schemeClr>
                </a:solidFill>
                <a:latin typeface="文鼎中隸" panose="03000609000000000000" pitchFamily="65" charset="-120"/>
                <a:ea typeface="文鼎中隸" panose="03000609000000000000" pitchFamily="65" charset="-120"/>
              </a:rPr>
              <a:t>3.</a:t>
            </a:r>
            <a:r>
              <a:rPr lang="zh-TW" altLang="en-US" sz="2800" b="1" dirty="0" smtClean="0">
                <a:solidFill>
                  <a:schemeClr val="accent6">
                    <a:lumMod val="50000"/>
                  </a:schemeClr>
                </a:solidFill>
                <a:latin typeface="文鼎中隸" panose="03000609000000000000" pitchFamily="65" charset="-120"/>
                <a:ea typeface="文鼎中隸" panose="03000609000000000000" pitchFamily="65" charset="-120"/>
              </a:rPr>
              <a:t> 籌組領綱宣講工作坊，針對領綱宣講內容、課程活動安排，進行對話討論並口述教學。</a:t>
            </a:r>
            <a:endParaRPr lang="en-US" altLang="zh-TW" sz="2800" b="1" dirty="0" smtClean="0">
              <a:solidFill>
                <a:schemeClr val="accent6">
                  <a:lumMod val="50000"/>
                </a:schemeClr>
              </a:solidFill>
              <a:latin typeface="文鼎中隸" panose="03000609000000000000" pitchFamily="65" charset="-120"/>
              <a:ea typeface="文鼎中隸" panose="03000609000000000000" pitchFamily="65" charset="-120"/>
            </a:endParaRPr>
          </a:p>
          <a:p>
            <a:pPr marL="0" indent="0">
              <a:buNone/>
            </a:pPr>
            <a:r>
              <a:rPr lang="en-US" altLang="zh-TW" sz="2800" b="1" dirty="0" smtClean="0">
                <a:solidFill>
                  <a:schemeClr val="accent6">
                    <a:lumMod val="50000"/>
                  </a:schemeClr>
                </a:solidFill>
                <a:latin typeface="文鼎中隸" panose="03000609000000000000" pitchFamily="65" charset="-120"/>
                <a:ea typeface="文鼎中隸" panose="03000609000000000000" pitchFamily="65" charset="-120"/>
              </a:rPr>
              <a:t>4.</a:t>
            </a:r>
            <a:r>
              <a:rPr lang="zh-TW" altLang="en-US" sz="2800" b="1" dirty="0" smtClean="0">
                <a:solidFill>
                  <a:schemeClr val="accent6">
                    <a:lumMod val="50000"/>
                  </a:schemeClr>
                </a:solidFill>
                <a:latin typeface="文鼎中隸" panose="03000609000000000000" pitchFamily="65" charset="-120"/>
                <a:ea typeface="文鼎中隸" panose="03000609000000000000" pitchFamily="65" charset="-120"/>
              </a:rPr>
              <a:t> </a:t>
            </a:r>
            <a:r>
              <a:rPr lang="zh-TW" altLang="zh-TW" sz="2800" b="1" dirty="0" smtClean="0">
                <a:solidFill>
                  <a:schemeClr val="accent6">
                    <a:lumMod val="50000"/>
                  </a:schemeClr>
                </a:solidFill>
                <a:latin typeface="文鼎中隸" panose="03000609000000000000" pitchFamily="65" charset="-120"/>
                <a:ea typeface="文鼎中隸" panose="03000609000000000000" pitchFamily="65" charset="-120"/>
              </a:rPr>
              <a:t>邀請</a:t>
            </a:r>
            <a:r>
              <a:rPr lang="zh-TW" altLang="zh-TW" sz="2800" b="1" dirty="0">
                <a:solidFill>
                  <a:schemeClr val="accent6">
                    <a:lumMod val="50000"/>
                  </a:schemeClr>
                </a:solidFill>
                <a:latin typeface="文鼎中隸" panose="03000609000000000000" pitchFamily="65" charset="-120"/>
                <a:ea typeface="文鼎中隸" panose="03000609000000000000" pitchFamily="65" charset="-120"/>
              </a:rPr>
              <a:t>國北教大周淑卿教授給予生活團員指導，課程主題：「統整課程</a:t>
            </a:r>
            <a:r>
              <a:rPr lang="zh-TW" altLang="zh-TW" sz="2800" b="1" dirty="0" smtClean="0">
                <a:solidFill>
                  <a:schemeClr val="accent6">
                    <a:lumMod val="50000"/>
                  </a:schemeClr>
                </a:solidFill>
                <a:latin typeface="文鼎中隸" panose="03000609000000000000" pitchFamily="65" charset="-120"/>
                <a:ea typeface="文鼎中隸" panose="03000609000000000000" pitchFamily="65" charset="-120"/>
              </a:rPr>
              <a:t>面面觀」。</a:t>
            </a:r>
            <a:endParaRPr lang="zh-TW" altLang="en-US" sz="2800" b="1" dirty="0">
              <a:solidFill>
                <a:schemeClr val="accent6">
                  <a:lumMod val="50000"/>
                </a:schemeClr>
              </a:solidFill>
              <a:latin typeface="文鼎中隸" panose="03000609000000000000" pitchFamily="65" charset="-120"/>
              <a:ea typeface="文鼎中隸" panose="03000609000000000000" pitchFamily="65" charset="-12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0"/>
            <a:ext cx="1512168" cy="11406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19387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7138" y="3212976"/>
            <a:ext cx="3979758" cy="29409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矩形 6"/>
          <p:cNvSpPr/>
          <p:nvPr/>
        </p:nvSpPr>
        <p:spPr>
          <a:xfrm>
            <a:off x="4570985" y="4869160"/>
            <a:ext cx="432859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zh-TW" sz="2400" b="1" dirty="0" smtClean="0">
                <a:solidFill>
                  <a:schemeClr val="accent6">
                    <a:lumMod val="50000"/>
                  </a:schemeClr>
                </a:solidFill>
                <a:latin typeface="文鼎中隸" panose="03000609000000000000" pitchFamily="65" charset="-120"/>
                <a:ea typeface="文鼎中隸" panose="03000609000000000000" pitchFamily="65" charset="-120"/>
              </a:rPr>
              <a:t>邀請國北教大周淑卿教授給予生活團員指導，課程主題：「統整課程面面觀」。</a:t>
            </a:r>
            <a:endParaRPr lang="zh-TW" altLang="en-US" sz="2400" b="1" dirty="0">
              <a:solidFill>
                <a:schemeClr val="accent6">
                  <a:lumMod val="50000"/>
                </a:schemeClr>
              </a:solidFill>
              <a:latin typeface="文鼎中隸" panose="03000609000000000000" pitchFamily="65" charset="-120"/>
              <a:ea typeface="文鼎中隸" panose="03000609000000000000" pitchFamily="65" charset="-12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853136" y="1234974"/>
            <a:ext cx="395151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2400" b="1" dirty="0" smtClean="0">
                <a:solidFill>
                  <a:schemeClr val="accent6">
                    <a:lumMod val="50000"/>
                  </a:schemeClr>
                </a:solidFill>
                <a:latin typeface="文鼎中隸" panose="03000609000000000000" pitchFamily="65" charset="-120"/>
                <a:ea typeface="文鼎中隸" panose="03000609000000000000" pitchFamily="65" charset="-120"/>
              </a:rPr>
              <a:t>籌組領綱宣講工作坊，針對領綱宣講內容、課程活動安排，進行對話討論並口述教學。</a:t>
            </a:r>
            <a:endParaRPr lang="zh-TW" altLang="en-US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138" y="260648"/>
            <a:ext cx="4267200" cy="24003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775119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>
                <a:solidFill>
                  <a:srgbClr val="00B050"/>
                </a:solidFill>
                <a:latin typeface="文鼎中隸" panose="03000609000000000000" pitchFamily="65" charset="-120"/>
                <a:ea typeface="文鼎中隸" panose="03000609000000000000" pitchFamily="65" charset="-120"/>
              </a:rPr>
              <a:t>輔導團員的公開課</a:t>
            </a:r>
            <a:endParaRPr lang="zh-TW" altLang="en-US" dirty="0">
              <a:solidFill>
                <a:srgbClr val="00B050"/>
              </a:solidFill>
              <a:latin typeface="文鼎中隸" panose="03000609000000000000" pitchFamily="65" charset="-120"/>
              <a:ea typeface="文鼎中隸" panose="03000609000000000000" pitchFamily="65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>
                <a:latin typeface="文鼎中隸" panose="03000609000000000000" pitchFamily="65" charset="-120"/>
                <a:ea typeface="文鼎中隸" panose="03000609000000000000" pitchFamily="65" charset="-120"/>
              </a:rPr>
              <a:t>專任輔導員公開課</a:t>
            </a:r>
            <a:r>
              <a:rPr lang="en-US" altLang="zh-TW" dirty="0" smtClean="0">
                <a:latin typeface="文鼎中隸" panose="03000609000000000000" pitchFamily="65" charset="-120"/>
                <a:ea typeface="文鼎中隸" panose="03000609000000000000" pitchFamily="65" charset="-120"/>
              </a:rPr>
              <a:t>--</a:t>
            </a:r>
            <a:r>
              <a:rPr lang="zh-TW" altLang="en-US" dirty="0" smtClean="0">
                <a:latin typeface="文鼎中隸" panose="03000609000000000000" pitchFamily="65" charset="-120"/>
                <a:ea typeface="文鼎中隸" panose="03000609000000000000" pitchFamily="65" charset="-120"/>
              </a:rPr>
              <a:t>陳春秀</a:t>
            </a:r>
            <a:endParaRPr lang="en-US" altLang="zh-TW" dirty="0" smtClean="0">
              <a:latin typeface="文鼎中隸" panose="03000609000000000000" pitchFamily="65" charset="-120"/>
              <a:ea typeface="文鼎中隸" panose="03000609000000000000" pitchFamily="65" charset="-120"/>
            </a:endParaRPr>
          </a:p>
          <a:p>
            <a:r>
              <a:rPr lang="zh-TW" altLang="en-US" dirty="0">
                <a:latin typeface="文鼎中隸" panose="03000609000000000000" pitchFamily="65" charset="-120"/>
                <a:ea typeface="文鼎中隸" panose="03000609000000000000" pitchFamily="65" charset="-120"/>
              </a:rPr>
              <a:t>教學演示</a:t>
            </a:r>
            <a:r>
              <a:rPr lang="zh-TW" altLang="en-US" dirty="0" smtClean="0">
                <a:latin typeface="文鼎中隸" panose="03000609000000000000" pitchFamily="65" charset="-120"/>
                <a:ea typeface="文鼎中隸" panose="03000609000000000000" pitchFamily="65" charset="-120"/>
              </a:rPr>
              <a:t>主題：小手牽大手</a:t>
            </a:r>
            <a:endParaRPr lang="en-US" altLang="zh-TW" dirty="0" smtClean="0">
              <a:latin typeface="文鼎中隸" panose="03000609000000000000" pitchFamily="65" charset="-120"/>
              <a:ea typeface="文鼎中隸" panose="03000609000000000000" pitchFamily="65" charset="-120"/>
            </a:endParaRPr>
          </a:p>
          <a:p>
            <a:r>
              <a:rPr lang="zh-TW" altLang="en-US" dirty="0" smtClean="0">
                <a:latin typeface="文鼎中隸" panose="03000609000000000000" pitchFamily="65" charset="-120"/>
                <a:ea typeface="文鼎中隸" panose="03000609000000000000" pitchFamily="65" charset="-120"/>
              </a:rPr>
              <a:t>日期</a:t>
            </a:r>
            <a:r>
              <a:rPr lang="en-US" altLang="zh-TW" dirty="0" smtClean="0">
                <a:latin typeface="文鼎中隸" panose="03000609000000000000" pitchFamily="65" charset="-120"/>
                <a:ea typeface="文鼎中隸" panose="03000609000000000000" pitchFamily="65" charset="-120"/>
              </a:rPr>
              <a:t>:107</a:t>
            </a:r>
            <a:r>
              <a:rPr lang="zh-TW" altLang="en-US" dirty="0" smtClean="0">
                <a:latin typeface="文鼎中隸" panose="03000609000000000000" pitchFamily="65" charset="-120"/>
                <a:ea typeface="文鼎中隸" panose="03000609000000000000" pitchFamily="65" charset="-120"/>
              </a:rPr>
              <a:t>年</a:t>
            </a:r>
            <a:r>
              <a:rPr lang="en-US" altLang="zh-TW" dirty="0" smtClean="0">
                <a:latin typeface="文鼎中隸" panose="03000609000000000000" pitchFamily="65" charset="-120"/>
                <a:ea typeface="文鼎中隸" panose="03000609000000000000" pitchFamily="65" charset="-120"/>
              </a:rPr>
              <a:t>12</a:t>
            </a:r>
            <a:r>
              <a:rPr lang="zh-TW" altLang="en-US" dirty="0" smtClean="0">
                <a:latin typeface="文鼎中隸" panose="03000609000000000000" pitchFamily="65" charset="-120"/>
                <a:ea typeface="文鼎中隸" panose="03000609000000000000" pitchFamily="65" charset="-120"/>
              </a:rPr>
              <a:t>月</a:t>
            </a:r>
            <a:r>
              <a:rPr lang="en-US" altLang="zh-TW" dirty="0" smtClean="0">
                <a:latin typeface="文鼎中隸" panose="03000609000000000000" pitchFamily="65" charset="-120"/>
                <a:ea typeface="文鼎中隸" panose="03000609000000000000" pitchFamily="65" charset="-120"/>
              </a:rPr>
              <a:t>07</a:t>
            </a:r>
            <a:r>
              <a:rPr lang="zh-TW" altLang="en-US" dirty="0" smtClean="0">
                <a:latin typeface="文鼎中隸" panose="03000609000000000000" pitchFamily="65" charset="-120"/>
                <a:ea typeface="文鼎中隸" panose="03000609000000000000" pitchFamily="65" charset="-120"/>
              </a:rPr>
              <a:t>日</a:t>
            </a:r>
            <a:endParaRPr lang="en-US" altLang="zh-TW" dirty="0" smtClean="0">
              <a:latin typeface="文鼎中隸" panose="03000609000000000000" pitchFamily="65" charset="-120"/>
              <a:ea typeface="文鼎中隸" panose="03000609000000000000" pitchFamily="65" charset="-120"/>
            </a:endParaRPr>
          </a:p>
          <a:p>
            <a:r>
              <a:rPr lang="zh-TW" altLang="en-US" dirty="0" smtClean="0">
                <a:latin typeface="文鼎中隸" panose="03000609000000000000" pitchFamily="65" charset="-120"/>
                <a:ea typeface="文鼎中隸" panose="03000609000000000000" pitchFamily="65" charset="-120"/>
              </a:rPr>
              <a:t>地點</a:t>
            </a:r>
            <a:r>
              <a:rPr lang="en-US" altLang="zh-TW" dirty="0" smtClean="0">
                <a:latin typeface="文鼎中隸" panose="03000609000000000000" pitchFamily="65" charset="-120"/>
                <a:ea typeface="文鼎中隸" panose="03000609000000000000" pitchFamily="65" charset="-120"/>
              </a:rPr>
              <a:t>:</a:t>
            </a:r>
            <a:r>
              <a:rPr lang="zh-TW" altLang="en-US" dirty="0" smtClean="0">
                <a:latin typeface="文鼎中隸" panose="03000609000000000000" pitchFamily="65" charset="-120"/>
                <a:ea typeface="文鼎中隸" panose="03000609000000000000" pitchFamily="65" charset="-120"/>
              </a:rPr>
              <a:t>新北市莒光國小</a:t>
            </a:r>
            <a:endParaRPr lang="en-US" altLang="zh-TW" dirty="0" smtClean="0">
              <a:latin typeface="文鼎中隸" panose="03000609000000000000" pitchFamily="65" charset="-120"/>
              <a:ea typeface="文鼎中隸" panose="03000609000000000000" pitchFamily="65" charset="-120"/>
            </a:endParaRPr>
          </a:p>
          <a:p>
            <a:pPr marL="0" indent="0">
              <a:buNone/>
            </a:pPr>
            <a:endParaRPr lang="zh-TW" altLang="en-US" dirty="0">
              <a:latin typeface="文鼎中隸" panose="03000609000000000000" pitchFamily="65" charset="-120"/>
              <a:ea typeface="文鼎中隸" panose="03000609000000000000" pitchFamily="65" charset="-12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356992"/>
            <a:ext cx="3940406" cy="295232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93898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zh-TW" altLang="en-US" sz="3600" dirty="0">
                <a:solidFill>
                  <a:srgbClr val="00B050"/>
                </a:solidFill>
                <a:latin typeface="文鼎中隸" panose="03000609000000000000" pitchFamily="65" charset="-120"/>
                <a:ea typeface="文鼎中隸" panose="03000609000000000000" pitchFamily="65" charset="-120"/>
              </a:rPr>
              <a:t>分區輔導與到校</a:t>
            </a:r>
            <a:r>
              <a:rPr lang="zh-TW" altLang="en-US" sz="3600" dirty="0" smtClean="0">
                <a:solidFill>
                  <a:srgbClr val="00B050"/>
                </a:solidFill>
                <a:latin typeface="文鼎中隸" panose="03000609000000000000" pitchFamily="65" charset="-120"/>
                <a:ea typeface="文鼎中隸" panose="03000609000000000000" pitchFamily="65" charset="-120"/>
              </a:rPr>
              <a:t>輔導</a:t>
            </a:r>
            <a:endParaRPr lang="zh-TW" altLang="en-US" sz="3600" dirty="0">
              <a:solidFill>
                <a:srgbClr val="00B050"/>
              </a:solidFill>
              <a:latin typeface="文鼎中隸" panose="03000609000000000000" pitchFamily="65" charset="-120"/>
              <a:ea typeface="文鼎中隸" panose="03000609000000000000" pitchFamily="65" charset="-120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>
          <a:xfrm>
            <a:off x="107504" y="1196752"/>
            <a:ext cx="8928992" cy="49294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2800" dirty="0" smtClean="0">
                <a:latin typeface="文鼎中隸" panose="03000609000000000000" pitchFamily="65" charset="-120"/>
                <a:ea typeface="文鼎中隸" panose="03000609000000000000" pitchFamily="65" charset="-120"/>
              </a:rPr>
              <a:t>1.</a:t>
            </a:r>
            <a:r>
              <a:rPr lang="zh-TW" altLang="en-US" sz="2800" dirty="0" smtClean="0">
                <a:latin typeface="文鼎中隸" panose="03000609000000000000" pitchFamily="65" charset="-120"/>
                <a:ea typeface="文鼎中隸" panose="03000609000000000000" pitchFamily="65" charset="-120"/>
              </a:rPr>
              <a:t>分區輔導</a:t>
            </a:r>
            <a:r>
              <a:rPr lang="en-US" altLang="zh-TW" sz="2800" dirty="0" smtClean="0">
                <a:latin typeface="文鼎中隸" panose="03000609000000000000" pitchFamily="65" charset="-120"/>
                <a:ea typeface="文鼎中隸" panose="03000609000000000000" pitchFamily="65" charset="-120"/>
              </a:rPr>
              <a:t>:</a:t>
            </a:r>
          </a:p>
          <a:p>
            <a:pPr marL="0" indent="0">
              <a:buNone/>
            </a:pPr>
            <a:r>
              <a:rPr lang="zh-TW" altLang="en-US" sz="2800" dirty="0">
                <a:latin typeface="文鼎中隸" panose="03000609000000000000" pitchFamily="65" charset="-120"/>
                <a:ea typeface="文鼎中隸" panose="03000609000000000000" pitchFamily="65" charset="-120"/>
              </a:rPr>
              <a:t> </a:t>
            </a:r>
            <a:r>
              <a:rPr lang="zh-TW" altLang="en-US" sz="2800" dirty="0" smtClean="0">
                <a:latin typeface="文鼎中隸" panose="03000609000000000000" pitchFamily="65" charset="-120"/>
                <a:ea typeface="文鼎中隸" panose="03000609000000000000" pitchFamily="65" charset="-120"/>
              </a:rPr>
              <a:t> </a:t>
            </a:r>
            <a:r>
              <a:rPr lang="en-US" altLang="zh-TW" sz="2800" dirty="0" smtClean="0">
                <a:latin typeface="文鼎中隸" panose="03000609000000000000" pitchFamily="65" charset="-120"/>
                <a:ea typeface="文鼎中隸" panose="03000609000000000000" pitchFamily="65" charset="-120"/>
              </a:rPr>
              <a:t>107.11.09</a:t>
            </a:r>
            <a:r>
              <a:rPr lang="zh-TW" altLang="en-US" sz="2800" dirty="0" smtClean="0">
                <a:latin typeface="文鼎中隸" panose="03000609000000000000" pitchFamily="65" charset="-120"/>
                <a:ea typeface="文鼎中隸" panose="03000609000000000000" pitchFamily="65" charset="-120"/>
              </a:rPr>
              <a:t>新莊分區分區輔導</a:t>
            </a:r>
            <a:r>
              <a:rPr lang="en-US" altLang="zh-TW" sz="2800" dirty="0" smtClean="0">
                <a:latin typeface="文鼎中隸" panose="03000609000000000000" pitchFamily="65" charset="-120"/>
                <a:ea typeface="文鼎中隸" panose="03000609000000000000" pitchFamily="65" charset="-120"/>
              </a:rPr>
              <a:t>-</a:t>
            </a:r>
            <a:r>
              <a:rPr lang="zh-TW" altLang="en-US" sz="2800" dirty="0" smtClean="0">
                <a:latin typeface="文鼎中隸" panose="03000609000000000000" pitchFamily="65" charset="-120"/>
                <a:ea typeface="文鼎中隸" panose="03000609000000000000" pitchFamily="65" charset="-120"/>
              </a:rPr>
              <a:t>昌平國小</a:t>
            </a:r>
            <a:endParaRPr lang="en-US" altLang="zh-TW" sz="2800" dirty="0" smtClean="0">
              <a:latin typeface="文鼎中隸" panose="03000609000000000000" pitchFamily="65" charset="-120"/>
              <a:ea typeface="文鼎中隸" panose="03000609000000000000" pitchFamily="65" charset="-120"/>
            </a:endParaRPr>
          </a:p>
          <a:p>
            <a:pPr marL="0" indent="0">
              <a:buNone/>
            </a:pPr>
            <a:r>
              <a:rPr lang="zh-TW" altLang="en-US" sz="2800" dirty="0" smtClean="0">
                <a:latin typeface="文鼎中隸" panose="03000609000000000000" pitchFamily="65" charset="-120"/>
                <a:ea typeface="文鼎中隸" panose="03000609000000000000" pitchFamily="65" charset="-120"/>
              </a:rPr>
              <a:t>  分區輔導主題</a:t>
            </a:r>
            <a:r>
              <a:rPr lang="en-US" altLang="zh-TW" sz="2800" dirty="0" smtClean="0">
                <a:latin typeface="文鼎中隸" panose="03000609000000000000" pitchFamily="65" charset="-120"/>
                <a:ea typeface="文鼎中隸" panose="03000609000000000000" pitchFamily="65" charset="-120"/>
              </a:rPr>
              <a:t>:</a:t>
            </a:r>
            <a:r>
              <a:rPr lang="zh-TW" altLang="en-US" sz="2800" dirty="0" smtClean="0">
                <a:latin typeface="文鼎中隸" panose="03000609000000000000" pitchFamily="65" charset="-120"/>
                <a:ea typeface="文鼎中隸" panose="03000609000000000000" pitchFamily="65" charset="-120"/>
              </a:rPr>
              <a:t>素養</a:t>
            </a:r>
            <a:r>
              <a:rPr lang="zh-TW" altLang="en-US" sz="2800" dirty="0">
                <a:latin typeface="文鼎中隸" panose="03000609000000000000" pitchFamily="65" charset="-120"/>
                <a:ea typeface="文鼎中隸" panose="03000609000000000000" pitchFamily="65" charset="-120"/>
              </a:rPr>
              <a:t>導向之生活課程課堂教學</a:t>
            </a:r>
            <a:r>
              <a:rPr lang="zh-TW" altLang="en-US" sz="2800" dirty="0" smtClean="0">
                <a:latin typeface="文鼎中隸" panose="03000609000000000000" pitchFamily="65" charset="-120"/>
                <a:ea typeface="文鼎中隸" panose="03000609000000000000" pitchFamily="65" charset="-120"/>
              </a:rPr>
              <a:t>研究。</a:t>
            </a:r>
            <a:endParaRPr lang="en-US" altLang="zh-TW" sz="2800" dirty="0" smtClean="0">
              <a:latin typeface="文鼎中隸" panose="03000609000000000000" pitchFamily="65" charset="-120"/>
              <a:ea typeface="文鼎中隸" panose="03000609000000000000" pitchFamily="65" charset="-120"/>
            </a:endParaRPr>
          </a:p>
          <a:p>
            <a:pPr marL="0" indent="0">
              <a:buNone/>
            </a:pPr>
            <a:r>
              <a:rPr lang="en-US" altLang="zh-TW" sz="2800" dirty="0" smtClean="0">
                <a:latin typeface="文鼎中隸" panose="03000609000000000000" pitchFamily="65" charset="-120"/>
                <a:ea typeface="文鼎中隸" panose="03000609000000000000" pitchFamily="65" charset="-120"/>
              </a:rPr>
              <a:t>2.</a:t>
            </a:r>
            <a:r>
              <a:rPr lang="zh-TW" altLang="en-US" sz="2800" dirty="0" smtClean="0">
                <a:latin typeface="文鼎中隸" panose="03000609000000000000" pitchFamily="65" charset="-120"/>
                <a:ea typeface="文鼎中隸" panose="03000609000000000000" pitchFamily="65" charset="-120"/>
              </a:rPr>
              <a:t>到校輔導共三場</a:t>
            </a:r>
            <a:r>
              <a:rPr lang="en-US" altLang="zh-TW" sz="2800" dirty="0" smtClean="0">
                <a:latin typeface="文鼎中隸" panose="03000609000000000000" pitchFamily="65" charset="-120"/>
                <a:ea typeface="文鼎中隸" panose="03000609000000000000" pitchFamily="65" charset="-120"/>
              </a:rPr>
              <a:t>:</a:t>
            </a:r>
          </a:p>
          <a:p>
            <a:pPr marL="0" indent="0">
              <a:buNone/>
            </a:pPr>
            <a:r>
              <a:rPr lang="zh-TW" altLang="en-US" sz="2800" dirty="0" smtClean="0">
                <a:latin typeface="文鼎中隸" panose="03000609000000000000" pitchFamily="65" charset="-120"/>
                <a:ea typeface="文鼎中隸" panose="03000609000000000000" pitchFamily="65" charset="-120"/>
              </a:rPr>
              <a:t>  中山國小主題</a:t>
            </a:r>
            <a:r>
              <a:rPr lang="en-US" altLang="zh-TW" sz="2800" dirty="0" smtClean="0">
                <a:latin typeface="文鼎中隸" panose="03000609000000000000" pitchFamily="65" charset="-120"/>
                <a:ea typeface="文鼎中隸" panose="03000609000000000000" pitchFamily="65" charset="-120"/>
              </a:rPr>
              <a:t>:</a:t>
            </a:r>
            <a:r>
              <a:rPr lang="zh-TW" altLang="en-US" sz="2800" dirty="0">
                <a:latin typeface="文鼎中隸" panose="03000609000000000000" pitchFamily="65" charset="-120"/>
                <a:ea typeface="文鼎中隸" panose="03000609000000000000" pitchFamily="65" charset="-120"/>
              </a:rPr>
              <a:t>素養導向之生活課程案例</a:t>
            </a:r>
            <a:r>
              <a:rPr lang="zh-TW" altLang="en-US" sz="2800" dirty="0" smtClean="0">
                <a:latin typeface="文鼎中隸" panose="03000609000000000000" pitchFamily="65" charset="-120"/>
                <a:ea typeface="文鼎中隸" panose="03000609000000000000" pitchFamily="65" charset="-120"/>
              </a:rPr>
              <a:t>分享</a:t>
            </a:r>
            <a:endParaRPr lang="en-US" altLang="zh-TW" sz="2800" dirty="0" smtClean="0">
              <a:latin typeface="文鼎中隸" panose="03000609000000000000" pitchFamily="65" charset="-120"/>
              <a:ea typeface="文鼎中隸" panose="03000609000000000000" pitchFamily="65" charset="-120"/>
            </a:endParaRPr>
          </a:p>
          <a:p>
            <a:pPr marL="0" indent="0">
              <a:buNone/>
            </a:pPr>
            <a:r>
              <a:rPr lang="zh-TW" altLang="en-US" sz="2800" dirty="0" smtClean="0">
                <a:latin typeface="文鼎中隸" panose="03000609000000000000" pitchFamily="65" charset="-120"/>
                <a:ea typeface="文鼎中隸" panose="03000609000000000000" pitchFamily="65" charset="-120"/>
              </a:rPr>
              <a:t>  北峰國小主題</a:t>
            </a:r>
            <a:r>
              <a:rPr lang="en-US" altLang="zh-TW" sz="2800" dirty="0" smtClean="0">
                <a:latin typeface="文鼎中隸" panose="03000609000000000000" pitchFamily="65" charset="-120"/>
                <a:ea typeface="文鼎中隸" panose="03000609000000000000" pitchFamily="65" charset="-120"/>
              </a:rPr>
              <a:t>:</a:t>
            </a:r>
            <a:r>
              <a:rPr lang="zh-TW" altLang="en-US" sz="2800" dirty="0">
                <a:latin typeface="文鼎中隸" panose="03000609000000000000" pitchFamily="65" charset="-120"/>
                <a:ea typeface="文鼎中隸" panose="03000609000000000000" pitchFamily="65" charset="-120"/>
              </a:rPr>
              <a:t>素養導向之生活課程中的美感教學	</a:t>
            </a:r>
          </a:p>
          <a:p>
            <a:pPr marL="0" indent="0">
              <a:buNone/>
            </a:pPr>
            <a:r>
              <a:rPr lang="zh-TW" altLang="en-US" sz="2800" dirty="0" smtClean="0">
                <a:latin typeface="文鼎中隸" panose="03000609000000000000" pitchFamily="65" charset="-120"/>
                <a:ea typeface="文鼎中隸" panose="03000609000000000000" pitchFamily="65" charset="-120"/>
              </a:rPr>
              <a:t>  五華國小主題</a:t>
            </a:r>
            <a:r>
              <a:rPr lang="en-US" altLang="zh-TW" sz="2800" dirty="0" smtClean="0">
                <a:latin typeface="文鼎中隸" panose="03000609000000000000" pitchFamily="65" charset="-120"/>
                <a:ea typeface="文鼎中隸" panose="03000609000000000000" pitchFamily="65" charset="-120"/>
              </a:rPr>
              <a:t>:</a:t>
            </a:r>
            <a:r>
              <a:rPr lang="zh-TW" altLang="en-US" sz="2800" dirty="0">
                <a:latin typeface="文鼎中隸" panose="03000609000000000000" pitchFamily="65" charset="-120"/>
                <a:ea typeface="文鼎中隸" panose="03000609000000000000" pitchFamily="65" charset="-120"/>
              </a:rPr>
              <a:t>素養導向之生活課程中的美感教學	</a:t>
            </a:r>
          </a:p>
          <a:p>
            <a:pPr marL="0" indent="0">
              <a:buNone/>
            </a:pPr>
            <a:endParaRPr lang="zh-TW" altLang="en-US" dirty="0">
              <a:latin typeface="文鼎中隸" panose="03000609000000000000" pitchFamily="65" charset="-120"/>
              <a:ea typeface="文鼎中隸" panose="03000609000000000000" pitchFamily="65" charset="-12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4794986"/>
            <a:ext cx="3338711" cy="18846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7628" y="4794986"/>
            <a:ext cx="2829867" cy="18846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769" y="4794985"/>
            <a:ext cx="2376859" cy="18846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334422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>
                <a:solidFill>
                  <a:srgbClr val="00B050"/>
                </a:solidFill>
                <a:latin typeface="文鼎中隸" panose="03000609000000000000" pitchFamily="65" charset="-120"/>
                <a:ea typeface="文鼎中隸" panose="03000609000000000000" pitchFamily="65" charset="-120"/>
              </a:rPr>
              <a:t>北區策略聯盟</a:t>
            </a:r>
            <a:endParaRPr lang="zh-TW" altLang="en-US" dirty="0">
              <a:solidFill>
                <a:srgbClr val="00B050"/>
              </a:solidFill>
              <a:latin typeface="文鼎中隸" panose="03000609000000000000" pitchFamily="65" charset="-120"/>
              <a:ea typeface="文鼎中隸" panose="03000609000000000000" pitchFamily="65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>
                <a:latin typeface="文鼎中隸" panose="03000609000000000000" pitchFamily="65" charset="-120"/>
                <a:ea typeface="文鼎中隸" panose="03000609000000000000" pitchFamily="65" charset="-120"/>
              </a:rPr>
              <a:t>地點</a:t>
            </a:r>
            <a:r>
              <a:rPr lang="en-US" altLang="zh-TW" dirty="0" smtClean="0">
                <a:latin typeface="文鼎中隸" panose="03000609000000000000" pitchFamily="65" charset="-120"/>
                <a:ea typeface="文鼎中隸" panose="03000609000000000000" pitchFamily="65" charset="-120"/>
              </a:rPr>
              <a:t>:</a:t>
            </a:r>
            <a:r>
              <a:rPr lang="zh-TW" altLang="en-US" dirty="0" smtClean="0">
                <a:latin typeface="文鼎中隸" panose="03000609000000000000" pitchFamily="65" charset="-120"/>
                <a:ea typeface="文鼎中隸" panose="03000609000000000000" pitchFamily="65" charset="-120"/>
              </a:rPr>
              <a:t>基隆市</a:t>
            </a:r>
            <a:r>
              <a:rPr lang="zh-TW" altLang="en-US" dirty="0">
                <a:latin typeface="文鼎中隸" panose="03000609000000000000" pitchFamily="65" charset="-120"/>
                <a:ea typeface="文鼎中隸" panose="03000609000000000000" pitchFamily="65" charset="-120"/>
              </a:rPr>
              <a:t>深美國小	</a:t>
            </a:r>
            <a:r>
              <a:rPr lang="en-US" altLang="zh-TW" dirty="0" smtClean="0">
                <a:latin typeface="文鼎中隸" panose="03000609000000000000" pitchFamily="65" charset="-120"/>
                <a:ea typeface="文鼎中隸" panose="03000609000000000000" pitchFamily="65" charset="-120"/>
              </a:rPr>
              <a:t>107.11.30</a:t>
            </a:r>
          </a:p>
          <a:p>
            <a:r>
              <a:rPr lang="zh-TW" altLang="en-US" dirty="0">
                <a:latin typeface="文鼎中隸" panose="03000609000000000000" pitchFamily="65" charset="-120"/>
                <a:ea typeface="文鼎中隸" panose="03000609000000000000" pitchFamily="65" charset="-120"/>
              </a:rPr>
              <a:t>研討</a:t>
            </a:r>
            <a:r>
              <a:rPr lang="zh-TW" altLang="en-US" dirty="0" smtClean="0">
                <a:latin typeface="文鼎中隸" panose="03000609000000000000" pitchFamily="65" charset="-120"/>
                <a:ea typeface="文鼎中隸" panose="03000609000000000000" pitchFamily="65" charset="-120"/>
              </a:rPr>
              <a:t>主題</a:t>
            </a:r>
            <a:r>
              <a:rPr lang="en-US" altLang="zh-TW" dirty="0" smtClean="0">
                <a:latin typeface="文鼎中隸" panose="03000609000000000000" pitchFamily="65" charset="-120"/>
                <a:ea typeface="文鼎中隸" panose="03000609000000000000" pitchFamily="65" charset="-120"/>
              </a:rPr>
              <a:t>:</a:t>
            </a:r>
            <a:r>
              <a:rPr lang="zh-TW" altLang="en-US" dirty="0" smtClean="0">
                <a:latin typeface="文鼎中隸" panose="03000609000000000000" pitchFamily="65" charset="-120"/>
                <a:ea typeface="文鼎中隸" panose="03000609000000000000" pitchFamily="65" charset="-120"/>
              </a:rPr>
              <a:t>生活</a:t>
            </a:r>
            <a:r>
              <a:rPr lang="zh-TW" altLang="en-US" dirty="0">
                <a:latin typeface="文鼎中隸" panose="03000609000000000000" pitchFamily="65" charset="-120"/>
                <a:ea typeface="文鼎中隸" panose="03000609000000000000" pitchFamily="65" charset="-120"/>
              </a:rPr>
              <a:t>課程主題教學的關鍵提問</a:t>
            </a:r>
            <a:r>
              <a:rPr lang="zh-TW" altLang="en-US" dirty="0"/>
              <a:t>	</a:t>
            </a:r>
          </a:p>
          <a:p>
            <a:endParaRPr lang="zh-TW" alt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3061050"/>
            <a:ext cx="4339563" cy="32403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38196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618856" cy="1143000"/>
          </a:xfrm>
        </p:spPr>
        <p:txBody>
          <a:bodyPr>
            <a:normAutofit fontScale="90000"/>
          </a:bodyPr>
          <a:lstStyle/>
          <a:p>
            <a:r>
              <a:rPr lang="zh-TW" altLang="en-US" dirty="0" smtClean="0">
                <a:solidFill>
                  <a:srgbClr val="00B050"/>
                </a:solidFill>
                <a:latin typeface="文鼎中隸" panose="03000609000000000000" pitchFamily="65" charset="-120"/>
                <a:ea typeface="文鼎中隸" panose="03000609000000000000" pitchFamily="65" charset="-120"/>
              </a:rPr>
              <a:t>課程研究社群運作</a:t>
            </a:r>
            <a:endParaRPr lang="zh-TW" altLang="en-US" dirty="0">
              <a:solidFill>
                <a:srgbClr val="00B050"/>
              </a:solidFill>
              <a:latin typeface="文鼎中隸" panose="03000609000000000000" pitchFamily="65" charset="-120"/>
              <a:ea typeface="文鼎中隸" panose="03000609000000000000" pitchFamily="65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altLang="zh-TW" sz="2800" dirty="0">
                <a:latin typeface="文鼎中隸" panose="03000609000000000000" pitchFamily="65" charset="-120"/>
                <a:ea typeface="文鼎中隸" panose="03000609000000000000" pitchFamily="65" charset="-120"/>
              </a:rPr>
              <a:t>(</a:t>
            </a:r>
            <a:r>
              <a:rPr lang="zh-TW" altLang="en-US" sz="2800" dirty="0">
                <a:latin typeface="文鼎中隸" panose="03000609000000000000" pitchFamily="65" charset="-120"/>
                <a:ea typeface="文鼎中隸" panose="03000609000000000000" pitchFamily="65" charset="-120"/>
              </a:rPr>
              <a:t>一</a:t>
            </a:r>
            <a:r>
              <a:rPr lang="en-US" altLang="zh-TW" sz="2800" dirty="0">
                <a:latin typeface="文鼎中隸" panose="03000609000000000000" pitchFamily="65" charset="-120"/>
                <a:ea typeface="文鼎中隸" panose="03000609000000000000" pitchFamily="65" charset="-120"/>
              </a:rPr>
              <a:t>)</a:t>
            </a:r>
            <a:r>
              <a:rPr lang="zh-TW" altLang="en-US" sz="2800" dirty="0">
                <a:latin typeface="文鼎中隸" panose="03000609000000000000" pitchFamily="65" charset="-120"/>
                <a:ea typeface="文鼎中隸" panose="03000609000000000000" pitchFamily="65" charset="-120"/>
              </a:rPr>
              <a:t>生活課程</a:t>
            </a:r>
            <a:r>
              <a:rPr lang="en-US" altLang="zh-TW" sz="2800" dirty="0">
                <a:latin typeface="文鼎中隸" panose="03000609000000000000" pitchFamily="65" charset="-120"/>
                <a:ea typeface="文鼎中隸" panose="03000609000000000000" pitchFamily="65" charset="-120"/>
              </a:rPr>
              <a:t>12</a:t>
            </a:r>
            <a:r>
              <a:rPr lang="zh-TW" altLang="en-US" sz="2800" dirty="0">
                <a:latin typeface="文鼎中隸" panose="03000609000000000000" pitchFamily="65" charset="-120"/>
                <a:ea typeface="文鼎中隸" panose="03000609000000000000" pitchFamily="65" charset="-120"/>
              </a:rPr>
              <a:t>年國教素養導向教學之行動研究社群</a:t>
            </a:r>
            <a:r>
              <a:rPr lang="en-US" altLang="zh-TW" sz="2800" dirty="0">
                <a:latin typeface="文鼎中隸" panose="03000609000000000000" pitchFamily="65" charset="-120"/>
                <a:ea typeface="文鼎中隸" panose="03000609000000000000" pitchFamily="65" charset="-120"/>
              </a:rPr>
              <a:t>(</a:t>
            </a:r>
            <a:r>
              <a:rPr lang="zh-TW" altLang="en-US" sz="2800" dirty="0">
                <a:latin typeface="文鼎中隸" panose="03000609000000000000" pitchFamily="65" charset="-120"/>
                <a:ea typeface="文鼎中隸" panose="03000609000000000000" pitchFamily="65" charset="-120"/>
              </a:rPr>
              <a:t>鷺江國小</a:t>
            </a:r>
            <a:r>
              <a:rPr lang="en-US" altLang="zh-TW" sz="2800" dirty="0">
                <a:latin typeface="文鼎中隸" panose="03000609000000000000" pitchFamily="65" charset="-120"/>
                <a:ea typeface="文鼎中隸" panose="03000609000000000000" pitchFamily="65" charset="-120"/>
              </a:rPr>
              <a:t>)</a:t>
            </a:r>
          </a:p>
          <a:p>
            <a:r>
              <a:rPr lang="zh-TW" altLang="en-US" sz="2800" dirty="0">
                <a:latin typeface="文鼎中隸" panose="03000609000000000000" pitchFamily="65" charset="-120"/>
                <a:ea typeface="文鼎中隸" panose="03000609000000000000" pitchFamily="65" charset="-120"/>
              </a:rPr>
              <a:t>（二）生活課程</a:t>
            </a:r>
            <a:r>
              <a:rPr lang="en-US" altLang="zh-TW" sz="2800" dirty="0">
                <a:latin typeface="文鼎中隸" panose="03000609000000000000" pitchFamily="65" charset="-120"/>
                <a:ea typeface="文鼎中隸" panose="03000609000000000000" pitchFamily="65" charset="-120"/>
              </a:rPr>
              <a:t>12</a:t>
            </a:r>
            <a:r>
              <a:rPr lang="zh-TW" altLang="en-US" sz="2800" dirty="0">
                <a:latin typeface="文鼎中隸" panose="03000609000000000000" pitchFamily="65" charset="-120"/>
                <a:ea typeface="文鼎中隸" panose="03000609000000000000" pitchFamily="65" charset="-120"/>
              </a:rPr>
              <a:t>年國教素養導向教學之行動研究社群</a:t>
            </a:r>
            <a:r>
              <a:rPr lang="en-US" altLang="zh-TW" sz="2800" dirty="0">
                <a:latin typeface="文鼎中隸" panose="03000609000000000000" pitchFamily="65" charset="-120"/>
                <a:ea typeface="文鼎中隸" panose="03000609000000000000" pitchFamily="65" charset="-120"/>
              </a:rPr>
              <a:t>(</a:t>
            </a:r>
            <a:r>
              <a:rPr lang="zh-TW" altLang="en-US" sz="2800" dirty="0">
                <a:latin typeface="文鼎中隸" panose="03000609000000000000" pitchFamily="65" charset="-120"/>
                <a:ea typeface="文鼎中隸" panose="03000609000000000000" pitchFamily="65" charset="-120"/>
              </a:rPr>
              <a:t>莒光國小</a:t>
            </a:r>
            <a:r>
              <a:rPr lang="en-US" altLang="zh-TW" sz="2800" dirty="0">
                <a:latin typeface="文鼎中隸" panose="03000609000000000000" pitchFamily="65" charset="-120"/>
                <a:ea typeface="文鼎中隸" panose="03000609000000000000" pitchFamily="65" charset="-120"/>
              </a:rPr>
              <a:t>)</a:t>
            </a:r>
          </a:p>
          <a:p>
            <a:r>
              <a:rPr lang="zh-TW" altLang="en-US" sz="2800" dirty="0">
                <a:latin typeface="文鼎中隸" panose="03000609000000000000" pitchFamily="65" charset="-120"/>
                <a:ea typeface="文鼎中隸" panose="03000609000000000000" pitchFamily="65" charset="-120"/>
              </a:rPr>
              <a:t>（三）生活課程</a:t>
            </a:r>
            <a:r>
              <a:rPr lang="en-US" altLang="zh-TW" sz="2800" dirty="0">
                <a:latin typeface="文鼎中隸" panose="03000609000000000000" pitchFamily="65" charset="-120"/>
                <a:ea typeface="文鼎中隸" panose="03000609000000000000" pitchFamily="65" charset="-120"/>
              </a:rPr>
              <a:t>12</a:t>
            </a:r>
            <a:r>
              <a:rPr lang="zh-TW" altLang="en-US" sz="2800" dirty="0">
                <a:latin typeface="文鼎中隸" panose="03000609000000000000" pitchFamily="65" charset="-120"/>
                <a:ea typeface="文鼎中隸" panose="03000609000000000000" pitchFamily="65" charset="-120"/>
              </a:rPr>
              <a:t>年國教素養導向教學之行動研究社群</a:t>
            </a:r>
            <a:r>
              <a:rPr lang="en-US" altLang="zh-TW" sz="2800" dirty="0">
                <a:latin typeface="文鼎中隸" panose="03000609000000000000" pitchFamily="65" charset="-120"/>
                <a:ea typeface="文鼎中隸" panose="03000609000000000000" pitchFamily="65" charset="-120"/>
              </a:rPr>
              <a:t>(</a:t>
            </a:r>
            <a:r>
              <a:rPr lang="zh-TW" altLang="en-US" sz="2800" dirty="0">
                <a:latin typeface="文鼎中隸" panose="03000609000000000000" pitchFamily="65" charset="-120"/>
                <a:ea typeface="文鼎中隸" panose="03000609000000000000" pitchFamily="65" charset="-120"/>
              </a:rPr>
              <a:t>秀峰國小</a:t>
            </a:r>
            <a:r>
              <a:rPr lang="en-US" altLang="zh-TW" sz="2800" dirty="0">
                <a:latin typeface="文鼎中隸" panose="03000609000000000000" pitchFamily="65" charset="-120"/>
                <a:ea typeface="文鼎中隸" panose="03000609000000000000" pitchFamily="65" charset="-120"/>
              </a:rPr>
              <a:t>)</a:t>
            </a:r>
          </a:p>
          <a:p>
            <a:r>
              <a:rPr lang="zh-TW" altLang="en-US" sz="2800" dirty="0">
                <a:latin typeface="文鼎中隸" panose="03000609000000000000" pitchFamily="65" charset="-120"/>
                <a:ea typeface="文鼎中隸" panose="03000609000000000000" pitchFamily="65" charset="-120"/>
              </a:rPr>
              <a:t>（四）生活課程</a:t>
            </a:r>
            <a:r>
              <a:rPr lang="en-US" altLang="zh-TW" sz="2800" dirty="0">
                <a:latin typeface="文鼎中隸" panose="03000609000000000000" pitchFamily="65" charset="-120"/>
                <a:ea typeface="文鼎中隸" panose="03000609000000000000" pitchFamily="65" charset="-120"/>
              </a:rPr>
              <a:t>12</a:t>
            </a:r>
            <a:r>
              <a:rPr lang="zh-TW" altLang="en-US" sz="2800" dirty="0">
                <a:latin typeface="文鼎中隸" panose="03000609000000000000" pitchFamily="65" charset="-120"/>
                <a:ea typeface="文鼎中隸" panose="03000609000000000000" pitchFamily="65" charset="-120"/>
              </a:rPr>
              <a:t>年國教素養導向教學之行動研究社群</a:t>
            </a:r>
            <a:r>
              <a:rPr lang="en-US" altLang="zh-TW" sz="2800" dirty="0">
                <a:latin typeface="文鼎中隸" panose="03000609000000000000" pitchFamily="65" charset="-120"/>
                <a:ea typeface="文鼎中隸" panose="03000609000000000000" pitchFamily="65" charset="-120"/>
              </a:rPr>
              <a:t>(</a:t>
            </a:r>
            <a:r>
              <a:rPr lang="zh-TW" altLang="en-US" sz="2800" dirty="0">
                <a:latin typeface="文鼎中隸" panose="03000609000000000000" pitchFamily="65" charset="-120"/>
                <a:ea typeface="文鼎中隸" panose="03000609000000000000" pitchFamily="65" charset="-120"/>
              </a:rPr>
              <a:t>新市國小</a:t>
            </a:r>
            <a:r>
              <a:rPr lang="en-US" altLang="zh-TW" sz="2800" dirty="0">
                <a:latin typeface="文鼎中隸" panose="03000609000000000000" pitchFamily="65" charset="-120"/>
                <a:ea typeface="文鼎中隸" panose="03000609000000000000" pitchFamily="65" charset="-120"/>
              </a:rPr>
              <a:t>)</a:t>
            </a:r>
          </a:p>
          <a:p>
            <a:r>
              <a:rPr lang="zh-TW" altLang="en-US" sz="2800" dirty="0">
                <a:latin typeface="文鼎中隸" panose="03000609000000000000" pitchFamily="65" charset="-120"/>
                <a:ea typeface="文鼎中隸" panose="03000609000000000000" pitchFamily="65" charset="-120"/>
              </a:rPr>
              <a:t>（五）生活課程</a:t>
            </a:r>
            <a:r>
              <a:rPr lang="en-US" altLang="zh-TW" sz="2800" dirty="0">
                <a:latin typeface="文鼎中隸" panose="03000609000000000000" pitchFamily="65" charset="-120"/>
                <a:ea typeface="文鼎中隸" panose="03000609000000000000" pitchFamily="65" charset="-120"/>
              </a:rPr>
              <a:t>12</a:t>
            </a:r>
            <a:r>
              <a:rPr lang="zh-TW" altLang="en-US" sz="2800" dirty="0">
                <a:latin typeface="文鼎中隸" panose="03000609000000000000" pitchFamily="65" charset="-120"/>
                <a:ea typeface="文鼎中隸" panose="03000609000000000000" pitchFamily="65" charset="-120"/>
              </a:rPr>
              <a:t>年國教素養導向教學之行動研究社群</a:t>
            </a:r>
            <a:r>
              <a:rPr lang="en-US" altLang="zh-TW" sz="2800" dirty="0">
                <a:latin typeface="文鼎中隸" panose="03000609000000000000" pitchFamily="65" charset="-120"/>
                <a:ea typeface="文鼎中隸" panose="03000609000000000000" pitchFamily="65" charset="-120"/>
              </a:rPr>
              <a:t>(</a:t>
            </a:r>
            <a:r>
              <a:rPr lang="zh-TW" altLang="en-US" sz="2800" dirty="0">
                <a:latin typeface="文鼎中隸" panose="03000609000000000000" pitchFamily="65" charset="-120"/>
                <a:ea typeface="文鼎中隸" panose="03000609000000000000" pitchFamily="65" charset="-120"/>
              </a:rPr>
              <a:t>雙溪國小</a:t>
            </a:r>
            <a:r>
              <a:rPr lang="en-US" altLang="zh-TW" sz="2800" dirty="0">
                <a:latin typeface="文鼎中隸" panose="03000609000000000000" pitchFamily="65" charset="-120"/>
                <a:ea typeface="文鼎中隸" panose="03000609000000000000" pitchFamily="65" charset="-120"/>
              </a:rPr>
              <a:t>)</a:t>
            </a:r>
            <a:endParaRPr lang="zh-TW" altLang="en-US" sz="2800" dirty="0">
              <a:latin typeface="文鼎中隸" panose="03000609000000000000" pitchFamily="65" charset="-120"/>
              <a:ea typeface="文鼎中隸" panose="030006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7937065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1639</TotalTime>
  <Words>902</Words>
  <Application>Microsoft Office PowerPoint</Application>
  <PresentationFormat>如螢幕大小 (4:3)</PresentationFormat>
  <Paragraphs>63</Paragraphs>
  <Slides>11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11</vt:i4>
      </vt:variant>
    </vt:vector>
  </HeadingPairs>
  <TitlesOfParts>
    <vt:vector size="12" baseType="lpstr">
      <vt:lpstr>Office 佈景主題</vt:lpstr>
      <vt:lpstr>新北市生活課程輔導團107學年度成果(上學期)</vt:lpstr>
      <vt:lpstr> 生活課程輔導小組執行成果</vt:lpstr>
      <vt:lpstr>新課綱的輔導與教學案例分享 </vt:lpstr>
      <vt:lpstr>團務會議與團員增能 </vt:lpstr>
      <vt:lpstr>PowerPoint 簡報</vt:lpstr>
      <vt:lpstr>輔導團員的公開課</vt:lpstr>
      <vt:lpstr>分區輔導與到校輔導</vt:lpstr>
      <vt:lpstr>北區策略聯盟</vt:lpstr>
      <vt:lpstr>課程研究社群運作</vt:lpstr>
      <vt:lpstr>輔導團未來展望</vt:lpstr>
      <vt:lpstr>PowerPoint 簡報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新北市生活課程輔導團107學年度成果(上學期)</dc:title>
  <dc:creator>user</dc:creator>
  <cp:lastModifiedBy>user</cp:lastModifiedBy>
  <cp:revision>23</cp:revision>
  <dcterms:created xsi:type="dcterms:W3CDTF">2019-03-05T04:09:39Z</dcterms:created>
  <dcterms:modified xsi:type="dcterms:W3CDTF">2019-03-06T07:43:15Z</dcterms:modified>
</cp:coreProperties>
</file>