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70" r:id="rId5"/>
    <p:sldId id="300" r:id="rId6"/>
    <p:sldId id="282" r:id="rId7"/>
    <p:sldId id="272" r:id="rId8"/>
    <p:sldId id="274" r:id="rId9"/>
    <p:sldId id="281" r:id="rId10"/>
    <p:sldId id="278" r:id="rId11"/>
    <p:sldId id="279" r:id="rId12"/>
    <p:sldId id="280" r:id="rId13"/>
    <p:sldId id="261" r:id="rId14"/>
    <p:sldId id="301" r:id="rId15"/>
    <p:sldId id="303" r:id="rId16"/>
    <p:sldId id="302" r:id="rId17"/>
    <p:sldId id="305" r:id="rId18"/>
    <p:sldId id="277" r:id="rId19"/>
    <p:sldId id="306" r:id="rId20"/>
    <p:sldId id="262" r:id="rId21"/>
    <p:sldId id="294" r:id="rId22"/>
    <p:sldId id="336" r:id="rId23"/>
    <p:sldId id="337" r:id="rId24"/>
    <p:sldId id="316" r:id="rId25"/>
    <p:sldId id="298" r:id="rId26"/>
  </p:sldIdLst>
  <p:sldSz cx="18288000" cy="10287000"/>
  <p:notesSz cx="6858000" cy="9144000"/>
  <p:embeddedFontLst>
    <p:embeddedFont>
      <p:font typeface="Gamja Flower" panose="02020500000000000000" charset="-127"/>
      <p:regular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Cambria Math" panose="02040503050406030204" pitchFamily="18" charset="0"/>
      <p:regular r:id="rId33"/>
    </p:embeddedFont>
    <p:embeddedFont>
      <p:font typeface="Wingdings 3" panose="05040102010807070707" pitchFamily="18" charset="2"/>
      <p:regular r:id="rId34"/>
    </p:embeddedFont>
    <p:embeddedFont>
      <p:font typeface="微軟正黑體" panose="020B0604030504040204" pitchFamily="34" charset="-120"/>
      <p:regular r:id="rId35"/>
      <p:bold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399FF"/>
    <a:srgbClr val="FF6600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13" autoAdjust="0"/>
    <p:restoredTop sz="94622" autoAdjust="0"/>
  </p:normalViewPr>
  <p:slideViewPr>
    <p:cSldViewPr>
      <p:cViewPr varScale="1">
        <p:scale>
          <a:sx n="54" d="100"/>
          <a:sy n="54" d="100"/>
        </p:scale>
        <p:origin x="206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72E5D8-3F58-4770-8AC5-01DA8627F45E}" type="datetimeFigureOut">
              <a:rPr lang="zh-TW" altLang="en-US" smtClean="0"/>
              <a:t>2023/4/26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B5F92-489C-4B39-9191-B58C9156B19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287423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7B5F92-489C-4B39-9191-B58C9156B194}" type="slidenum">
              <a:rPr lang="zh-TW" altLang="en-US" smtClean="0"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170765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7B5F92-489C-4B39-9191-B58C9156B194}" type="slidenum">
              <a:rPr lang="zh-TW" altLang="en-US" smtClean="0"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995355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7B5F92-489C-4B39-9191-B58C9156B194}" type="slidenum">
              <a:rPr lang="zh-TW" altLang="en-US" smtClean="0"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448758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7B5F92-489C-4B39-9191-B58C9156B194}" type="slidenum">
              <a:rPr lang="zh-TW" altLang="en-US" smtClean="0"/>
              <a:t>21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606533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7B5F92-489C-4B39-9191-B58C9156B194}" type="slidenum">
              <a:rPr lang="zh-TW" altLang="en-US" smtClean="0"/>
              <a:t>22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977146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7B5F92-489C-4B39-9191-B58C9156B194}" type="slidenum">
              <a:rPr lang="zh-TW" altLang="en-US" smtClean="0"/>
              <a:t>23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363341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7B5F92-489C-4B39-9191-B58C9156B194}" type="slidenum">
              <a:rPr lang="zh-TW" altLang="en-US" smtClean="0"/>
              <a:t>24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184410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7B5F92-489C-4B39-9191-B58C9156B194}" type="slidenum">
              <a:rPr lang="zh-TW" altLang="en-US" smtClean="0"/>
              <a:t>25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16829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2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47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svg"/><Relationship Id="rId5" Type="http://schemas.openxmlformats.org/officeDocument/2006/relationships/image" Target="../media/image46.png"/><Relationship Id="rId4" Type="http://schemas.openxmlformats.org/officeDocument/2006/relationships/image" Target="../media/image5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47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47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47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8.svg"/><Relationship Id="rId5" Type="http://schemas.openxmlformats.org/officeDocument/2006/relationships/image" Target="../media/image12.sv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8.svg"/><Relationship Id="rId5" Type="http://schemas.openxmlformats.org/officeDocument/2006/relationships/image" Target="../media/image12.sv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7.svg"/><Relationship Id="rId18" Type="http://schemas.openxmlformats.org/officeDocument/2006/relationships/image" Target="../media/image62.png"/><Relationship Id="rId3" Type="http://schemas.openxmlformats.org/officeDocument/2006/relationships/image" Target="../media/image49.svg"/><Relationship Id="rId21" Type="http://schemas.openxmlformats.org/officeDocument/2006/relationships/image" Target="../media/image65.svg"/><Relationship Id="rId7" Type="http://schemas.openxmlformats.org/officeDocument/2006/relationships/image" Target="../media/image53.svg"/><Relationship Id="rId12" Type="http://schemas.openxmlformats.org/officeDocument/2006/relationships/image" Target="../media/image56.png"/><Relationship Id="rId17" Type="http://schemas.openxmlformats.org/officeDocument/2006/relationships/image" Target="../media/image61.svg"/><Relationship Id="rId2" Type="http://schemas.openxmlformats.org/officeDocument/2006/relationships/image" Target="../media/image48.png"/><Relationship Id="rId16" Type="http://schemas.openxmlformats.org/officeDocument/2006/relationships/image" Target="../media/image60.png"/><Relationship Id="rId20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11" Type="http://schemas.openxmlformats.org/officeDocument/2006/relationships/image" Target="../media/image10.svg"/><Relationship Id="rId5" Type="http://schemas.openxmlformats.org/officeDocument/2006/relationships/image" Target="../media/image51.svg"/><Relationship Id="rId15" Type="http://schemas.openxmlformats.org/officeDocument/2006/relationships/image" Target="../media/image59.svg"/><Relationship Id="rId10" Type="http://schemas.openxmlformats.org/officeDocument/2006/relationships/image" Target="../media/image9.png"/><Relationship Id="rId19" Type="http://schemas.openxmlformats.org/officeDocument/2006/relationships/image" Target="../media/image63.svg"/><Relationship Id="rId4" Type="http://schemas.openxmlformats.org/officeDocument/2006/relationships/image" Target="../media/image50.png"/><Relationship Id="rId9" Type="http://schemas.openxmlformats.org/officeDocument/2006/relationships/image" Target="../media/image55.svg"/><Relationship Id="rId14" Type="http://schemas.openxmlformats.org/officeDocument/2006/relationships/image" Target="../media/image5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sv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svg"/><Relationship Id="rId5" Type="http://schemas.openxmlformats.org/officeDocument/2006/relationships/image" Target="../media/image68.png"/><Relationship Id="rId4" Type="http://schemas.openxmlformats.org/officeDocument/2006/relationships/image" Target="../media/image67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7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7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sv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svg"/><Relationship Id="rId5" Type="http://schemas.openxmlformats.org/officeDocument/2006/relationships/image" Target="../media/image68.png"/><Relationship Id="rId4" Type="http://schemas.openxmlformats.org/officeDocument/2006/relationships/image" Target="../media/image67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png"/><Relationship Id="rId4" Type="http://schemas.openxmlformats.org/officeDocument/2006/relationships/image" Target="../media/image67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svg"/><Relationship Id="rId3" Type="http://schemas.openxmlformats.org/officeDocument/2006/relationships/image" Target="../media/image20.svg"/><Relationship Id="rId7" Type="http://schemas.openxmlformats.org/officeDocument/2006/relationships/image" Target="../media/image24.svg"/><Relationship Id="rId12" Type="http://schemas.openxmlformats.org/officeDocument/2006/relationships/image" Target="../media/image2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11" Type="http://schemas.openxmlformats.org/officeDocument/2006/relationships/image" Target="../media/image28.svg"/><Relationship Id="rId5" Type="http://schemas.openxmlformats.org/officeDocument/2006/relationships/image" Target="../media/image22.sv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svg"/><Relationship Id="rId3" Type="http://schemas.openxmlformats.org/officeDocument/2006/relationships/image" Target="../media/image20.svg"/><Relationship Id="rId7" Type="http://schemas.openxmlformats.org/officeDocument/2006/relationships/image" Target="../media/image24.svg"/><Relationship Id="rId12" Type="http://schemas.openxmlformats.org/officeDocument/2006/relationships/image" Target="../media/image2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11" Type="http://schemas.openxmlformats.org/officeDocument/2006/relationships/image" Target="../media/image28.svg"/><Relationship Id="rId5" Type="http://schemas.openxmlformats.org/officeDocument/2006/relationships/image" Target="../media/image22.sv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8.svg"/><Relationship Id="rId5" Type="http://schemas.openxmlformats.org/officeDocument/2006/relationships/image" Target="../media/image12.sv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2.svg"/><Relationship Id="rId7" Type="http://schemas.openxmlformats.org/officeDocument/2006/relationships/image" Target="../media/image34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svg"/><Relationship Id="rId10" Type="http://schemas.openxmlformats.org/officeDocument/2006/relationships/image" Target="../media/image37.sv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13" Type="http://schemas.openxmlformats.org/officeDocument/2006/relationships/image" Target="../media/image42.png"/><Relationship Id="rId3" Type="http://schemas.openxmlformats.org/officeDocument/2006/relationships/image" Target="../media/image1.pn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svg"/><Relationship Id="rId11" Type="http://schemas.openxmlformats.org/officeDocument/2006/relationships/image" Target="../media/image40.png"/><Relationship Id="rId5" Type="http://schemas.openxmlformats.org/officeDocument/2006/relationships/image" Target="../media/image33.png"/><Relationship Id="rId10" Type="http://schemas.openxmlformats.org/officeDocument/2006/relationships/image" Target="../media/image39.png"/><Relationship Id="rId4" Type="http://schemas.openxmlformats.org/officeDocument/2006/relationships/image" Target="../media/image2.svg"/><Relationship Id="rId9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sv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svg"/><Relationship Id="rId4" Type="http://schemas.openxmlformats.org/officeDocument/2006/relationships/image" Target="../media/image10.svg"/><Relationship Id="rId9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8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744669" y="-4745169"/>
            <a:ext cx="19777337" cy="1977733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3843952" y="7267976"/>
            <a:ext cx="1851206" cy="1777158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10800000">
            <a:off x="2672822" y="1028700"/>
            <a:ext cx="1851206" cy="1777158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3272490" y="1406747"/>
            <a:ext cx="11743019" cy="7473507"/>
            <a:chOff x="0" y="0"/>
            <a:chExt cx="3976518" cy="2530741"/>
          </a:xfrm>
        </p:grpSpPr>
        <p:sp>
          <p:nvSpPr>
            <p:cNvPr id="6" name="Freeform 6"/>
            <p:cNvSpPr/>
            <p:nvPr/>
          </p:nvSpPr>
          <p:spPr>
            <a:xfrm>
              <a:off x="-9098" y="-6509"/>
              <a:ext cx="3990849" cy="2562794"/>
            </a:xfrm>
            <a:custGeom>
              <a:avLst/>
              <a:gdLst/>
              <a:ahLst/>
              <a:cxnLst/>
              <a:rect l="l" t="t" r="r" b="b"/>
              <a:pathLst>
                <a:path w="3990849" h="2562794">
                  <a:moveTo>
                    <a:pt x="63030" y="1969241"/>
                  </a:moveTo>
                  <a:cubicBezTo>
                    <a:pt x="63030" y="1969241"/>
                    <a:pt x="0" y="1722677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3097776" y="6965"/>
                  </a:cubicBezTo>
                  <a:lnTo>
                    <a:pt x="3097777" y="6965"/>
                  </a:lnTo>
                  <a:cubicBezTo>
                    <a:pt x="3314524" y="16819"/>
                    <a:pt x="3518839" y="36481"/>
                    <a:pt x="3653028" y="101690"/>
                  </a:cubicBezTo>
                  <a:cubicBezTo>
                    <a:pt x="3909074" y="226120"/>
                    <a:pt x="3990849" y="459160"/>
                    <a:pt x="3985361" y="704684"/>
                  </a:cubicBezTo>
                  <a:cubicBezTo>
                    <a:pt x="3985361" y="704684"/>
                    <a:pt x="3942073" y="1013073"/>
                    <a:pt x="3949506" y="1248607"/>
                  </a:cubicBezTo>
                  <a:cubicBezTo>
                    <a:pt x="3956630" y="1711042"/>
                    <a:pt x="3963786" y="1906645"/>
                    <a:pt x="3963786" y="1906645"/>
                  </a:cubicBezTo>
                  <a:cubicBezTo>
                    <a:pt x="3947105" y="2122378"/>
                    <a:pt x="3832461" y="2332989"/>
                    <a:pt x="3635592" y="2444613"/>
                  </a:cubicBezTo>
                  <a:cubicBezTo>
                    <a:pt x="3485240" y="2529862"/>
                    <a:pt x="3287209" y="2544960"/>
                    <a:pt x="2605883" y="2534218"/>
                  </a:cubicBezTo>
                  <a:lnTo>
                    <a:pt x="2605854" y="2534218"/>
                  </a:lnTo>
                  <a:cubicBezTo>
                    <a:pt x="645952" y="2528941"/>
                    <a:pt x="384604" y="2562794"/>
                    <a:pt x="254278" y="2453637"/>
                  </a:cubicBezTo>
                  <a:cubicBezTo>
                    <a:pt x="145767" y="2362752"/>
                    <a:pt x="81795" y="2169440"/>
                    <a:pt x="63030" y="1969241"/>
                  </a:cubicBezTo>
                  <a:close/>
                </a:path>
              </a:pathLst>
            </a:custGeom>
            <a:solidFill>
              <a:srgbClr val="CDB4DB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3588628" y="1607943"/>
            <a:ext cx="11110744" cy="7071114"/>
            <a:chOff x="0" y="0"/>
            <a:chExt cx="3976518" cy="2530741"/>
          </a:xfrm>
        </p:grpSpPr>
        <p:sp>
          <p:nvSpPr>
            <p:cNvPr id="8" name="Freeform 8"/>
            <p:cNvSpPr/>
            <p:nvPr/>
          </p:nvSpPr>
          <p:spPr>
            <a:xfrm>
              <a:off x="-9098" y="-6509"/>
              <a:ext cx="3990849" cy="2562794"/>
            </a:xfrm>
            <a:custGeom>
              <a:avLst/>
              <a:gdLst/>
              <a:ahLst/>
              <a:cxnLst/>
              <a:rect l="l" t="t" r="r" b="b"/>
              <a:pathLst>
                <a:path w="3990849" h="2562794">
                  <a:moveTo>
                    <a:pt x="63030" y="1969241"/>
                  </a:moveTo>
                  <a:cubicBezTo>
                    <a:pt x="63030" y="1969241"/>
                    <a:pt x="0" y="1722677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3097776" y="6965"/>
                  </a:cubicBezTo>
                  <a:lnTo>
                    <a:pt x="3097777" y="6965"/>
                  </a:lnTo>
                  <a:cubicBezTo>
                    <a:pt x="3314524" y="16819"/>
                    <a:pt x="3518839" y="36481"/>
                    <a:pt x="3653028" y="101690"/>
                  </a:cubicBezTo>
                  <a:cubicBezTo>
                    <a:pt x="3909074" y="226120"/>
                    <a:pt x="3990849" y="459160"/>
                    <a:pt x="3985361" y="704684"/>
                  </a:cubicBezTo>
                  <a:cubicBezTo>
                    <a:pt x="3985361" y="704684"/>
                    <a:pt x="3942073" y="1013073"/>
                    <a:pt x="3949506" y="1248607"/>
                  </a:cubicBezTo>
                  <a:cubicBezTo>
                    <a:pt x="3956630" y="1711042"/>
                    <a:pt x="3963786" y="1906645"/>
                    <a:pt x="3963786" y="1906645"/>
                  </a:cubicBezTo>
                  <a:cubicBezTo>
                    <a:pt x="3947105" y="2122378"/>
                    <a:pt x="3832461" y="2332989"/>
                    <a:pt x="3635592" y="2444613"/>
                  </a:cubicBezTo>
                  <a:cubicBezTo>
                    <a:pt x="3485240" y="2529862"/>
                    <a:pt x="3287209" y="2544960"/>
                    <a:pt x="2605883" y="2534218"/>
                  </a:cubicBezTo>
                  <a:lnTo>
                    <a:pt x="2605854" y="2534218"/>
                  </a:lnTo>
                  <a:cubicBezTo>
                    <a:pt x="645952" y="2528941"/>
                    <a:pt x="384604" y="2562794"/>
                    <a:pt x="254278" y="2453637"/>
                  </a:cubicBezTo>
                  <a:cubicBezTo>
                    <a:pt x="145767" y="2362752"/>
                    <a:pt x="81795" y="2169440"/>
                    <a:pt x="63030" y="1969241"/>
                  </a:cubicBezTo>
                  <a:close/>
                </a:path>
              </a:pathLst>
            </a:custGeom>
            <a:solidFill>
              <a:srgbClr val="BDE0FE"/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4391759" y="4251925"/>
            <a:ext cx="9450968" cy="15004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700"/>
              </a:lnSpc>
            </a:pPr>
            <a:r>
              <a:rPr lang="zh-TW" altLang="zh-TW" sz="120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認識比率</a:t>
            </a:r>
            <a:endParaRPr lang="en-US" altLang="zh-TW" sz="12000" b="1" dirty="0">
              <a:effectLst/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380120">
            <a:off x="2672822" y="6597323"/>
            <a:ext cx="2549699" cy="2660977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4149102" y="1384498"/>
            <a:ext cx="1446752" cy="2216473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6722944" y="6362700"/>
            <a:ext cx="5257800" cy="15602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zh-TW" altLang="en-US" sz="36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新北市國小數學輔導團</a:t>
            </a:r>
            <a:endParaRPr lang="en-US" altLang="zh-TW" sz="36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TW" altLang="en-US" sz="36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專任輔導員 林心怡</a:t>
            </a:r>
            <a:endParaRPr lang="en-US" altLang="zh-TW" sz="36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4009583" y="2419315"/>
            <a:ext cx="10144560" cy="4255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3249"/>
              </a:lnSpc>
              <a:spcBef>
                <a:spcPct val="0"/>
              </a:spcBef>
            </a:pPr>
            <a:r>
              <a:rPr lang="zh-TW" altLang="en-US" sz="40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新北市</a:t>
            </a:r>
            <a:r>
              <a:rPr lang="zh-TW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專任輔導員市級公開授課課例研討會</a:t>
            </a:r>
            <a:endParaRPr lang="en-US" sz="4000" b="1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alphaModFix amt="8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-746534" y="-4745169"/>
            <a:ext cx="19777337" cy="19777337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B6405589-9FFE-42DD-AE30-B1E278171E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" y="0"/>
            <a:ext cx="17907000" cy="10071241"/>
          </a:xfrm>
          <a:prstGeom prst="rect">
            <a:avLst/>
          </a:prstGeom>
        </p:spPr>
      </p:pic>
      <p:sp>
        <p:nvSpPr>
          <p:cNvPr id="6" name="AutoShape 2">
            <a:extLst>
              <a:ext uri="{FF2B5EF4-FFF2-40B4-BE49-F238E27FC236}">
                <a16:creationId xmlns:a16="http://schemas.microsoft.com/office/drawing/2014/main" id="{2C7CECA6-D483-44F3-9F06-490C99EF95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3086100"/>
            <a:ext cx="6858000" cy="1066800"/>
          </a:xfrm>
          <a:prstGeom prst="roundRect">
            <a:avLst>
              <a:gd name="adj" fmla="val 16667"/>
            </a:avLst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7" name="AutoShape 2">
            <a:extLst>
              <a:ext uri="{FF2B5EF4-FFF2-40B4-BE49-F238E27FC236}">
                <a16:creationId xmlns:a16="http://schemas.microsoft.com/office/drawing/2014/main" id="{D7317851-819C-444A-9BE3-E5019FDB7E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0" y="6134101"/>
            <a:ext cx="2819400" cy="1142998"/>
          </a:xfrm>
          <a:prstGeom prst="roundRect">
            <a:avLst>
              <a:gd name="adj" fmla="val 16667"/>
            </a:avLst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9" name="AutoShape 2">
            <a:extLst>
              <a:ext uri="{FF2B5EF4-FFF2-40B4-BE49-F238E27FC236}">
                <a16:creationId xmlns:a16="http://schemas.microsoft.com/office/drawing/2014/main" id="{939A1D3F-0080-4BEF-85AA-F379DF962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82600" y="2915197"/>
            <a:ext cx="2667000" cy="856704"/>
          </a:xfrm>
          <a:prstGeom prst="roundRect">
            <a:avLst>
              <a:gd name="adj" fmla="val 16667"/>
            </a:avLst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2A66897-C880-4822-A915-55321C8CF55E}"/>
              </a:ext>
            </a:extLst>
          </p:cNvPr>
          <p:cNvSpPr/>
          <p:nvPr/>
        </p:nvSpPr>
        <p:spPr>
          <a:xfrm>
            <a:off x="6702464" y="4152900"/>
            <a:ext cx="274947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4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比率的定義</a:t>
            </a:r>
          </a:p>
        </p:txBody>
      </p:sp>
    </p:spTree>
    <p:extLst>
      <p:ext uri="{BB962C8B-B14F-4D97-AF65-F5344CB8AC3E}">
        <p14:creationId xmlns:p14="http://schemas.microsoft.com/office/powerpoint/2010/main" val="739866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8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746534" y="-4745169"/>
            <a:ext cx="19777337" cy="19777337"/>
          </a:xfrm>
          <a:prstGeom prst="rect">
            <a:avLst/>
          </a:prstGeom>
        </p:spPr>
      </p:pic>
      <p:sp>
        <p:nvSpPr>
          <p:cNvPr id="9" name="AutoShape 2">
            <a:extLst>
              <a:ext uri="{FF2B5EF4-FFF2-40B4-BE49-F238E27FC236}">
                <a16:creationId xmlns:a16="http://schemas.microsoft.com/office/drawing/2014/main" id="{68F8DA4C-8C72-447F-BD76-06A6ECB54F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67534" y="6743700"/>
            <a:ext cx="4929466" cy="472618"/>
          </a:xfrm>
          <a:prstGeom prst="roundRect">
            <a:avLst>
              <a:gd name="adj" fmla="val 16667"/>
            </a:avLst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4A9E609C-BB8B-470C-AA62-97B3C5E927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177011"/>
            <a:ext cx="17983200" cy="9968188"/>
          </a:xfrm>
          <a:prstGeom prst="rect">
            <a:avLst/>
          </a:prstGeom>
        </p:spPr>
      </p:pic>
      <p:sp>
        <p:nvSpPr>
          <p:cNvPr id="6" name="AutoShape 2">
            <a:extLst>
              <a:ext uri="{FF2B5EF4-FFF2-40B4-BE49-F238E27FC236}">
                <a16:creationId xmlns:a16="http://schemas.microsoft.com/office/drawing/2014/main" id="{D0468D76-C426-4CC0-95CB-10A4D2BA8E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2095500"/>
            <a:ext cx="7010400" cy="2133600"/>
          </a:xfrm>
          <a:prstGeom prst="roundRect">
            <a:avLst>
              <a:gd name="adj" fmla="val 16667"/>
            </a:avLst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" name="AutoShape 2">
            <a:extLst>
              <a:ext uri="{FF2B5EF4-FFF2-40B4-BE49-F238E27FC236}">
                <a16:creationId xmlns:a16="http://schemas.microsoft.com/office/drawing/2014/main" id="{71BB20E6-668C-4F3D-B189-0C6613E92D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77600" y="3619500"/>
            <a:ext cx="5943600" cy="1142999"/>
          </a:xfrm>
          <a:prstGeom prst="roundRect">
            <a:avLst>
              <a:gd name="adj" fmla="val 16667"/>
            </a:avLst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F69EF5E-E279-4C89-ACD0-6B2A3B83ED44}"/>
              </a:ext>
            </a:extLst>
          </p:cNvPr>
          <p:cNvSpPr/>
          <p:nvPr/>
        </p:nvSpPr>
        <p:spPr>
          <a:xfrm>
            <a:off x="1088571" y="3108532"/>
            <a:ext cx="274947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4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比率的定義</a:t>
            </a:r>
          </a:p>
        </p:txBody>
      </p:sp>
    </p:spTree>
    <p:extLst>
      <p:ext uri="{BB962C8B-B14F-4D97-AF65-F5344CB8AC3E}">
        <p14:creationId xmlns:p14="http://schemas.microsoft.com/office/powerpoint/2010/main" val="2684864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8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746534" y="-4745169"/>
            <a:ext cx="19777337" cy="19777337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AA7EC765-5618-41C3-964D-E84064EAF1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178916"/>
            <a:ext cx="17983200" cy="9841383"/>
          </a:xfrm>
          <a:prstGeom prst="rect">
            <a:avLst/>
          </a:prstGeom>
        </p:spPr>
      </p:pic>
      <p:sp>
        <p:nvSpPr>
          <p:cNvPr id="5" name="AutoShape 2">
            <a:extLst>
              <a:ext uri="{FF2B5EF4-FFF2-40B4-BE49-F238E27FC236}">
                <a16:creationId xmlns:a16="http://schemas.microsoft.com/office/drawing/2014/main" id="{9A04EDD2-1FB0-416B-BE5A-EF87C3F7CE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2276469"/>
            <a:ext cx="8610600" cy="3653493"/>
          </a:xfrm>
          <a:prstGeom prst="roundRect">
            <a:avLst>
              <a:gd name="adj" fmla="val 6656"/>
            </a:avLst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5BA2FA3-1E05-4F57-846F-B1FCB6AF27A2}"/>
              </a:ext>
            </a:extLst>
          </p:cNvPr>
          <p:cNvSpPr/>
          <p:nvPr/>
        </p:nvSpPr>
        <p:spPr>
          <a:xfrm>
            <a:off x="7315200" y="4436702"/>
            <a:ext cx="274947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4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比率的定義</a:t>
            </a: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DDCCF1D9-3A41-44E9-8F50-BB2FC8ADAF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0200" y="8801100"/>
            <a:ext cx="3124200" cy="1281947"/>
          </a:xfrm>
          <a:prstGeom prst="roundRect">
            <a:avLst>
              <a:gd name="adj" fmla="val 6656"/>
            </a:avLst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9D8CE5CE-2901-4089-9FDD-4CCB370DCB0E}"/>
              </a:ext>
            </a:extLst>
          </p:cNvPr>
          <p:cNvSpPr/>
          <p:nvPr/>
        </p:nvSpPr>
        <p:spPr>
          <a:xfrm>
            <a:off x="8199338" y="8696860"/>
            <a:ext cx="373066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TW" altLang="en-US" sz="4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比率的圖示</a:t>
            </a:r>
            <a:endParaRPr lang="en-US" altLang="zh-TW" sz="40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en-US" altLang="zh-TW" sz="4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4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全體量為</a:t>
            </a:r>
            <a:r>
              <a:rPr lang="en-US" altLang="zh-TW" sz="4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1)</a:t>
            </a:r>
            <a:endParaRPr lang="zh-TW" altLang="en-US" sz="40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08288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/>
      <p:bldP spid="20" grpId="0" animBg="1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8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744669" y="-4745169"/>
            <a:ext cx="19777337" cy="19777337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2740490" y="3477798"/>
            <a:ext cx="13438464" cy="6161502"/>
            <a:chOff x="0" y="0"/>
            <a:chExt cx="4989156" cy="2226039"/>
          </a:xfrm>
        </p:grpSpPr>
        <p:sp>
          <p:nvSpPr>
            <p:cNvPr id="4" name="Freeform 4"/>
            <p:cNvSpPr/>
            <p:nvPr/>
          </p:nvSpPr>
          <p:spPr>
            <a:xfrm>
              <a:off x="-9098" y="-6509"/>
              <a:ext cx="5003486" cy="2258093"/>
            </a:xfrm>
            <a:custGeom>
              <a:avLst/>
              <a:gdLst/>
              <a:ahLst/>
              <a:cxnLst/>
              <a:rect l="l" t="t" r="r" b="b"/>
              <a:pathLst>
                <a:path w="5003486" h="2258093">
                  <a:moveTo>
                    <a:pt x="63030" y="1664539"/>
                  </a:moveTo>
                  <a:cubicBezTo>
                    <a:pt x="63030" y="1664539"/>
                    <a:pt x="0" y="1417975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4110414" y="6965"/>
                  </a:cubicBezTo>
                  <a:lnTo>
                    <a:pt x="4110415" y="6965"/>
                  </a:lnTo>
                  <a:cubicBezTo>
                    <a:pt x="4327162" y="16819"/>
                    <a:pt x="4531477" y="36481"/>
                    <a:pt x="4665665" y="101690"/>
                  </a:cubicBezTo>
                  <a:cubicBezTo>
                    <a:pt x="4921711" y="226120"/>
                    <a:pt x="5003486" y="459160"/>
                    <a:pt x="4997999" y="704684"/>
                  </a:cubicBezTo>
                  <a:cubicBezTo>
                    <a:pt x="4997999" y="704684"/>
                    <a:pt x="4954711" y="1013073"/>
                    <a:pt x="4962144" y="1248607"/>
                  </a:cubicBezTo>
                  <a:cubicBezTo>
                    <a:pt x="4969267" y="1406341"/>
                    <a:pt x="4976424" y="1601944"/>
                    <a:pt x="4976424" y="1601944"/>
                  </a:cubicBezTo>
                  <a:cubicBezTo>
                    <a:pt x="4959742" y="1817676"/>
                    <a:pt x="4845098" y="2028288"/>
                    <a:pt x="4648229" y="2139912"/>
                  </a:cubicBezTo>
                  <a:cubicBezTo>
                    <a:pt x="4497878" y="2225161"/>
                    <a:pt x="4299847" y="2240259"/>
                    <a:pt x="3412348" y="2229517"/>
                  </a:cubicBezTo>
                  <a:lnTo>
                    <a:pt x="3412306" y="2229517"/>
                  </a:lnTo>
                  <a:cubicBezTo>
                    <a:pt x="645952" y="2224240"/>
                    <a:pt x="384604" y="2258093"/>
                    <a:pt x="254278" y="2148935"/>
                  </a:cubicBezTo>
                  <a:cubicBezTo>
                    <a:pt x="145767" y="2058050"/>
                    <a:pt x="81795" y="1864739"/>
                    <a:pt x="63030" y="1664539"/>
                  </a:cubicBezTo>
                  <a:close/>
                </a:path>
              </a:pathLst>
            </a:custGeom>
            <a:solidFill>
              <a:srgbClr val="FADD92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2109047" y="1145360"/>
            <a:ext cx="14069907" cy="2076524"/>
            <a:chOff x="0" y="0"/>
            <a:chExt cx="15893532" cy="2345666"/>
          </a:xfrm>
        </p:grpSpPr>
        <p:sp>
          <p:nvSpPr>
            <p:cNvPr id="6" name="Freeform 6"/>
            <p:cNvSpPr/>
            <p:nvPr/>
          </p:nvSpPr>
          <p:spPr>
            <a:xfrm>
              <a:off x="-4213" y="0"/>
              <a:ext cx="15897745" cy="2345666"/>
            </a:xfrm>
            <a:custGeom>
              <a:avLst/>
              <a:gdLst/>
              <a:ahLst/>
              <a:cxnLst/>
              <a:rect l="l" t="t" r="r" b="b"/>
              <a:pathLst>
                <a:path w="15897745" h="2345666">
                  <a:moveTo>
                    <a:pt x="278431" y="16918"/>
                  </a:moveTo>
                  <a:cubicBezTo>
                    <a:pt x="278431" y="16918"/>
                    <a:pt x="604014" y="12258"/>
                    <a:pt x="1153144" y="12454"/>
                  </a:cubicBezTo>
                  <a:cubicBezTo>
                    <a:pt x="13248569" y="12671"/>
                    <a:pt x="15623677" y="0"/>
                    <a:pt x="15623677" y="0"/>
                  </a:cubicBezTo>
                  <a:cubicBezTo>
                    <a:pt x="15691141" y="0"/>
                    <a:pt x="15767077" y="0"/>
                    <a:pt x="15845851" y="85073"/>
                  </a:cubicBezTo>
                  <a:cubicBezTo>
                    <a:pt x="15888828" y="131488"/>
                    <a:pt x="15889896" y="240224"/>
                    <a:pt x="15890302" y="320281"/>
                  </a:cubicBezTo>
                  <a:cubicBezTo>
                    <a:pt x="15890302" y="320281"/>
                    <a:pt x="15888597" y="1318305"/>
                    <a:pt x="15888597" y="1583082"/>
                  </a:cubicBezTo>
                  <a:cubicBezTo>
                    <a:pt x="15888597" y="1797241"/>
                    <a:pt x="15897745" y="2096420"/>
                    <a:pt x="15897745" y="2096420"/>
                  </a:cubicBezTo>
                  <a:cubicBezTo>
                    <a:pt x="15897745" y="2225089"/>
                    <a:pt x="15893575" y="2345666"/>
                    <a:pt x="15640738" y="2337532"/>
                  </a:cubicBezTo>
                  <a:cubicBezTo>
                    <a:pt x="15640738" y="2337532"/>
                    <a:pt x="15264264" y="2317234"/>
                    <a:pt x="13681741" y="2324832"/>
                  </a:cubicBezTo>
                  <a:cubicBezTo>
                    <a:pt x="3469300" y="2332966"/>
                    <a:pt x="304023" y="2345666"/>
                    <a:pt x="304023" y="2345666"/>
                  </a:cubicBezTo>
                  <a:cubicBezTo>
                    <a:pt x="132548" y="2345666"/>
                    <a:pt x="4213" y="2244597"/>
                    <a:pt x="8532" y="2042050"/>
                  </a:cubicBezTo>
                  <a:cubicBezTo>
                    <a:pt x="8532" y="2042050"/>
                    <a:pt x="9630" y="1543509"/>
                    <a:pt x="4815" y="998284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BDE0FE"/>
            </a:solidFill>
          </p:spPr>
        </p:sp>
      </p:grpSp>
      <p:sp>
        <p:nvSpPr>
          <p:cNvPr id="7" name="TextBox 7"/>
          <p:cNvSpPr txBox="1"/>
          <p:nvPr/>
        </p:nvSpPr>
        <p:spPr>
          <a:xfrm>
            <a:off x="2430427" y="1536980"/>
            <a:ext cx="13427147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eaLnBrk="1" hangingPunct="1">
              <a:buFont typeface="Wingdings 3" pitchFamily="18" charset="2"/>
              <a:buNone/>
            </a:pPr>
            <a:r>
              <a:rPr lang="zh-TW" altLang="zh-TW" sz="8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教材分析後問題思考</a:t>
            </a:r>
            <a:r>
              <a:rPr lang="en-US" altLang="zh-TW" sz="8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(</a:t>
            </a:r>
            <a:r>
              <a:rPr lang="zh-TW" altLang="en-US" sz="8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一</a:t>
            </a:r>
            <a:r>
              <a:rPr lang="en-US" altLang="zh-TW" sz="8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786348" y="3912447"/>
            <a:ext cx="11991466" cy="54653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en-US" altLang="zh-TW" sz="44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★</a:t>
            </a:r>
            <a:r>
              <a:rPr lang="zh-TW" altLang="zh-TW" sz="4400" b="1" u="sng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如何幫助學生理解比率的意義，以及比率的定義如何呈現</a:t>
            </a:r>
            <a:r>
              <a:rPr lang="en-US" altLang="zh-TW" sz="4400" b="1" u="sng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?</a:t>
            </a:r>
          </a:p>
          <a:p>
            <a:pPr eaLnBrk="1" hangingPunct="1">
              <a:lnSpc>
                <a:spcPct val="125000"/>
              </a:lnSpc>
            </a:pPr>
            <a:r>
              <a:rPr lang="zh-TW" altLang="en-US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課程手冊建議</a:t>
            </a:r>
            <a:r>
              <a:rPr lang="zh-TW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比率的學習應先以「整數相除」為重心，認識「部分量</a:t>
            </a:r>
            <a:r>
              <a:rPr lang="en-US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÷</a:t>
            </a:r>
            <a:r>
              <a:rPr lang="zh-TW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全體量</a:t>
            </a:r>
            <a:r>
              <a:rPr lang="en-US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=</a:t>
            </a:r>
            <a:r>
              <a:rPr lang="zh-TW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比率」理解「部分占全體」的多寡，但</a:t>
            </a:r>
            <a:r>
              <a:rPr lang="zh-TW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對學生而言理解「部分占全體」的多寡只需要分數表示即可，與除法的連結性並無需求感</a:t>
            </a:r>
            <a:r>
              <a:rPr lang="zh-TW" altLang="en-US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，</a:t>
            </a:r>
            <a:r>
              <a:rPr lang="zh-TW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學生尚未有小數除以大數得知倍數關係的經驗。</a:t>
            </a:r>
            <a:endParaRPr lang="en-US" altLang="zh-TW" sz="40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5625668" y="7041827"/>
            <a:ext cx="1446752" cy="2216473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278593" y="3023999"/>
            <a:ext cx="3092524" cy="2805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8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744669" y="-4745169"/>
            <a:ext cx="19777337" cy="19777337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1676400" y="3477798"/>
            <a:ext cx="16272404" cy="6161502"/>
            <a:chOff x="0" y="0"/>
            <a:chExt cx="4989156" cy="2226039"/>
          </a:xfrm>
        </p:grpSpPr>
        <p:sp>
          <p:nvSpPr>
            <p:cNvPr id="4" name="Freeform 4"/>
            <p:cNvSpPr/>
            <p:nvPr/>
          </p:nvSpPr>
          <p:spPr>
            <a:xfrm>
              <a:off x="-9098" y="-6509"/>
              <a:ext cx="5003486" cy="2258093"/>
            </a:xfrm>
            <a:custGeom>
              <a:avLst/>
              <a:gdLst/>
              <a:ahLst/>
              <a:cxnLst/>
              <a:rect l="l" t="t" r="r" b="b"/>
              <a:pathLst>
                <a:path w="5003486" h="2258093">
                  <a:moveTo>
                    <a:pt x="63030" y="1664539"/>
                  </a:moveTo>
                  <a:cubicBezTo>
                    <a:pt x="63030" y="1664539"/>
                    <a:pt x="0" y="1417975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4110414" y="6965"/>
                  </a:cubicBezTo>
                  <a:lnTo>
                    <a:pt x="4110415" y="6965"/>
                  </a:lnTo>
                  <a:cubicBezTo>
                    <a:pt x="4327162" y="16819"/>
                    <a:pt x="4531477" y="36481"/>
                    <a:pt x="4665665" y="101690"/>
                  </a:cubicBezTo>
                  <a:cubicBezTo>
                    <a:pt x="4921711" y="226120"/>
                    <a:pt x="5003486" y="459160"/>
                    <a:pt x="4997999" y="704684"/>
                  </a:cubicBezTo>
                  <a:cubicBezTo>
                    <a:pt x="4997999" y="704684"/>
                    <a:pt x="4954711" y="1013073"/>
                    <a:pt x="4962144" y="1248607"/>
                  </a:cubicBezTo>
                  <a:cubicBezTo>
                    <a:pt x="4969267" y="1406341"/>
                    <a:pt x="4976424" y="1601944"/>
                    <a:pt x="4976424" y="1601944"/>
                  </a:cubicBezTo>
                  <a:cubicBezTo>
                    <a:pt x="4959742" y="1817676"/>
                    <a:pt x="4845098" y="2028288"/>
                    <a:pt x="4648229" y="2139912"/>
                  </a:cubicBezTo>
                  <a:cubicBezTo>
                    <a:pt x="4497878" y="2225161"/>
                    <a:pt x="4299847" y="2240259"/>
                    <a:pt x="3412348" y="2229517"/>
                  </a:cubicBezTo>
                  <a:lnTo>
                    <a:pt x="3412306" y="2229517"/>
                  </a:lnTo>
                  <a:cubicBezTo>
                    <a:pt x="645952" y="2224240"/>
                    <a:pt x="384604" y="2258093"/>
                    <a:pt x="254278" y="2148935"/>
                  </a:cubicBezTo>
                  <a:cubicBezTo>
                    <a:pt x="145767" y="2058050"/>
                    <a:pt x="81795" y="1864739"/>
                    <a:pt x="63030" y="1664539"/>
                  </a:cubicBezTo>
                  <a:close/>
                </a:path>
              </a:pathLst>
            </a:custGeom>
            <a:solidFill>
              <a:srgbClr val="FADD92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2109047" y="1145360"/>
            <a:ext cx="14069907" cy="2076524"/>
            <a:chOff x="0" y="0"/>
            <a:chExt cx="15893532" cy="2345666"/>
          </a:xfrm>
        </p:grpSpPr>
        <p:sp>
          <p:nvSpPr>
            <p:cNvPr id="6" name="Freeform 6"/>
            <p:cNvSpPr/>
            <p:nvPr/>
          </p:nvSpPr>
          <p:spPr>
            <a:xfrm>
              <a:off x="-4213" y="0"/>
              <a:ext cx="15897745" cy="2345666"/>
            </a:xfrm>
            <a:custGeom>
              <a:avLst/>
              <a:gdLst/>
              <a:ahLst/>
              <a:cxnLst/>
              <a:rect l="l" t="t" r="r" b="b"/>
              <a:pathLst>
                <a:path w="15897745" h="2345666">
                  <a:moveTo>
                    <a:pt x="278431" y="16918"/>
                  </a:moveTo>
                  <a:cubicBezTo>
                    <a:pt x="278431" y="16918"/>
                    <a:pt x="604014" y="12258"/>
                    <a:pt x="1153144" y="12454"/>
                  </a:cubicBezTo>
                  <a:cubicBezTo>
                    <a:pt x="13248569" y="12671"/>
                    <a:pt x="15623677" y="0"/>
                    <a:pt x="15623677" y="0"/>
                  </a:cubicBezTo>
                  <a:cubicBezTo>
                    <a:pt x="15691141" y="0"/>
                    <a:pt x="15767077" y="0"/>
                    <a:pt x="15845851" y="85073"/>
                  </a:cubicBezTo>
                  <a:cubicBezTo>
                    <a:pt x="15888828" y="131488"/>
                    <a:pt x="15889896" y="240224"/>
                    <a:pt x="15890302" y="320281"/>
                  </a:cubicBezTo>
                  <a:cubicBezTo>
                    <a:pt x="15890302" y="320281"/>
                    <a:pt x="15888597" y="1318305"/>
                    <a:pt x="15888597" y="1583082"/>
                  </a:cubicBezTo>
                  <a:cubicBezTo>
                    <a:pt x="15888597" y="1797241"/>
                    <a:pt x="15897745" y="2096420"/>
                    <a:pt x="15897745" y="2096420"/>
                  </a:cubicBezTo>
                  <a:cubicBezTo>
                    <a:pt x="15897745" y="2225089"/>
                    <a:pt x="15893575" y="2345666"/>
                    <a:pt x="15640738" y="2337532"/>
                  </a:cubicBezTo>
                  <a:cubicBezTo>
                    <a:pt x="15640738" y="2337532"/>
                    <a:pt x="15264264" y="2317234"/>
                    <a:pt x="13681741" y="2324832"/>
                  </a:cubicBezTo>
                  <a:cubicBezTo>
                    <a:pt x="3469300" y="2332966"/>
                    <a:pt x="304023" y="2345666"/>
                    <a:pt x="304023" y="2345666"/>
                  </a:cubicBezTo>
                  <a:cubicBezTo>
                    <a:pt x="132548" y="2345666"/>
                    <a:pt x="4213" y="2244597"/>
                    <a:pt x="8532" y="2042050"/>
                  </a:cubicBezTo>
                  <a:cubicBezTo>
                    <a:pt x="8532" y="2042050"/>
                    <a:pt x="9630" y="1543509"/>
                    <a:pt x="4815" y="998284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BDE0FE"/>
            </a:solidFill>
          </p:spPr>
        </p:sp>
      </p:grpSp>
      <p:sp>
        <p:nvSpPr>
          <p:cNvPr id="7" name="TextBox 7"/>
          <p:cNvSpPr txBox="1"/>
          <p:nvPr/>
        </p:nvSpPr>
        <p:spPr>
          <a:xfrm>
            <a:off x="2430427" y="1536980"/>
            <a:ext cx="13427147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eaLnBrk="1" hangingPunct="1">
              <a:buFont typeface="Wingdings 3" pitchFamily="18" charset="2"/>
              <a:buNone/>
            </a:pPr>
            <a:r>
              <a:rPr lang="zh-TW" altLang="zh-TW" sz="8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教材分析後問題思考</a:t>
            </a:r>
            <a:r>
              <a:rPr lang="en-US" altLang="zh-TW" sz="8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(</a:t>
            </a:r>
            <a:r>
              <a:rPr lang="zh-TW" altLang="en-US" sz="8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一</a:t>
            </a:r>
            <a:r>
              <a:rPr lang="en-US" altLang="zh-TW" sz="8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8"/>
              <p:cNvSpPr txBox="1"/>
              <p:nvPr/>
            </p:nvSpPr>
            <p:spPr>
              <a:xfrm>
                <a:off x="2361355" y="4119184"/>
                <a:ext cx="15095573" cy="5120697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eaLnBrk="1" hangingPunct="1">
                  <a:lnSpc>
                    <a:spcPct val="125000"/>
                  </a:lnSpc>
                </a:pPr>
                <a:r>
                  <a:rPr lang="zh-TW" altLang="zh-TW" sz="4400" b="1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「比率」在數學的意涵上即為部分與全體相比所得出的比值。</a:t>
                </a:r>
                <a:endParaRPr lang="en-US" altLang="zh-TW" sz="4400" b="1" dirty="0"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anose="02020603050405020304" pitchFamily="18" charset="0"/>
                </a:endParaRPr>
              </a:p>
              <a:p>
                <a:pPr>
                  <a:lnSpc>
                    <a:spcPct val="125000"/>
                  </a:lnSpc>
                  <a:spcBef>
                    <a:spcPts val="1800"/>
                  </a:spcBef>
                </a:pPr>
                <a:r>
                  <a:rPr lang="zh-TW" altLang="en-US" sz="44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如何幫助學生</a:t>
                </a:r>
                <a:r>
                  <a:rPr lang="zh-TW" altLang="zh-TW" sz="44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將「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TW" altLang="zh-TW" sz="4400" i="1">
                            <a:latin typeface="Cambria Math" panose="02040503050406030204" pitchFamily="18" charset="0"/>
                            <a:ea typeface="微軟正黑體" panose="020B0604030504040204" pitchFamily="34" charset="-12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zh-TW" altLang="zh-TW" sz="4400">
                            <a:latin typeface="Cambria Math" panose="02040503050406030204" pitchFamily="18" charset="0"/>
                            <a:ea typeface="微軟正黑體" panose="020B0604030504040204" pitchFamily="34" charset="-120"/>
                            <a:cs typeface="Times New Roman" panose="02020603050405020304" pitchFamily="18" charset="0"/>
                          </a:rPr>
                          <m:t>部分量</m:t>
                        </m:r>
                      </m:num>
                      <m:den>
                        <m:r>
                          <a:rPr lang="zh-TW" altLang="zh-TW" sz="4400">
                            <a:latin typeface="Cambria Math" panose="02040503050406030204" pitchFamily="18" charset="0"/>
                            <a:ea typeface="微軟正黑體" panose="020B0604030504040204" pitchFamily="34" charset="-120"/>
                            <a:cs typeface="Times New Roman" panose="02020603050405020304" pitchFamily="18" charset="0"/>
                          </a:rPr>
                          <m:t>全體量</m:t>
                        </m:r>
                      </m:den>
                    </m:f>
                  </m:oMath>
                </a14:m>
                <a:r>
                  <a:rPr lang="zh-TW" altLang="zh-TW" sz="44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的幾分之幾」</a:t>
                </a:r>
                <a:r>
                  <a:rPr lang="en-US" altLang="zh-TW" sz="4400" b="1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(</a:t>
                </a:r>
                <a:r>
                  <a:rPr lang="zh-TW" altLang="en-US" sz="4400" b="1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舊經驗分數概念</a:t>
                </a:r>
                <a:r>
                  <a:rPr lang="en-US" altLang="zh-TW" sz="4400" b="1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)</a:t>
                </a:r>
                <a:r>
                  <a:rPr lang="zh-TW" altLang="en-US" sz="44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轉換</a:t>
                </a:r>
                <a:r>
                  <a:rPr lang="zh-TW" altLang="zh-TW" sz="44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為「</a:t>
                </a:r>
                <a:r>
                  <a:rPr lang="zh-TW" altLang="en-US" sz="44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將全體當作</a:t>
                </a:r>
                <a:r>
                  <a:rPr lang="en-US" altLang="zh-TW" sz="44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1</a:t>
                </a:r>
                <a:r>
                  <a:rPr lang="zh-TW" altLang="en-US" sz="44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，</a:t>
                </a:r>
                <a:r>
                  <a:rPr lang="zh-TW" altLang="zh-TW" sz="44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部分和全體進行比較，而比較出的結果數值」</a:t>
                </a:r>
                <a:r>
                  <a:rPr lang="zh-TW" altLang="en-US" sz="44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提升至</a:t>
                </a:r>
                <a:r>
                  <a:rPr lang="zh-TW" altLang="en-US" sz="4400" b="1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兩量關係的</a:t>
                </a:r>
                <a:r>
                  <a:rPr lang="zh-TW" altLang="zh-TW" sz="4400" b="1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「比率」</a:t>
                </a:r>
                <a:r>
                  <a:rPr lang="zh-TW" altLang="en-US" sz="4400" b="1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概念</a:t>
                </a:r>
                <a:r>
                  <a:rPr lang="zh-TW" altLang="en-US" sz="44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，</a:t>
                </a:r>
                <a:r>
                  <a:rPr lang="zh-TW" altLang="zh-TW" sz="44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進行「比率」</a:t>
                </a:r>
                <a:r>
                  <a:rPr lang="zh-TW" altLang="en-US" sz="44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意涵及</a:t>
                </a:r>
                <a:r>
                  <a:rPr lang="zh-TW" altLang="zh-TW" sz="44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此名詞的命名溝通</a:t>
                </a:r>
                <a:r>
                  <a:rPr lang="zh-TW" altLang="en-US" sz="44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，將是本節課的重點</a:t>
                </a:r>
                <a:r>
                  <a:rPr lang="zh-TW" altLang="zh-TW" sz="44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。</a:t>
                </a:r>
                <a:endParaRPr lang="en-US" altLang="zh-TW" sz="4400" dirty="0"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1355" y="4119184"/>
                <a:ext cx="15095573" cy="5120697"/>
              </a:xfrm>
              <a:prstGeom prst="rect">
                <a:avLst/>
              </a:prstGeom>
              <a:blipFill>
                <a:blip r:embed="rId4"/>
                <a:stretch>
                  <a:fillRect l="-2220" t="-1667" r="-2220" b="-559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339196" y="2995122"/>
            <a:ext cx="2022159" cy="1834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92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8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744669" y="-4745169"/>
            <a:ext cx="19777337" cy="19777337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1676400" y="3477798"/>
            <a:ext cx="15087600" cy="6161502"/>
            <a:chOff x="0" y="0"/>
            <a:chExt cx="4989156" cy="2226039"/>
          </a:xfrm>
        </p:grpSpPr>
        <p:sp>
          <p:nvSpPr>
            <p:cNvPr id="4" name="Freeform 4"/>
            <p:cNvSpPr/>
            <p:nvPr/>
          </p:nvSpPr>
          <p:spPr>
            <a:xfrm>
              <a:off x="-9098" y="-6509"/>
              <a:ext cx="5003486" cy="2258093"/>
            </a:xfrm>
            <a:custGeom>
              <a:avLst/>
              <a:gdLst/>
              <a:ahLst/>
              <a:cxnLst/>
              <a:rect l="l" t="t" r="r" b="b"/>
              <a:pathLst>
                <a:path w="5003486" h="2258093">
                  <a:moveTo>
                    <a:pt x="63030" y="1664539"/>
                  </a:moveTo>
                  <a:cubicBezTo>
                    <a:pt x="63030" y="1664539"/>
                    <a:pt x="0" y="1417975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4110414" y="6965"/>
                  </a:cubicBezTo>
                  <a:lnTo>
                    <a:pt x="4110415" y="6965"/>
                  </a:lnTo>
                  <a:cubicBezTo>
                    <a:pt x="4327162" y="16819"/>
                    <a:pt x="4531477" y="36481"/>
                    <a:pt x="4665665" y="101690"/>
                  </a:cubicBezTo>
                  <a:cubicBezTo>
                    <a:pt x="4921711" y="226120"/>
                    <a:pt x="5003486" y="459160"/>
                    <a:pt x="4997999" y="704684"/>
                  </a:cubicBezTo>
                  <a:cubicBezTo>
                    <a:pt x="4997999" y="704684"/>
                    <a:pt x="4954711" y="1013073"/>
                    <a:pt x="4962144" y="1248607"/>
                  </a:cubicBezTo>
                  <a:cubicBezTo>
                    <a:pt x="4969267" y="1406341"/>
                    <a:pt x="4976424" y="1601944"/>
                    <a:pt x="4976424" y="1601944"/>
                  </a:cubicBezTo>
                  <a:cubicBezTo>
                    <a:pt x="4959742" y="1817676"/>
                    <a:pt x="4845098" y="2028288"/>
                    <a:pt x="4648229" y="2139912"/>
                  </a:cubicBezTo>
                  <a:cubicBezTo>
                    <a:pt x="4497878" y="2225161"/>
                    <a:pt x="4299847" y="2240259"/>
                    <a:pt x="3412348" y="2229517"/>
                  </a:cubicBezTo>
                  <a:lnTo>
                    <a:pt x="3412306" y="2229517"/>
                  </a:lnTo>
                  <a:cubicBezTo>
                    <a:pt x="645952" y="2224240"/>
                    <a:pt x="384604" y="2258093"/>
                    <a:pt x="254278" y="2148935"/>
                  </a:cubicBezTo>
                  <a:cubicBezTo>
                    <a:pt x="145767" y="2058050"/>
                    <a:pt x="81795" y="1864739"/>
                    <a:pt x="63030" y="1664539"/>
                  </a:cubicBezTo>
                  <a:close/>
                </a:path>
              </a:pathLst>
            </a:custGeom>
            <a:solidFill>
              <a:srgbClr val="FADD92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2109047" y="1145360"/>
            <a:ext cx="14069907" cy="2076524"/>
            <a:chOff x="0" y="0"/>
            <a:chExt cx="15893532" cy="2345666"/>
          </a:xfrm>
        </p:grpSpPr>
        <p:sp>
          <p:nvSpPr>
            <p:cNvPr id="6" name="Freeform 6"/>
            <p:cNvSpPr/>
            <p:nvPr/>
          </p:nvSpPr>
          <p:spPr>
            <a:xfrm>
              <a:off x="-4213" y="0"/>
              <a:ext cx="15897745" cy="2345666"/>
            </a:xfrm>
            <a:custGeom>
              <a:avLst/>
              <a:gdLst/>
              <a:ahLst/>
              <a:cxnLst/>
              <a:rect l="l" t="t" r="r" b="b"/>
              <a:pathLst>
                <a:path w="15897745" h="2345666">
                  <a:moveTo>
                    <a:pt x="278431" y="16918"/>
                  </a:moveTo>
                  <a:cubicBezTo>
                    <a:pt x="278431" y="16918"/>
                    <a:pt x="604014" y="12258"/>
                    <a:pt x="1153144" y="12454"/>
                  </a:cubicBezTo>
                  <a:cubicBezTo>
                    <a:pt x="13248569" y="12671"/>
                    <a:pt x="15623677" y="0"/>
                    <a:pt x="15623677" y="0"/>
                  </a:cubicBezTo>
                  <a:cubicBezTo>
                    <a:pt x="15691141" y="0"/>
                    <a:pt x="15767077" y="0"/>
                    <a:pt x="15845851" y="85073"/>
                  </a:cubicBezTo>
                  <a:cubicBezTo>
                    <a:pt x="15888828" y="131488"/>
                    <a:pt x="15889896" y="240224"/>
                    <a:pt x="15890302" y="320281"/>
                  </a:cubicBezTo>
                  <a:cubicBezTo>
                    <a:pt x="15890302" y="320281"/>
                    <a:pt x="15888597" y="1318305"/>
                    <a:pt x="15888597" y="1583082"/>
                  </a:cubicBezTo>
                  <a:cubicBezTo>
                    <a:pt x="15888597" y="1797241"/>
                    <a:pt x="15897745" y="2096420"/>
                    <a:pt x="15897745" y="2096420"/>
                  </a:cubicBezTo>
                  <a:cubicBezTo>
                    <a:pt x="15897745" y="2225089"/>
                    <a:pt x="15893575" y="2345666"/>
                    <a:pt x="15640738" y="2337532"/>
                  </a:cubicBezTo>
                  <a:cubicBezTo>
                    <a:pt x="15640738" y="2337532"/>
                    <a:pt x="15264264" y="2317234"/>
                    <a:pt x="13681741" y="2324832"/>
                  </a:cubicBezTo>
                  <a:cubicBezTo>
                    <a:pt x="3469300" y="2332966"/>
                    <a:pt x="304023" y="2345666"/>
                    <a:pt x="304023" y="2345666"/>
                  </a:cubicBezTo>
                  <a:cubicBezTo>
                    <a:pt x="132548" y="2345666"/>
                    <a:pt x="4213" y="2244597"/>
                    <a:pt x="8532" y="2042050"/>
                  </a:cubicBezTo>
                  <a:cubicBezTo>
                    <a:pt x="8532" y="2042050"/>
                    <a:pt x="9630" y="1543509"/>
                    <a:pt x="4815" y="998284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BDE0FE"/>
            </a:solidFill>
          </p:spPr>
        </p:sp>
      </p:grpSp>
      <p:sp>
        <p:nvSpPr>
          <p:cNvPr id="7" name="TextBox 7"/>
          <p:cNvSpPr txBox="1"/>
          <p:nvPr/>
        </p:nvSpPr>
        <p:spPr>
          <a:xfrm>
            <a:off x="2430427" y="1536980"/>
            <a:ext cx="13427147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eaLnBrk="1" hangingPunct="1">
              <a:buFont typeface="Wingdings 3" pitchFamily="18" charset="2"/>
              <a:buNone/>
            </a:pPr>
            <a:r>
              <a:rPr lang="zh-TW" altLang="zh-TW" sz="8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教材分析後問題思考</a:t>
            </a:r>
            <a:r>
              <a:rPr lang="en-US" altLang="zh-TW" sz="8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(</a:t>
            </a:r>
            <a:r>
              <a:rPr lang="zh-TW" altLang="en-US" sz="8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二</a:t>
            </a:r>
            <a:r>
              <a:rPr lang="en-US" altLang="zh-TW" sz="8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731404" y="3912446"/>
            <a:ext cx="13907709" cy="49962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TW" sz="44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★</a:t>
            </a:r>
            <a:r>
              <a:rPr lang="zh-TW" altLang="zh-TW" sz="4400" b="1" u="sng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何種表徵形式更適合學生理解比率的意義</a:t>
            </a:r>
            <a:r>
              <a:rPr lang="en-US" altLang="zh-TW" sz="4400" b="1" u="sng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?</a:t>
            </a:r>
            <a:endParaRPr lang="en-US" altLang="zh-TW" sz="44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eaLnBrk="1" hangingPunct="1">
              <a:lnSpc>
                <a:spcPct val="125000"/>
              </a:lnSpc>
            </a:pPr>
            <a:r>
              <a:rPr lang="zh-TW" altLang="zh-TW" sz="44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在比率中最重要的部分及全體關係，是否有更豐富的表徵幫助學生看到關係</a:t>
            </a:r>
            <a:r>
              <a:rPr lang="en-US" altLang="zh-TW" sz="44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?</a:t>
            </a:r>
          </a:p>
          <a:p>
            <a:pPr eaLnBrk="1" hangingPunct="1">
              <a:lnSpc>
                <a:spcPct val="125000"/>
              </a:lnSpc>
            </a:pPr>
            <a:r>
              <a:rPr lang="en-US" altLang="zh-TW" sz="44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(</a:t>
            </a:r>
            <a:r>
              <a:rPr lang="zh-TW" altLang="zh-TW" sz="44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如</a:t>
            </a:r>
            <a:r>
              <a:rPr lang="zh-TW" altLang="zh-TW" sz="44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使用圖</a:t>
            </a:r>
            <a:r>
              <a:rPr lang="zh-TW" altLang="en-US" sz="44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示</a:t>
            </a:r>
            <a:r>
              <a:rPr lang="zh-TW" altLang="zh-TW" sz="44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來呈現</a:t>
            </a:r>
            <a:r>
              <a:rPr lang="zh-TW" altLang="en-US" sz="44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強化全體量為</a:t>
            </a:r>
            <a:r>
              <a:rPr lang="en-US" altLang="zh-TW" sz="44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1</a:t>
            </a:r>
            <a:r>
              <a:rPr lang="zh-TW" altLang="en-US" sz="44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、以及</a:t>
            </a:r>
            <a:r>
              <a:rPr lang="zh-TW" altLang="zh-TW" sz="44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部分量比全體量所比較出來的</a:t>
            </a:r>
            <a:r>
              <a:rPr lang="zh-TW" altLang="en-US" sz="44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分數數值</a:t>
            </a:r>
            <a:r>
              <a:rPr lang="zh-TW" altLang="zh-TW" sz="44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，在視覺效果上是否更容易幫助學生理解和掌握「比率」的</a:t>
            </a:r>
            <a:r>
              <a:rPr lang="zh-TW" altLang="en-US" sz="44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意涵</a:t>
            </a:r>
            <a:r>
              <a:rPr lang="en-US" altLang="zh-TW" sz="44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6175987" y="7478294"/>
            <a:ext cx="1446752" cy="2216473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339196" y="2995122"/>
            <a:ext cx="2022159" cy="1834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04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8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744669" y="-4745169"/>
            <a:ext cx="19777337" cy="19777337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2740490" y="3477798"/>
            <a:ext cx="13794910" cy="6161502"/>
            <a:chOff x="0" y="0"/>
            <a:chExt cx="4989156" cy="2226039"/>
          </a:xfrm>
        </p:grpSpPr>
        <p:sp>
          <p:nvSpPr>
            <p:cNvPr id="4" name="Freeform 4"/>
            <p:cNvSpPr/>
            <p:nvPr/>
          </p:nvSpPr>
          <p:spPr>
            <a:xfrm>
              <a:off x="-9098" y="-6509"/>
              <a:ext cx="5003486" cy="2258093"/>
            </a:xfrm>
            <a:custGeom>
              <a:avLst/>
              <a:gdLst/>
              <a:ahLst/>
              <a:cxnLst/>
              <a:rect l="l" t="t" r="r" b="b"/>
              <a:pathLst>
                <a:path w="5003486" h="2258093">
                  <a:moveTo>
                    <a:pt x="63030" y="1664539"/>
                  </a:moveTo>
                  <a:cubicBezTo>
                    <a:pt x="63030" y="1664539"/>
                    <a:pt x="0" y="1417975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4110414" y="6965"/>
                  </a:cubicBezTo>
                  <a:lnTo>
                    <a:pt x="4110415" y="6965"/>
                  </a:lnTo>
                  <a:cubicBezTo>
                    <a:pt x="4327162" y="16819"/>
                    <a:pt x="4531477" y="36481"/>
                    <a:pt x="4665665" y="101690"/>
                  </a:cubicBezTo>
                  <a:cubicBezTo>
                    <a:pt x="4921711" y="226120"/>
                    <a:pt x="5003486" y="459160"/>
                    <a:pt x="4997999" y="704684"/>
                  </a:cubicBezTo>
                  <a:cubicBezTo>
                    <a:pt x="4997999" y="704684"/>
                    <a:pt x="4954711" y="1013073"/>
                    <a:pt x="4962144" y="1248607"/>
                  </a:cubicBezTo>
                  <a:cubicBezTo>
                    <a:pt x="4969267" y="1406341"/>
                    <a:pt x="4976424" y="1601944"/>
                    <a:pt x="4976424" y="1601944"/>
                  </a:cubicBezTo>
                  <a:cubicBezTo>
                    <a:pt x="4959742" y="1817676"/>
                    <a:pt x="4845098" y="2028288"/>
                    <a:pt x="4648229" y="2139912"/>
                  </a:cubicBezTo>
                  <a:cubicBezTo>
                    <a:pt x="4497878" y="2225161"/>
                    <a:pt x="4299847" y="2240259"/>
                    <a:pt x="3412348" y="2229517"/>
                  </a:cubicBezTo>
                  <a:lnTo>
                    <a:pt x="3412306" y="2229517"/>
                  </a:lnTo>
                  <a:cubicBezTo>
                    <a:pt x="645952" y="2224240"/>
                    <a:pt x="384604" y="2258093"/>
                    <a:pt x="254278" y="2148935"/>
                  </a:cubicBezTo>
                  <a:cubicBezTo>
                    <a:pt x="145767" y="2058050"/>
                    <a:pt x="81795" y="1864739"/>
                    <a:pt x="63030" y="1664539"/>
                  </a:cubicBezTo>
                  <a:close/>
                </a:path>
              </a:pathLst>
            </a:custGeom>
            <a:solidFill>
              <a:srgbClr val="FADD92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2109047" y="1145360"/>
            <a:ext cx="14069907" cy="2076524"/>
            <a:chOff x="0" y="0"/>
            <a:chExt cx="15893532" cy="2345666"/>
          </a:xfrm>
        </p:grpSpPr>
        <p:sp>
          <p:nvSpPr>
            <p:cNvPr id="6" name="Freeform 6"/>
            <p:cNvSpPr/>
            <p:nvPr/>
          </p:nvSpPr>
          <p:spPr>
            <a:xfrm>
              <a:off x="-4213" y="0"/>
              <a:ext cx="15897745" cy="2345666"/>
            </a:xfrm>
            <a:custGeom>
              <a:avLst/>
              <a:gdLst/>
              <a:ahLst/>
              <a:cxnLst/>
              <a:rect l="l" t="t" r="r" b="b"/>
              <a:pathLst>
                <a:path w="15897745" h="2345666">
                  <a:moveTo>
                    <a:pt x="278431" y="16918"/>
                  </a:moveTo>
                  <a:cubicBezTo>
                    <a:pt x="278431" y="16918"/>
                    <a:pt x="604014" y="12258"/>
                    <a:pt x="1153144" y="12454"/>
                  </a:cubicBezTo>
                  <a:cubicBezTo>
                    <a:pt x="13248569" y="12671"/>
                    <a:pt x="15623677" y="0"/>
                    <a:pt x="15623677" y="0"/>
                  </a:cubicBezTo>
                  <a:cubicBezTo>
                    <a:pt x="15691141" y="0"/>
                    <a:pt x="15767077" y="0"/>
                    <a:pt x="15845851" y="85073"/>
                  </a:cubicBezTo>
                  <a:cubicBezTo>
                    <a:pt x="15888828" y="131488"/>
                    <a:pt x="15889896" y="240224"/>
                    <a:pt x="15890302" y="320281"/>
                  </a:cubicBezTo>
                  <a:cubicBezTo>
                    <a:pt x="15890302" y="320281"/>
                    <a:pt x="15888597" y="1318305"/>
                    <a:pt x="15888597" y="1583082"/>
                  </a:cubicBezTo>
                  <a:cubicBezTo>
                    <a:pt x="15888597" y="1797241"/>
                    <a:pt x="15897745" y="2096420"/>
                    <a:pt x="15897745" y="2096420"/>
                  </a:cubicBezTo>
                  <a:cubicBezTo>
                    <a:pt x="15897745" y="2225089"/>
                    <a:pt x="15893575" y="2345666"/>
                    <a:pt x="15640738" y="2337532"/>
                  </a:cubicBezTo>
                  <a:cubicBezTo>
                    <a:pt x="15640738" y="2337532"/>
                    <a:pt x="15264264" y="2317234"/>
                    <a:pt x="13681741" y="2324832"/>
                  </a:cubicBezTo>
                  <a:cubicBezTo>
                    <a:pt x="3469300" y="2332966"/>
                    <a:pt x="304023" y="2345666"/>
                    <a:pt x="304023" y="2345666"/>
                  </a:cubicBezTo>
                  <a:cubicBezTo>
                    <a:pt x="132548" y="2345666"/>
                    <a:pt x="4213" y="2244597"/>
                    <a:pt x="8532" y="2042050"/>
                  </a:cubicBezTo>
                  <a:cubicBezTo>
                    <a:pt x="8532" y="2042050"/>
                    <a:pt x="9630" y="1543509"/>
                    <a:pt x="4815" y="998284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BDE0FE"/>
            </a:solidFill>
          </p:spPr>
        </p:sp>
      </p:grpSp>
      <p:sp>
        <p:nvSpPr>
          <p:cNvPr id="7" name="TextBox 7"/>
          <p:cNvSpPr txBox="1"/>
          <p:nvPr/>
        </p:nvSpPr>
        <p:spPr>
          <a:xfrm>
            <a:off x="2430427" y="1536980"/>
            <a:ext cx="13427147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eaLnBrk="1" hangingPunct="1">
              <a:buFont typeface="Wingdings 3" pitchFamily="18" charset="2"/>
              <a:buNone/>
            </a:pPr>
            <a:r>
              <a:rPr lang="zh-TW" altLang="zh-TW" sz="8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教材分析後問題思考</a:t>
            </a:r>
            <a:r>
              <a:rPr lang="en-US" altLang="zh-TW" sz="8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(</a:t>
            </a:r>
            <a:r>
              <a:rPr lang="zh-TW" altLang="en-US" sz="8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三</a:t>
            </a:r>
            <a:r>
              <a:rPr lang="en-US" altLang="zh-TW" sz="8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578732" y="3983986"/>
            <a:ext cx="12392606" cy="50731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en-US" altLang="zh-TW" sz="48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★</a:t>
            </a:r>
            <a:r>
              <a:rPr lang="zh-TW" altLang="zh-TW" sz="2000" b="1" dirty="0"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zh-TW" altLang="zh-TW" sz="4800" b="1" u="sng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「比率」學習後學生應有的數學觀點</a:t>
            </a:r>
            <a:r>
              <a:rPr lang="zh-TW" altLang="en-US" sz="4800" b="1" u="sng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為何</a:t>
            </a:r>
            <a:r>
              <a:rPr lang="en-US" altLang="zh-TW" sz="4800" b="1" u="sng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?</a:t>
            </a:r>
          </a:p>
          <a:p>
            <a:pPr eaLnBrk="1" hangingPunct="1">
              <a:lnSpc>
                <a:spcPct val="125000"/>
              </a:lnSpc>
            </a:pPr>
            <a:r>
              <a:rPr lang="zh-TW" altLang="en-US" sz="44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學生的生活及學習經驗中，</a:t>
            </a:r>
            <a:r>
              <a:rPr lang="zh-TW" altLang="zh-TW" sz="44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在語文課、社會課、自然課、甚至新聞內容等各種閱讀文本中，一定接觸過各種使用比率概念描述全體和部分關係的例子，學生大致也能理解文本的內容，但卻未必對比率有更深入的理解。</a:t>
            </a:r>
            <a:endParaRPr lang="en-US" altLang="zh-TW" sz="44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6111360" y="7366388"/>
            <a:ext cx="1446752" cy="2216473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278593" y="3023999"/>
            <a:ext cx="3092524" cy="280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033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8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744669" y="-4745169"/>
            <a:ext cx="19777337" cy="19777337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274075" y="2204514"/>
            <a:ext cx="17348664" cy="7712619"/>
            <a:chOff x="0" y="0"/>
            <a:chExt cx="4989156" cy="2226039"/>
          </a:xfrm>
        </p:grpSpPr>
        <p:sp>
          <p:nvSpPr>
            <p:cNvPr id="4" name="Freeform 4"/>
            <p:cNvSpPr/>
            <p:nvPr/>
          </p:nvSpPr>
          <p:spPr>
            <a:xfrm>
              <a:off x="-9098" y="-6509"/>
              <a:ext cx="5003486" cy="2258093"/>
            </a:xfrm>
            <a:custGeom>
              <a:avLst/>
              <a:gdLst/>
              <a:ahLst/>
              <a:cxnLst/>
              <a:rect l="l" t="t" r="r" b="b"/>
              <a:pathLst>
                <a:path w="5003486" h="2258093">
                  <a:moveTo>
                    <a:pt x="63030" y="1664539"/>
                  </a:moveTo>
                  <a:cubicBezTo>
                    <a:pt x="63030" y="1664539"/>
                    <a:pt x="0" y="1417975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4110414" y="6965"/>
                  </a:cubicBezTo>
                  <a:lnTo>
                    <a:pt x="4110415" y="6965"/>
                  </a:lnTo>
                  <a:cubicBezTo>
                    <a:pt x="4327162" y="16819"/>
                    <a:pt x="4531477" y="36481"/>
                    <a:pt x="4665665" y="101690"/>
                  </a:cubicBezTo>
                  <a:cubicBezTo>
                    <a:pt x="4921711" y="226120"/>
                    <a:pt x="5003486" y="459160"/>
                    <a:pt x="4997999" y="704684"/>
                  </a:cubicBezTo>
                  <a:cubicBezTo>
                    <a:pt x="4997999" y="704684"/>
                    <a:pt x="4954711" y="1013073"/>
                    <a:pt x="4962144" y="1248607"/>
                  </a:cubicBezTo>
                  <a:cubicBezTo>
                    <a:pt x="4969267" y="1406341"/>
                    <a:pt x="4976424" y="1601944"/>
                    <a:pt x="4976424" y="1601944"/>
                  </a:cubicBezTo>
                  <a:cubicBezTo>
                    <a:pt x="4959742" y="1817676"/>
                    <a:pt x="4845098" y="2028288"/>
                    <a:pt x="4648229" y="2139912"/>
                  </a:cubicBezTo>
                  <a:cubicBezTo>
                    <a:pt x="4497878" y="2225161"/>
                    <a:pt x="4299847" y="2240259"/>
                    <a:pt x="3412348" y="2229517"/>
                  </a:cubicBezTo>
                  <a:lnTo>
                    <a:pt x="3412306" y="2229517"/>
                  </a:lnTo>
                  <a:cubicBezTo>
                    <a:pt x="645952" y="2224240"/>
                    <a:pt x="384604" y="2258093"/>
                    <a:pt x="254278" y="2148935"/>
                  </a:cubicBezTo>
                  <a:cubicBezTo>
                    <a:pt x="145767" y="2058050"/>
                    <a:pt x="81795" y="1864739"/>
                    <a:pt x="63030" y="1664539"/>
                  </a:cubicBezTo>
                  <a:close/>
                </a:path>
              </a:pathLst>
            </a:custGeom>
            <a:solidFill>
              <a:srgbClr val="FADD92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2438046" y="428976"/>
            <a:ext cx="14069907" cy="1524312"/>
            <a:chOff x="0" y="0"/>
            <a:chExt cx="15893532" cy="2345666"/>
          </a:xfrm>
        </p:grpSpPr>
        <p:sp>
          <p:nvSpPr>
            <p:cNvPr id="6" name="Freeform 6"/>
            <p:cNvSpPr/>
            <p:nvPr/>
          </p:nvSpPr>
          <p:spPr>
            <a:xfrm>
              <a:off x="-4213" y="0"/>
              <a:ext cx="15897745" cy="2345666"/>
            </a:xfrm>
            <a:custGeom>
              <a:avLst/>
              <a:gdLst/>
              <a:ahLst/>
              <a:cxnLst/>
              <a:rect l="l" t="t" r="r" b="b"/>
              <a:pathLst>
                <a:path w="15897745" h="2345666">
                  <a:moveTo>
                    <a:pt x="278431" y="16918"/>
                  </a:moveTo>
                  <a:cubicBezTo>
                    <a:pt x="278431" y="16918"/>
                    <a:pt x="604014" y="12258"/>
                    <a:pt x="1153144" y="12454"/>
                  </a:cubicBezTo>
                  <a:cubicBezTo>
                    <a:pt x="13248569" y="12671"/>
                    <a:pt x="15623677" y="0"/>
                    <a:pt x="15623677" y="0"/>
                  </a:cubicBezTo>
                  <a:cubicBezTo>
                    <a:pt x="15691141" y="0"/>
                    <a:pt x="15767077" y="0"/>
                    <a:pt x="15845851" y="85073"/>
                  </a:cubicBezTo>
                  <a:cubicBezTo>
                    <a:pt x="15888828" y="131488"/>
                    <a:pt x="15889896" y="240224"/>
                    <a:pt x="15890302" y="320281"/>
                  </a:cubicBezTo>
                  <a:cubicBezTo>
                    <a:pt x="15890302" y="320281"/>
                    <a:pt x="15888597" y="1318305"/>
                    <a:pt x="15888597" y="1583082"/>
                  </a:cubicBezTo>
                  <a:cubicBezTo>
                    <a:pt x="15888597" y="1797241"/>
                    <a:pt x="15897745" y="2096420"/>
                    <a:pt x="15897745" y="2096420"/>
                  </a:cubicBezTo>
                  <a:cubicBezTo>
                    <a:pt x="15897745" y="2225089"/>
                    <a:pt x="15893575" y="2345666"/>
                    <a:pt x="15640738" y="2337532"/>
                  </a:cubicBezTo>
                  <a:cubicBezTo>
                    <a:pt x="15640738" y="2337532"/>
                    <a:pt x="15264264" y="2317234"/>
                    <a:pt x="13681741" y="2324832"/>
                  </a:cubicBezTo>
                  <a:cubicBezTo>
                    <a:pt x="3469300" y="2332966"/>
                    <a:pt x="304023" y="2345666"/>
                    <a:pt x="304023" y="2345666"/>
                  </a:cubicBezTo>
                  <a:cubicBezTo>
                    <a:pt x="132548" y="2345666"/>
                    <a:pt x="4213" y="2244597"/>
                    <a:pt x="8532" y="2042050"/>
                  </a:cubicBezTo>
                  <a:cubicBezTo>
                    <a:pt x="8532" y="2042050"/>
                    <a:pt x="9630" y="1543509"/>
                    <a:pt x="4815" y="998284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BDE0FE"/>
            </a:solidFill>
          </p:spPr>
        </p:sp>
      </p:grpSp>
      <p:sp>
        <p:nvSpPr>
          <p:cNvPr id="7" name="TextBox 7"/>
          <p:cNvSpPr txBox="1"/>
          <p:nvPr/>
        </p:nvSpPr>
        <p:spPr>
          <a:xfrm>
            <a:off x="2910989" y="691245"/>
            <a:ext cx="13427147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eaLnBrk="1" hangingPunct="1">
              <a:buFont typeface="Wingdings 3" pitchFamily="18" charset="2"/>
              <a:buNone/>
            </a:pPr>
            <a:r>
              <a:rPr lang="zh-TW" altLang="zh-TW" sz="8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教材分析後問題思考</a:t>
            </a:r>
            <a:r>
              <a:rPr lang="en-US" altLang="zh-TW" sz="8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(</a:t>
            </a:r>
            <a:r>
              <a:rPr lang="zh-TW" altLang="en-US" sz="8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三</a:t>
            </a:r>
            <a:r>
              <a:rPr lang="en-US" altLang="zh-TW" sz="8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172166" y="2828833"/>
            <a:ext cx="15943666" cy="68503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zh-TW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以比率做為描述的數學語言</a:t>
            </a:r>
            <a:r>
              <a:rPr lang="zh-TW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之觀點來看，對學生日後在解讀比率時，應該帶有更深入的數學觀點產生對文本的見解。筆者認為學生在比率單元學習後應有四個層次的表現</a:t>
            </a:r>
            <a:r>
              <a:rPr lang="en-US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:</a:t>
            </a:r>
          </a:p>
          <a:p>
            <a:pPr marL="342900" lvl="0" indent="-342900">
              <a:lnSpc>
                <a:spcPct val="125000"/>
              </a:lnSpc>
              <a:buFont typeface="+mj-lt"/>
              <a:buAutoNum type="arabicPeriod"/>
            </a:pPr>
            <a:r>
              <a:rPr lang="zh-TW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首先要能</a:t>
            </a:r>
            <a:r>
              <a:rPr lang="zh-TW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感受</a:t>
            </a:r>
            <a:r>
              <a:rPr lang="zh-TW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為什麼需要有比率的表示法</a:t>
            </a:r>
            <a:r>
              <a:rPr lang="en-US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(</a:t>
            </a:r>
            <a:r>
              <a:rPr lang="zh-TW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需求感</a:t>
            </a:r>
            <a:r>
              <a:rPr lang="en-US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)</a:t>
            </a:r>
            <a:r>
              <a:rPr lang="zh-TW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，並能將「部分</a:t>
            </a:r>
            <a:r>
              <a:rPr lang="en-US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/</a:t>
            </a:r>
            <a:r>
              <a:rPr lang="zh-TW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全體」</a:t>
            </a:r>
            <a:r>
              <a:rPr lang="zh-TW" altLang="en-US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的</a:t>
            </a:r>
            <a:r>
              <a:rPr lang="zh-TW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分數概念</a:t>
            </a:r>
            <a:r>
              <a:rPr lang="zh-TW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抽象化</a:t>
            </a:r>
            <a:r>
              <a:rPr lang="zh-TW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至「部分比全體</a:t>
            </a:r>
            <a:r>
              <a:rPr lang="en-US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1</a:t>
            </a:r>
            <a:r>
              <a:rPr lang="zh-TW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是全體的幾分之幾」的兩量關係。</a:t>
            </a:r>
          </a:p>
          <a:p>
            <a:pPr marL="342900" lvl="0" indent="-342900">
              <a:lnSpc>
                <a:spcPct val="125000"/>
              </a:lnSpc>
              <a:buFont typeface="+mj-lt"/>
              <a:buAutoNum type="arabicPeriod"/>
            </a:pPr>
            <a:r>
              <a:rPr lang="zh-TW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以及</a:t>
            </a:r>
            <a:r>
              <a:rPr lang="zh-TW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讀懂</a:t>
            </a:r>
            <a:r>
              <a:rPr lang="zh-TW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生活中比率如何被使用；</a:t>
            </a:r>
          </a:p>
          <a:p>
            <a:pPr marL="342900" lvl="0" indent="-342900">
              <a:lnSpc>
                <a:spcPct val="125000"/>
              </a:lnSpc>
              <a:buFont typeface="+mj-lt"/>
              <a:buAutoNum type="arabicPeriod"/>
            </a:pPr>
            <a:r>
              <a:rPr lang="zh-TW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能</a:t>
            </a:r>
            <a:r>
              <a:rPr lang="zh-TW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適時使用</a:t>
            </a:r>
            <a:r>
              <a:rPr lang="zh-TW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比率的語言表達</a:t>
            </a:r>
            <a:r>
              <a:rPr lang="en-US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(</a:t>
            </a:r>
            <a:r>
              <a:rPr lang="zh-TW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描述</a:t>
            </a:r>
            <a:r>
              <a:rPr lang="en-US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)</a:t>
            </a:r>
            <a:r>
              <a:rPr lang="zh-TW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現象；</a:t>
            </a:r>
            <a:endParaRPr lang="en-US" altLang="zh-TW" sz="40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25000"/>
              </a:lnSpc>
              <a:buFont typeface="+mj-lt"/>
              <a:buAutoNum type="arabicPeriod"/>
            </a:pPr>
            <a:r>
              <a:rPr lang="zh-TW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能</a:t>
            </a:r>
            <a:r>
              <a:rPr lang="zh-TW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應用</a:t>
            </a:r>
            <a:r>
              <a:rPr lang="zh-TW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比率概念解決生活中相關問題。</a:t>
            </a:r>
            <a:endParaRPr lang="en-US" altLang="zh-TW" sz="40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6175987" y="7478294"/>
            <a:ext cx="1446752" cy="2216473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274075" y="369866"/>
            <a:ext cx="2022159" cy="1834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63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DE0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264246" y="2059906"/>
            <a:ext cx="9589242" cy="6317859"/>
            <a:chOff x="0" y="0"/>
            <a:chExt cx="10805670" cy="7119301"/>
          </a:xfrm>
        </p:grpSpPr>
        <p:sp>
          <p:nvSpPr>
            <p:cNvPr id="3" name="Freeform 3"/>
            <p:cNvSpPr/>
            <p:nvPr/>
          </p:nvSpPr>
          <p:spPr>
            <a:xfrm>
              <a:off x="-4213" y="0"/>
              <a:ext cx="10809882" cy="7119301"/>
            </a:xfrm>
            <a:custGeom>
              <a:avLst/>
              <a:gdLst/>
              <a:ahLst/>
              <a:cxnLst/>
              <a:rect l="l" t="t" r="r" b="b"/>
              <a:pathLst>
                <a:path w="10809882" h="7119301">
                  <a:moveTo>
                    <a:pt x="278431" y="16918"/>
                  </a:moveTo>
                  <a:cubicBezTo>
                    <a:pt x="278431" y="16918"/>
                    <a:pt x="604014" y="12258"/>
                    <a:pt x="1062558" y="12454"/>
                  </a:cubicBezTo>
                  <a:cubicBezTo>
                    <a:pt x="8804229" y="12671"/>
                    <a:pt x="10535814" y="0"/>
                    <a:pt x="10535814" y="0"/>
                  </a:cubicBezTo>
                  <a:cubicBezTo>
                    <a:pt x="10603278" y="0"/>
                    <a:pt x="10679215" y="0"/>
                    <a:pt x="10757988" y="85073"/>
                  </a:cubicBezTo>
                  <a:cubicBezTo>
                    <a:pt x="10800966" y="131488"/>
                    <a:pt x="10802035" y="240224"/>
                    <a:pt x="10802439" y="320281"/>
                  </a:cubicBezTo>
                  <a:cubicBezTo>
                    <a:pt x="10802439" y="320281"/>
                    <a:pt x="10800735" y="5267917"/>
                    <a:pt x="10800735" y="6356717"/>
                  </a:cubicBezTo>
                  <a:cubicBezTo>
                    <a:pt x="10800735" y="6570876"/>
                    <a:pt x="10809883" y="6870054"/>
                    <a:pt x="10809883" y="6870054"/>
                  </a:cubicBezTo>
                  <a:cubicBezTo>
                    <a:pt x="10809883" y="6998723"/>
                    <a:pt x="10805713" y="7119301"/>
                    <a:pt x="10552875" y="7111167"/>
                  </a:cubicBezTo>
                  <a:cubicBezTo>
                    <a:pt x="10552875" y="7111167"/>
                    <a:pt x="10176403" y="7090868"/>
                    <a:pt x="9081481" y="7098467"/>
                  </a:cubicBezTo>
                  <a:cubicBezTo>
                    <a:pt x="2545013" y="7106601"/>
                    <a:pt x="304023" y="7119301"/>
                    <a:pt x="304023" y="7119301"/>
                  </a:cubicBezTo>
                  <a:cubicBezTo>
                    <a:pt x="132548" y="7119301"/>
                    <a:pt x="4213" y="7018231"/>
                    <a:pt x="8532" y="6815685"/>
                  </a:cubicBezTo>
                  <a:cubicBezTo>
                    <a:pt x="8532" y="6815685"/>
                    <a:pt x="9630" y="6317143"/>
                    <a:pt x="4815" y="1670849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CDB4DB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4444241" y="1909235"/>
            <a:ext cx="9579512" cy="6273913"/>
            <a:chOff x="0" y="0"/>
            <a:chExt cx="10821129" cy="7087086"/>
          </a:xfrm>
        </p:grpSpPr>
        <p:sp>
          <p:nvSpPr>
            <p:cNvPr id="5" name="Freeform 5"/>
            <p:cNvSpPr/>
            <p:nvPr/>
          </p:nvSpPr>
          <p:spPr>
            <a:xfrm>
              <a:off x="-4213" y="0"/>
              <a:ext cx="10825342" cy="7087086"/>
            </a:xfrm>
            <a:custGeom>
              <a:avLst/>
              <a:gdLst/>
              <a:ahLst/>
              <a:cxnLst/>
              <a:rect l="l" t="t" r="r" b="b"/>
              <a:pathLst>
                <a:path w="10825342" h="7087086">
                  <a:moveTo>
                    <a:pt x="278431" y="16918"/>
                  </a:moveTo>
                  <a:cubicBezTo>
                    <a:pt x="278431" y="16918"/>
                    <a:pt x="604014" y="12258"/>
                    <a:pt x="1062834" y="12454"/>
                  </a:cubicBezTo>
                  <a:cubicBezTo>
                    <a:pt x="8817733" y="12671"/>
                    <a:pt x="10551274" y="0"/>
                    <a:pt x="10551274" y="0"/>
                  </a:cubicBezTo>
                  <a:cubicBezTo>
                    <a:pt x="10618737" y="0"/>
                    <a:pt x="10694674" y="0"/>
                    <a:pt x="10773448" y="85073"/>
                  </a:cubicBezTo>
                  <a:cubicBezTo>
                    <a:pt x="10816426" y="131488"/>
                    <a:pt x="10817494" y="240224"/>
                    <a:pt x="10817899" y="320281"/>
                  </a:cubicBezTo>
                  <a:cubicBezTo>
                    <a:pt x="10817899" y="320281"/>
                    <a:pt x="10816195" y="5241263"/>
                    <a:pt x="10816195" y="6324502"/>
                  </a:cubicBezTo>
                  <a:cubicBezTo>
                    <a:pt x="10816195" y="6538661"/>
                    <a:pt x="10825342" y="6837839"/>
                    <a:pt x="10825342" y="6837839"/>
                  </a:cubicBezTo>
                  <a:cubicBezTo>
                    <a:pt x="10825342" y="6966508"/>
                    <a:pt x="10821173" y="7087086"/>
                    <a:pt x="10568335" y="7078952"/>
                  </a:cubicBezTo>
                  <a:cubicBezTo>
                    <a:pt x="10568335" y="7078952"/>
                    <a:pt x="10191862" y="7058653"/>
                    <a:pt x="9095459" y="7066252"/>
                  </a:cubicBezTo>
                  <a:cubicBezTo>
                    <a:pt x="2547822" y="7074386"/>
                    <a:pt x="304023" y="7087086"/>
                    <a:pt x="304023" y="7087086"/>
                  </a:cubicBezTo>
                  <a:cubicBezTo>
                    <a:pt x="132548" y="7087086"/>
                    <a:pt x="4213" y="6986016"/>
                    <a:pt x="8532" y="6783470"/>
                  </a:cubicBezTo>
                  <a:cubicBezTo>
                    <a:pt x="8532" y="6783470"/>
                    <a:pt x="9630" y="6284928"/>
                    <a:pt x="4815" y="1666310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5189738" y="4906853"/>
            <a:ext cx="7994537" cy="14106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999"/>
              </a:lnSpc>
            </a:pPr>
            <a:r>
              <a:rPr lang="zh-TW" altLang="en-US" sz="12000" b="1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教學設計</a:t>
            </a:r>
            <a:r>
              <a:rPr lang="en-US" altLang="zh-TW" sz="12000" spc="149" dirty="0">
                <a:solidFill>
                  <a:srgbClr val="253140"/>
                </a:solidFill>
                <a:latin typeface="Gamja Flower"/>
              </a:rPr>
              <a:t>!</a:t>
            </a:r>
            <a:endParaRPr lang="en-US" sz="12000" spc="149" dirty="0">
              <a:solidFill>
                <a:srgbClr val="253140"/>
              </a:solidFill>
              <a:latin typeface="Gamja Flower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1988226">
            <a:off x="-6338320" y="5504654"/>
            <a:ext cx="9565636" cy="944389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-285789" y="-1240253"/>
            <a:ext cx="3411394" cy="3975142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1988226">
            <a:off x="16954606" y="-4802379"/>
            <a:ext cx="9050206" cy="8935021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501520">
            <a:off x="12536448" y="1193995"/>
            <a:ext cx="4134155" cy="1849095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4554673" y="5980536"/>
            <a:ext cx="4456747" cy="4246064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1396407">
            <a:off x="892350" y="5981318"/>
            <a:ext cx="2453576" cy="2840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7090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DE0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143000" y="-114300"/>
            <a:ext cx="7391400" cy="12168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999"/>
              </a:lnSpc>
            </a:pPr>
            <a:r>
              <a:rPr lang="zh-TW" altLang="zh-TW" sz="5400" b="1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各節次學習活動</a:t>
            </a:r>
            <a:r>
              <a:rPr lang="zh-TW" altLang="en-US" sz="5400" b="1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安排</a:t>
            </a:r>
            <a:endParaRPr lang="en-US" sz="5400" b="1" spc="149" dirty="0">
              <a:solidFill>
                <a:srgbClr val="25314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457200" y="52749"/>
            <a:ext cx="1026912" cy="1196614"/>
          </a:xfrm>
          <a:prstGeom prst="rect">
            <a:avLst/>
          </a:prstGeom>
        </p:spPr>
      </p:pic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36C38342-DE17-4D28-B19F-81ACC086EF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8945448"/>
              </p:ext>
            </p:extLst>
          </p:nvPr>
        </p:nvGraphicFramePr>
        <p:xfrm>
          <a:off x="228600" y="1396153"/>
          <a:ext cx="17830801" cy="88380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54014">
                  <a:extLst>
                    <a:ext uri="{9D8B030D-6E8A-4147-A177-3AD203B41FA5}">
                      <a16:colId xmlns:a16="http://schemas.microsoft.com/office/drawing/2014/main" val="2377357902"/>
                    </a:ext>
                  </a:extLst>
                </a:gridCol>
                <a:gridCol w="3673298">
                  <a:extLst>
                    <a:ext uri="{9D8B030D-6E8A-4147-A177-3AD203B41FA5}">
                      <a16:colId xmlns:a16="http://schemas.microsoft.com/office/drawing/2014/main" val="1063803822"/>
                    </a:ext>
                  </a:extLst>
                </a:gridCol>
                <a:gridCol w="12703489">
                  <a:extLst>
                    <a:ext uri="{9D8B030D-6E8A-4147-A177-3AD203B41FA5}">
                      <a16:colId xmlns:a16="http://schemas.microsoft.com/office/drawing/2014/main" val="2052879669"/>
                    </a:ext>
                  </a:extLst>
                </a:gridCol>
              </a:tblGrid>
              <a:tr h="5562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TW" sz="3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節次</a:t>
                      </a:r>
                      <a:endParaRPr lang="zh-TW" sz="3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33409" marR="334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TW" sz="32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學習目標</a:t>
                      </a:r>
                      <a:endParaRPr lang="zh-TW" sz="32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33409" marR="334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TW" sz="32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活動目標</a:t>
                      </a:r>
                      <a:endParaRPr lang="zh-TW" sz="32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33409" marR="33409" marT="0" marB="0" anchor="ctr"/>
                </a:tc>
                <a:extLst>
                  <a:ext uri="{0D108BD9-81ED-4DB2-BD59-A6C34878D82A}">
                    <a16:rowId xmlns:a16="http://schemas.microsoft.com/office/drawing/2014/main" val="58733726"/>
                  </a:ext>
                </a:extLst>
              </a:tr>
              <a:tr h="237466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TW" sz="3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一</a:t>
                      </a:r>
                      <a:endParaRPr lang="en-US" altLang="zh-TW" sz="3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TW" altLang="zh-TW" sz="6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★</a:t>
                      </a:r>
                      <a:endParaRPr lang="zh-TW" sz="6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33409" marR="33409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25000"/>
                        </a:lnSpc>
                        <a:buFont typeface="+mj-lt"/>
                        <a:buAutoNum type="arabicPeriod"/>
                      </a:pPr>
                      <a:r>
                        <a:rPr lang="zh-TW" sz="28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認識並理解比率的意義及記法。</a:t>
                      </a:r>
                      <a:endParaRPr lang="zh-TW" sz="28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33409" marR="334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</a:pPr>
                      <a:r>
                        <a:rPr lang="en-US" sz="2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1-1</a:t>
                      </a:r>
                      <a:r>
                        <a:rPr lang="zh-TW" sz="2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透過生活中常見的實例認識比率的意義及記法。</a:t>
                      </a:r>
                    </a:p>
                    <a:p>
                      <a:pPr>
                        <a:lnSpc>
                          <a:spcPct val="125000"/>
                        </a:lnSpc>
                      </a:pPr>
                      <a:r>
                        <a:rPr lang="en-US" sz="2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1-2</a:t>
                      </a:r>
                      <a:r>
                        <a:rPr lang="zh-TW" sz="2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理解全體中子類的比率和為</a:t>
                      </a:r>
                      <a:r>
                        <a:rPr lang="en-US" sz="2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r>
                        <a:rPr lang="zh-TW" sz="2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。</a:t>
                      </a:r>
                    </a:p>
                    <a:p>
                      <a:pPr>
                        <a:lnSpc>
                          <a:spcPct val="125000"/>
                        </a:lnSpc>
                        <a:spcAft>
                          <a:spcPts val="1200"/>
                        </a:spcAft>
                      </a:pPr>
                      <a:r>
                        <a:rPr lang="en-US" sz="2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1-3</a:t>
                      </a:r>
                      <a:r>
                        <a:rPr lang="zh-TW" sz="2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在母體不同的描述情境中，理解同一量在比率描述上出現不同數值的原因，並理解比率的描述中確認母體的重要性。</a:t>
                      </a:r>
                      <a:endParaRPr lang="zh-TW" sz="2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33409" marR="33409" marT="0" marB="0"/>
                </a:tc>
                <a:extLst>
                  <a:ext uri="{0D108BD9-81ED-4DB2-BD59-A6C34878D82A}">
                    <a16:rowId xmlns:a16="http://schemas.microsoft.com/office/drawing/2014/main" val="3996687867"/>
                  </a:ext>
                </a:extLst>
              </a:tr>
              <a:tr h="237466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TW" sz="3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二</a:t>
                      </a:r>
                      <a:endParaRPr lang="zh-TW" sz="3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33409" marR="33409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25000"/>
                        </a:lnSpc>
                        <a:buFont typeface="+mj-lt"/>
                        <a:buNone/>
                      </a:pPr>
                      <a:r>
                        <a:rPr lang="en-US" altLang="zh-TW" sz="28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2.</a:t>
                      </a:r>
                      <a:r>
                        <a:rPr lang="zh-TW" altLang="zh-TW" sz="28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認識並理解百分率的意義及記法。</a:t>
                      </a:r>
                      <a:endParaRPr lang="zh-TW" sz="28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33409" marR="334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</a:pPr>
                      <a:r>
                        <a:rPr lang="en-US" sz="2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2-1</a:t>
                      </a:r>
                      <a:r>
                        <a:rPr lang="zh-TW" sz="2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在全體量及部分量都不同的比較情境中，擴展對比率為關係的理解</a:t>
                      </a:r>
                      <a:r>
                        <a:rPr lang="zh-TW" altLang="en-US" sz="2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。</a:t>
                      </a:r>
                      <a:r>
                        <a:rPr lang="en-US" altLang="zh-TW" sz="2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</a:t>
                      </a:r>
                      <a:r>
                        <a:rPr lang="zh-TW" altLang="zh-TW" sz="2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視比較方式引入除法算式轉換小數比較</a:t>
                      </a:r>
                      <a:r>
                        <a:rPr lang="en-US" altLang="zh-TW" sz="2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)</a:t>
                      </a:r>
                      <a:r>
                        <a:rPr lang="zh-TW" altLang="en-US" sz="2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，引入</a:t>
                      </a:r>
                      <a:r>
                        <a:rPr lang="zh-TW" altLang="zh-TW" sz="2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百分率記法</a:t>
                      </a:r>
                      <a:r>
                        <a:rPr lang="zh-TW" altLang="en-US" sz="2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的需求</a:t>
                      </a:r>
                      <a:r>
                        <a:rPr lang="zh-TW" altLang="zh-TW" sz="2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感，並認識百分率是生活常用的比率表示法。</a:t>
                      </a:r>
                      <a:endParaRPr lang="zh-TW" altLang="en-US" sz="2800" kern="100" dirty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2-2</a:t>
                      </a:r>
                      <a:r>
                        <a:rPr lang="zh-TW" altLang="zh-TW" sz="2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熟悉常用的百分率（相當於二位小數）與分數的轉換。</a:t>
                      </a:r>
                    </a:p>
                  </a:txBody>
                  <a:tcPr marL="33409" marR="33409" marT="0" marB="0"/>
                </a:tc>
                <a:extLst>
                  <a:ext uri="{0D108BD9-81ED-4DB2-BD59-A6C34878D82A}">
                    <a16:rowId xmlns:a16="http://schemas.microsoft.com/office/drawing/2014/main" val="2348875728"/>
                  </a:ext>
                </a:extLst>
              </a:tr>
              <a:tr h="1766258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TW" sz="3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三</a:t>
                      </a:r>
                      <a:endParaRPr lang="zh-TW" sz="3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33409" marR="33409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25000"/>
                        </a:lnSpc>
                        <a:buFont typeface="+mj-lt"/>
                        <a:buNone/>
                      </a:pPr>
                      <a:r>
                        <a:rPr lang="en-US" altLang="zh-TW" sz="28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3.</a:t>
                      </a:r>
                      <a:r>
                        <a:rPr lang="zh-TW" sz="28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zh-TW" altLang="zh-TW" sz="28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應用比率及百分率解決全體量已知求部分量的問題。</a:t>
                      </a:r>
                      <a:endParaRPr lang="zh-TW" sz="28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33409" marR="334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</a:pPr>
                      <a:r>
                        <a:rPr lang="en-US" sz="2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3-1</a:t>
                      </a:r>
                      <a:r>
                        <a:rPr lang="zh-TW" altLang="en-US" sz="2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理解</a:t>
                      </a:r>
                      <a:r>
                        <a:rPr lang="zh-TW" altLang="zh-TW" sz="2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比率及百分率</a:t>
                      </a:r>
                      <a:r>
                        <a:rPr lang="zh-TW" altLang="en-US" sz="2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與分數倍</a:t>
                      </a:r>
                      <a:r>
                        <a:rPr lang="en-US" altLang="zh-TW" sz="2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2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小數倍</a:t>
                      </a:r>
                      <a:r>
                        <a:rPr lang="en-US" altLang="zh-TW" sz="2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r>
                        <a:rPr lang="zh-TW" altLang="en-US" sz="2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之間的轉換。</a:t>
                      </a:r>
                      <a:endParaRPr lang="en-US" sz="2800" kern="100" dirty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>
                        <a:lnSpc>
                          <a:spcPct val="125000"/>
                        </a:lnSpc>
                      </a:pPr>
                      <a:r>
                        <a:rPr lang="en-US" sz="2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3-2</a:t>
                      </a:r>
                      <a:r>
                        <a:rPr lang="zh-TW" altLang="zh-TW" sz="2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應用</a:t>
                      </a:r>
                      <a:r>
                        <a:rPr lang="zh-TW" altLang="en-US" sz="2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比率及</a:t>
                      </a:r>
                      <a:r>
                        <a:rPr lang="zh-TW" altLang="zh-TW" sz="2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百分率</a:t>
                      </a:r>
                      <a:r>
                        <a:rPr lang="zh-TW" altLang="en-US" sz="2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轉換為分數倍</a:t>
                      </a:r>
                      <a:r>
                        <a:rPr lang="en-US" altLang="zh-TW" sz="2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2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小數倍</a:t>
                      </a:r>
                      <a:r>
                        <a:rPr lang="en-US" altLang="zh-TW" sz="2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r>
                        <a:rPr lang="zh-TW" altLang="en-US" sz="2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問題，</a:t>
                      </a:r>
                      <a:r>
                        <a:rPr lang="zh-TW" altLang="zh-TW" sz="2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解決全體量已知求部分量的問題。</a:t>
                      </a:r>
                      <a:endParaRPr lang="en-US" sz="2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33409" marR="33409" marT="0" marB="0"/>
                </a:tc>
                <a:extLst>
                  <a:ext uri="{0D108BD9-81ED-4DB2-BD59-A6C34878D82A}">
                    <a16:rowId xmlns:a16="http://schemas.microsoft.com/office/drawing/2014/main" val="3449683368"/>
                  </a:ext>
                </a:extLst>
              </a:tr>
              <a:tr h="1766258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TW" sz="3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四</a:t>
                      </a:r>
                    </a:p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TW" sz="3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五</a:t>
                      </a:r>
                      <a:endParaRPr lang="zh-TW" sz="3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33409" marR="33409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25000"/>
                        </a:lnSpc>
                        <a:buFont typeface="+mj-lt"/>
                        <a:buNone/>
                      </a:pPr>
                      <a:r>
                        <a:rPr lang="en-US" altLang="zh-TW" sz="28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4.</a:t>
                      </a:r>
                      <a:r>
                        <a:rPr lang="zh-TW" sz="28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應用比率的概念解決生活中</a:t>
                      </a:r>
                      <a:r>
                        <a:rPr lang="zh-TW" altLang="en-US" sz="28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常見</a:t>
                      </a:r>
                      <a:r>
                        <a:rPr lang="zh-TW" sz="28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的問題。</a:t>
                      </a:r>
                      <a:endParaRPr lang="zh-TW" sz="28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33409" marR="334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</a:pPr>
                      <a:r>
                        <a:rPr lang="en-US" sz="2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4-1 </a:t>
                      </a:r>
                      <a:r>
                        <a:rPr lang="zh-TW" sz="2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認識並理解比率常見的語言（如「折」、「成」）。</a:t>
                      </a:r>
                    </a:p>
                    <a:p>
                      <a:pPr>
                        <a:lnSpc>
                          <a:spcPct val="125000"/>
                        </a:lnSpc>
                      </a:pPr>
                      <a:r>
                        <a:rPr lang="en-US" sz="2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4-2 </a:t>
                      </a:r>
                      <a:r>
                        <a:rPr lang="zh-TW" sz="2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應用比率及百分率的概念，解決生活中常見的折扣問題。</a:t>
                      </a:r>
                    </a:p>
                    <a:p>
                      <a:pPr>
                        <a:lnSpc>
                          <a:spcPct val="125000"/>
                        </a:lnSpc>
                      </a:pPr>
                      <a:r>
                        <a:rPr lang="en-US" sz="2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4-3</a:t>
                      </a:r>
                      <a:r>
                        <a:rPr lang="zh-TW" sz="2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應用比率及百分率的概念，解決生活中常見的加成、利率等問題。</a:t>
                      </a:r>
                      <a:endParaRPr lang="zh-TW" sz="2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33409" marR="33409" marT="0" marB="0"/>
                </a:tc>
                <a:extLst>
                  <a:ext uri="{0D108BD9-81ED-4DB2-BD59-A6C34878D82A}">
                    <a16:rowId xmlns:a16="http://schemas.microsoft.com/office/drawing/2014/main" val="2468467677"/>
                  </a:ext>
                </a:extLst>
              </a:tr>
            </a:tbl>
          </a:graphicData>
        </a:graphic>
      </p:graphicFrame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501520">
            <a:off x="15015284" y="241767"/>
            <a:ext cx="3183086" cy="1423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6711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DE0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264246" y="2059906"/>
            <a:ext cx="9589242" cy="6317859"/>
            <a:chOff x="0" y="0"/>
            <a:chExt cx="10805670" cy="7119301"/>
          </a:xfrm>
        </p:grpSpPr>
        <p:sp>
          <p:nvSpPr>
            <p:cNvPr id="3" name="Freeform 3"/>
            <p:cNvSpPr/>
            <p:nvPr/>
          </p:nvSpPr>
          <p:spPr>
            <a:xfrm>
              <a:off x="-4213" y="0"/>
              <a:ext cx="10809882" cy="7119301"/>
            </a:xfrm>
            <a:custGeom>
              <a:avLst/>
              <a:gdLst/>
              <a:ahLst/>
              <a:cxnLst/>
              <a:rect l="l" t="t" r="r" b="b"/>
              <a:pathLst>
                <a:path w="10809882" h="7119301">
                  <a:moveTo>
                    <a:pt x="278431" y="16918"/>
                  </a:moveTo>
                  <a:cubicBezTo>
                    <a:pt x="278431" y="16918"/>
                    <a:pt x="604014" y="12258"/>
                    <a:pt x="1062558" y="12454"/>
                  </a:cubicBezTo>
                  <a:cubicBezTo>
                    <a:pt x="8804229" y="12671"/>
                    <a:pt x="10535814" y="0"/>
                    <a:pt x="10535814" y="0"/>
                  </a:cubicBezTo>
                  <a:cubicBezTo>
                    <a:pt x="10603278" y="0"/>
                    <a:pt x="10679215" y="0"/>
                    <a:pt x="10757988" y="85073"/>
                  </a:cubicBezTo>
                  <a:cubicBezTo>
                    <a:pt x="10800966" y="131488"/>
                    <a:pt x="10802035" y="240224"/>
                    <a:pt x="10802439" y="320281"/>
                  </a:cubicBezTo>
                  <a:cubicBezTo>
                    <a:pt x="10802439" y="320281"/>
                    <a:pt x="10800735" y="5267917"/>
                    <a:pt x="10800735" y="6356717"/>
                  </a:cubicBezTo>
                  <a:cubicBezTo>
                    <a:pt x="10800735" y="6570876"/>
                    <a:pt x="10809883" y="6870054"/>
                    <a:pt x="10809883" y="6870054"/>
                  </a:cubicBezTo>
                  <a:cubicBezTo>
                    <a:pt x="10809883" y="6998723"/>
                    <a:pt x="10805713" y="7119301"/>
                    <a:pt x="10552875" y="7111167"/>
                  </a:cubicBezTo>
                  <a:cubicBezTo>
                    <a:pt x="10552875" y="7111167"/>
                    <a:pt x="10176403" y="7090868"/>
                    <a:pt x="9081481" y="7098467"/>
                  </a:cubicBezTo>
                  <a:cubicBezTo>
                    <a:pt x="2545013" y="7106601"/>
                    <a:pt x="304023" y="7119301"/>
                    <a:pt x="304023" y="7119301"/>
                  </a:cubicBezTo>
                  <a:cubicBezTo>
                    <a:pt x="132548" y="7119301"/>
                    <a:pt x="4213" y="7018231"/>
                    <a:pt x="8532" y="6815685"/>
                  </a:cubicBezTo>
                  <a:cubicBezTo>
                    <a:pt x="8532" y="6815685"/>
                    <a:pt x="9630" y="6317143"/>
                    <a:pt x="4815" y="1670849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CDB4DB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4444241" y="1909235"/>
            <a:ext cx="9579512" cy="6273913"/>
            <a:chOff x="0" y="0"/>
            <a:chExt cx="10821129" cy="7087086"/>
          </a:xfrm>
        </p:grpSpPr>
        <p:sp>
          <p:nvSpPr>
            <p:cNvPr id="5" name="Freeform 5"/>
            <p:cNvSpPr/>
            <p:nvPr/>
          </p:nvSpPr>
          <p:spPr>
            <a:xfrm>
              <a:off x="-4213" y="0"/>
              <a:ext cx="10825342" cy="7087086"/>
            </a:xfrm>
            <a:custGeom>
              <a:avLst/>
              <a:gdLst/>
              <a:ahLst/>
              <a:cxnLst/>
              <a:rect l="l" t="t" r="r" b="b"/>
              <a:pathLst>
                <a:path w="10825342" h="7087086">
                  <a:moveTo>
                    <a:pt x="278431" y="16918"/>
                  </a:moveTo>
                  <a:cubicBezTo>
                    <a:pt x="278431" y="16918"/>
                    <a:pt x="604014" y="12258"/>
                    <a:pt x="1062834" y="12454"/>
                  </a:cubicBezTo>
                  <a:cubicBezTo>
                    <a:pt x="8817733" y="12671"/>
                    <a:pt x="10551274" y="0"/>
                    <a:pt x="10551274" y="0"/>
                  </a:cubicBezTo>
                  <a:cubicBezTo>
                    <a:pt x="10618737" y="0"/>
                    <a:pt x="10694674" y="0"/>
                    <a:pt x="10773448" y="85073"/>
                  </a:cubicBezTo>
                  <a:cubicBezTo>
                    <a:pt x="10816426" y="131488"/>
                    <a:pt x="10817494" y="240224"/>
                    <a:pt x="10817899" y="320281"/>
                  </a:cubicBezTo>
                  <a:cubicBezTo>
                    <a:pt x="10817899" y="320281"/>
                    <a:pt x="10816195" y="5241263"/>
                    <a:pt x="10816195" y="6324502"/>
                  </a:cubicBezTo>
                  <a:cubicBezTo>
                    <a:pt x="10816195" y="6538661"/>
                    <a:pt x="10825342" y="6837839"/>
                    <a:pt x="10825342" y="6837839"/>
                  </a:cubicBezTo>
                  <a:cubicBezTo>
                    <a:pt x="10825342" y="6966508"/>
                    <a:pt x="10821173" y="7087086"/>
                    <a:pt x="10568335" y="7078952"/>
                  </a:cubicBezTo>
                  <a:cubicBezTo>
                    <a:pt x="10568335" y="7078952"/>
                    <a:pt x="10191862" y="7058653"/>
                    <a:pt x="9095459" y="7066252"/>
                  </a:cubicBezTo>
                  <a:cubicBezTo>
                    <a:pt x="2547822" y="7074386"/>
                    <a:pt x="304023" y="7087086"/>
                    <a:pt x="304023" y="7087086"/>
                  </a:cubicBezTo>
                  <a:cubicBezTo>
                    <a:pt x="132548" y="7087086"/>
                    <a:pt x="4213" y="6986016"/>
                    <a:pt x="8532" y="6783470"/>
                  </a:cubicBezTo>
                  <a:cubicBezTo>
                    <a:pt x="8532" y="6783470"/>
                    <a:pt x="9630" y="6284928"/>
                    <a:pt x="4815" y="1666310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5189738" y="4906853"/>
            <a:ext cx="7994537" cy="14106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999"/>
              </a:lnSpc>
            </a:pPr>
            <a:r>
              <a:rPr lang="zh-TW" altLang="en-US" sz="120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來看課綱</a:t>
            </a:r>
            <a:r>
              <a:rPr lang="en-US" altLang="zh-TW" sz="12000" spc="149" dirty="0">
                <a:solidFill>
                  <a:srgbClr val="253140"/>
                </a:solidFill>
                <a:latin typeface="Gamja Flower"/>
              </a:rPr>
              <a:t>!</a:t>
            </a:r>
            <a:endParaRPr lang="en-US" sz="12000" spc="149" dirty="0">
              <a:solidFill>
                <a:srgbClr val="253140"/>
              </a:solidFill>
              <a:latin typeface="Gamja Flower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1988226">
            <a:off x="-6338320" y="5504654"/>
            <a:ext cx="9565636" cy="944389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-285789" y="-1240253"/>
            <a:ext cx="3411394" cy="3975142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1988226">
            <a:off x="16954606" y="-4802379"/>
            <a:ext cx="9050206" cy="8935021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501520">
            <a:off x="12536448" y="1193995"/>
            <a:ext cx="4134155" cy="1849095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4554673" y="5980536"/>
            <a:ext cx="4456747" cy="4246064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1396407">
            <a:off x="892350" y="5981318"/>
            <a:ext cx="2453576" cy="284098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DE0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01423" y="1269161"/>
            <a:ext cx="11804751" cy="10387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100"/>
              </a:lnSpc>
            </a:pPr>
            <a:r>
              <a:rPr lang="zh-TW" altLang="zh-TW" sz="72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核心素養導向</a:t>
            </a:r>
            <a:r>
              <a:rPr lang="zh-TW" altLang="en-US" sz="72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教學活動設計</a:t>
            </a:r>
            <a:endParaRPr lang="en-US" sz="7200" b="1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440409" y="3802932"/>
            <a:ext cx="4747877" cy="476520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6770061" y="3802932"/>
            <a:ext cx="4747877" cy="476520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2099714" y="3802932"/>
            <a:ext cx="4747877" cy="476520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504459" y="7507064"/>
            <a:ext cx="1871901" cy="239429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3526151">
            <a:off x="-5293258" y="-7236327"/>
            <a:ext cx="9050206" cy="8935021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4497273">
            <a:off x="12734197" y="9630309"/>
            <a:ext cx="9050206" cy="8935021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3490921" y="3368006"/>
            <a:ext cx="646855" cy="869853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8820573" y="3368006"/>
            <a:ext cx="646855" cy="869853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>
            <a:fillRect/>
          </a:stretch>
        </p:blipFill>
        <p:spPr>
          <a:xfrm>
            <a:off x="14150225" y="3368006"/>
            <a:ext cx="646855" cy="869853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>
            <a:fillRect/>
          </a:stretch>
        </p:blipFill>
        <p:spPr>
          <a:xfrm rot="1675308">
            <a:off x="15168508" y="1023358"/>
            <a:ext cx="2486335" cy="1726873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563762" y="4701281"/>
            <a:ext cx="3280402" cy="7367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590"/>
              </a:lnSpc>
            </a:pPr>
            <a:r>
              <a:rPr lang="zh-TW" altLang="en-US" sz="10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轉</a:t>
            </a:r>
            <a:endParaRPr lang="en-US" altLang="zh-TW" sz="100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>
            <a:fillRect/>
          </a:stretch>
        </p:blipFill>
        <p:spPr>
          <a:xfrm>
            <a:off x="13168588" y="541740"/>
            <a:ext cx="1439936" cy="973920"/>
          </a:xfrm>
          <a:prstGeom prst="rect">
            <a:avLst/>
          </a:prstGeom>
        </p:spPr>
      </p:pic>
      <p:sp>
        <p:nvSpPr>
          <p:cNvPr id="20" name="TextBox 14">
            <a:extLst>
              <a:ext uri="{FF2B5EF4-FFF2-40B4-BE49-F238E27FC236}">
                <a16:creationId xmlns:a16="http://schemas.microsoft.com/office/drawing/2014/main" id="{06F73622-4838-4AE5-923E-A2B706E9C441}"/>
              </a:ext>
            </a:extLst>
          </p:cNvPr>
          <p:cNvSpPr txBox="1"/>
          <p:nvPr/>
        </p:nvSpPr>
        <p:spPr>
          <a:xfrm>
            <a:off x="1463600" y="5578829"/>
            <a:ext cx="4856236" cy="2031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04800"/>
            <a:r>
              <a:rPr lang="en-US" altLang="zh-TW" sz="4400" dirty="0" err="1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T1</a:t>
            </a:r>
            <a:r>
              <a:rPr lang="zh-TW" altLang="zh-TW" sz="44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情境問題轉化</a:t>
            </a:r>
          </a:p>
          <a:p>
            <a:pPr marL="304800"/>
            <a:r>
              <a:rPr lang="en-US" altLang="zh-TW" sz="4400" dirty="0" err="1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T2</a:t>
            </a:r>
            <a:r>
              <a:rPr lang="zh-TW" altLang="zh-TW" sz="44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新舊經驗銜接</a:t>
            </a:r>
            <a:endParaRPr lang="en-US" altLang="zh-TW" sz="44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marL="304800"/>
            <a:r>
              <a:rPr lang="en-US" altLang="zh-TW" sz="4400" dirty="0" err="1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T3</a:t>
            </a:r>
            <a:r>
              <a:rPr lang="zh-TW" altLang="en-US" sz="44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數學概念聯結</a:t>
            </a:r>
            <a:endParaRPr lang="en-US" altLang="zh-TW" sz="44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529844FD-1AD8-4A6C-BB2C-A4F1CFF8913B}"/>
              </a:ext>
            </a:extLst>
          </p:cNvPr>
          <p:cNvSpPr txBox="1"/>
          <p:nvPr/>
        </p:nvSpPr>
        <p:spPr>
          <a:xfrm>
            <a:off x="5994333" y="4701281"/>
            <a:ext cx="3280402" cy="7367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590"/>
              </a:lnSpc>
            </a:pPr>
            <a:r>
              <a:rPr lang="zh-TW" altLang="en-US" sz="10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做</a:t>
            </a:r>
            <a:endParaRPr lang="en-US" altLang="zh-TW" sz="100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22" name="TextBox 14">
            <a:extLst>
              <a:ext uri="{FF2B5EF4-FFF2-40B4-BE49-F238E27FC236}">
                <a16:creationId xmlns:a16="http://schemas.microsoft.com/office/drawing/2014/main" id="{C9E0D2F1-8594-4709-BEE0-A937492EC56E}"/>
              </a:ext>
            </a:extLst>
          </p:cNvPr>
          <p:cNvSpPr txBox="1"/>
          <p:nvPr/>
        </p:nvSpPr>
        <p:spPr>
          <a:xfrm>
            <a:off x="6772576" y="5475739"/>
            <a:ext cx="4704459" cy="2031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04800"/>
            <a:r>
              <a:rPr lang="en-US" altLang="zh-TW" sz="4400" dirty="0" err="1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D1</a:t>
            </a:r>
            <a:r>
              <a:rPr lang="zh-TW" altLang="zh-TW" sz="44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概念操作理解</a:t>
            </a:r>
            <a:r>
              <a:rPr lang="en-US" altLang="zh-TW" sz="4400" dirty="0" err="1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D2</a:t>
            </a:r>
            <a:r>
              <a:rPr lang="zh-TW" altLang="zh-TW" sz="44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解題策略探究</a:t>
            </a:r>
            <a:r>
              <a:rPr lang="en-US" altLang="zh-TW" sz="4400" dirty="0" err="1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D3</a:t>
            </a:r>
            <a:r>
              <a:rPr lang="zh-TW" altLang="zh-TW" sz="44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數學語言溝通</a:t>
            </a:r>
            <a:endParaRPr lang="en-US" altLang="zh-TW" sz="44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23" name="TextBox 13">
            <a:extLst>
              <a:ext uri="{FF2B5EF4-FFF2-40B4-BE49-F238E27FC236}">
                <a16:creationId xmlns:a16="http://schemas.microsoft.com/office/drawing/2014/main" id="{B395B300-7AFF-4DC3-87AA-0C807856880A}"/>
              </a:ext>
            </a:extLst>
          </p:cNvPr>
          <p:cNvSpPr txBox="1"/>
          <p:nvPr/>
        </p:nvSpPr>
        <p:spPr>
          <a:xfrm>
            <a:off x="11280568" y="4681330"/>
            <a:ext cx="3280402" cy="7367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590"/>
              </a:lnSpc>
            </a:pPr>
            <a:r>
              <a:rPr lang="zh-TW" altLang="en-US" sz="10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得</a:t>
            </a:r>
            <a:endParaRPr lang="en-US" altLang="zh-TW" sz="100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24" name="TextBox 14">
            <a:extLst>
              <a:ext uri="{FF2B5EF4-FFF2-40B4-BE49-F238E27FC236}">
                <a16:creationId xmlns:a16="http://schemas.microsoft.com/office/drawing/2014/main" id="{5094BC60-A6E1-47C8-A4D3-CF6E145FF916}"/>
              </a:ext>
            </a:extLst>
          </p:cNvPr>
          <p:cNvSpPr txBox="1"/>
          <p:nvPr/>
        </p:nvSpPr>
        <p:spPr>
          <a:xfrm>
            <a:off x="12469406" y="5475739"/>
            <a:ext cx="4354994" cy="2031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altLang="zh-TW" sz="4400" dirty="0" err="1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G1</a:t>
            </a:r>
            <a:r>
              <a:rPr lang="zh-TW" altLang="zh-TW" sz="44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思考能力提升</a:t>
            </a:r>
          </a:p>
          <a:p>
            <a:r>
              <a:rPr lang="en-US" altLang="zh-TW" sz="4400" dirty="0" err="1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G2</a:t>
            </a:r>
            <a:r>
              <a:rPr lang="zh-TW" altLang="zh-TW" sz="44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解題態度培養</a:t>
            </a:r>
          </a:p>
          <a:p>
            <a:r>
              <a:rPr lang="en-US" altLang="zh-TW" sz="4400" dirty="0" err="1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G3</a:t>
            </a:r>
            <a:r>
              <a:rPr lang="zh-TW" altLang="zh-TW" sz="44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共同學習增能</a:t>
            </a:r>
            <a:endParaRPr lang="en-US" altLang="zh-TW" sz="44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DE0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alphaModFix amt="8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-744669" y="-4745169"/>
            <a:ext cx="19777337" cy="19777337"/>
          </a:xfrm>
          <a:prstGeom prst="rect">
            <a:avLst/>
          </a:prstGeom>
        </p:spPr>
      </p:pic>
      <p:grpSp>
        <p:nvGrpSpPr>
          <p:cNvPr id="22" name="Group 3">
            <a:extLst>
              <a:ext uri="{FF2B5EF4-FFF2-40B4-BE49-F238E27FC236}">
                <a16:creationId xmlns:a16="http://schemas.microsoft.com/office/drawing/2014/main" id="{DE734BA9-D14B-4C9E-855E-6169308C1651}"/>
              </a:ext>
            </a:extLst>
          </p:cNvPr>
          <p:cNvGrpSpPr/>
          <p:nvPr/>
        </p:nvGrpSpPr>
        <p:grpSpPr>
          <a:xfrm>
            <a:off x="1386925" y="3119770"/>
            <a:ext cx="4861488" cy="1202370"/>
            <a:chOff x="0" y="0"/>
            <a:chExt cx="10805670" cy="5116019"/>
          </a:xfrm>
        </p:grpSpPr>
        <p:sp>
          <p:nvSpPr>
            <p:cNvPr id="23" name="Freeform 4">
              <a:extLst>
                <a:ext uri="{FF2B5EF4-FFF2-40B4-BE49-F238E27FC236}">
                  <a16:creationId xmlns:a16="http://schemas.microsoft.com/office/drawing/2014/main" id="{24EB4A4D-A1F1-40D1-8DF3-3F06638F49C7}"/>
                </a:ext>
              </a:extLst>
            </p:cNvPr>
            <p:cNvSpPr/>
            <p:nvPr/>
          </p:nvSpPr>
          <p:spPr>
            <a:xfrm>
              <a:off x="-4213" y="0"/>
              <a:ext cx="10809882" cy="5116019"/>
            </a:xfrm>
            <a:custGeom>
              <a:avLst/>
              <a:gdLst/>
              <a:ahLst/>
              <a:cxnLst/>
              <a:rect l="l" t="t" r="r" b="b"/>
              <a:pathLst>
                <a:path w="10809882" h="5116019">
                  <a:moveTo>
                    <a:pt x="278431" y="16918"/>
                  </a:moveTo>
                  <a:cubicBezTo>
                    <a:pt x="278431" y="16918"/>
                    <a:pt x="604014" y="12258"/>
                    <a:pt x="1062558" y="12454"/>
                  </a:cubicBezTo>
                  <a:cubicBezTo>
                    <a:pt x="8804229" y="12671"/>
                    <a:pt x="10535814" y="0"/>
                    <a:pt x="10535814" y="0"/>
                  </a:cubicBezTo>
                  <a:cubicBezTo>
                    <a:pt x="10603278" y="0"/>
                    <a:pt x="10679215" y="0"/>
                    <a:pt x="10757988" y="85073"/>
                  </a:cubicBezTo>
                  <a:cubicBezTo>
                    <a:pt x="10800966" y="131488"/>
                    <a:pt x="10802035" y="240224"/>
                    <a:pt x="10802439" y="320281"/>
                  </a:cubicBezTo>
                  <a:cubicBezTo>
                    <a:pt x="10802439" y="320281"/>
                    <a:pt x="10800735" y="3610440"/>
                    <a:pt x="10800735" y="4353435"/>
                  </a:cubicBezTo>
                  <a:cubicBezTo>
                    <a:pt x="10800735" y="4567594"/>
                    <a:pt x="10809883" y="4866773"/>
                    <a:pt x="10809883" y="4866773"/>
                  </a:cubicBezTo>
                  <a:cubicBezTo>
                    <a:pt x="10809883" y="4995442"/>
                    <a:pt x="10805713" y="5116019"/>
                    <a:pt x="10552875" y="5107885"/>
                  </a:cubicBezTo>
                  <a:cubicBezTo>
                    <a:pt x="10552875" y="5107885"/>
                    <a:pt x="10176403" y="5087586"/>
                    <a:pt x="9081481" y="5095185"/>
                  </a:cubicBezTo>
                  <a:cubicBezTo>
                    <a:pt x="2545013" y="5103319"/>
                    <a:pt x="304023" y="5116019"/>
                    <a:pt x="304023" y="5116019"/>
                  </a:cubicBezTo>
                  <a:cubicBezTo>
                    <a:pt x="132548" y="5116019"/>
                    <a:pt x="4213" y="5014950"/>
                    <a:pt x="8532" y="4812403"/>
                  </a:cubicBezTo>
                  <a:cubicBezTo>
                    <a:pt x="8532" y="4812403"/>
                    <a:pt x="9630" y="4313862"/>
                    <a:pt x="4815" y="1388604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4" name="Group 5">
            <a:extLst>
              <a:ext uri="{FF2B5EF4-FFF2-40B4-BE49-F238E27FC236}">
                <a16:creationId xmlns:a16="http://schemas.microsoft.com/office/drawing/2014/main" id="{5B216CF6-F747-43F8-80F9-9ED385490A9D}"/>
              </a:ext>
            </a:extLst>
          </p:cNvPr>
          <p:cNvGrpSpPr/>
          <p:nvPr/>
        </p:nvGrpSpPr>
        <p:grpSpPr>
          <a:xfrm>
            <a:off x="935855" y="387907"/>
            <a:ext cx="4114800" cy="1432357"/>
            <a:chOff x="0" y="0"/>
            <a:chExt cx="10805670" cy="5135675"/>
          </a:xfrm>
        </p:grpSpPr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D6CF703D-22CB-4DD8-A265-E9C0FE0BC32D}"/>
                </a:ext>
              </a:extLst>
            </p:cNvPr>
            <p:cNvSpPr/>
            <p:nvPr/>
          </p:nvSpPr>
          <p:spPr>
            <a:xfrm>
              <a:off x="-4213" y="0"/>
              <a:ext cx="10809882" cy="5135675"/>
            </a:xfrm>
            <a:custGeom>
              <a:avLst/>
              <a:gdLst/>
              <a:ahLst/>
              <a:cxnLst/>
              <a:rect l="l" t="t" r="r" b="b"/>
              <a:pathLst>
                <a:path w="10809882" h="5135675">
                  <a:moveTo>
                    <a:pt x="278431" y="16918"/>
                  </a:moveTo>
                  <a:cubicBezTo>
                    <a:pt x="278431" y="16918"/>
                    <a:pt x="604014" y="12258"/>
                    <a:pt x="1062558" y="12454"/>
                  </a:cubicBezTo>
                  <a:cubicBezTo>
                    <a:pt x="8804229" y="12671"/>
                    <a:pt x="10535814" y="0"/>
                    <a:pt x="10535814" y="0"/>
                  </a:cubicBezTo>
                  <a:cubicBezTo>
                    <a:pt x="10603278" y="0"/>
                    <a:pt x="10679215" y="0"/>
                    <a:pt x="10757988" y="85073"/>
                  </a:cubicBezTo>
                  <a:cubicBezTo>
                    <a:pt x="10800966" y="131488"/>
                    <a:pt x="10802035" y="240224"/>
                    <a:pt x="10802439" y="320281"/>
                  </a:cubicBezTo>
                  <a:cubicBezTo>
                    <a:pt x="10802439" y="320281"/>
                    <a:pt x="10800735" y="3626703"/>
                    <a:pt x="10800735" y="4373090"/>
                  </a:cubicBezTo>
                  <a:cubicBezTo>
                    <a:pt x="10800735" y="4587249"/>
                    <a:pt x="10809883" y="4886428"/>
                    <a:pt x="10809883" y="4886428"/>
                  </a:cubicBezTo>
                  <a:cubicBezTo>
                    <a:pt x="10809883" y="5015097"/>
                    <a:pt x="10805713" y="5135675"/>
                    <a:pt x="10552875" y="5127541"/>
                  </a:cubicBezTo>
                  <a:cubicBezTo>
                    <a:pt x="10552875" y="5127541"/>
                    <a:pt x="10176403" y="5107242"/>
                    <a:pt x="9081481" y="5114841"/>
                  </a:cubicBezTo>
                  <a:cubicBezTo>
                    <a:pt x="2545013" y="5122975"/>
                    <a:pt x="304023" y="5135675"/>
                    <a:pt x="304023" y="5135675"/>
                  </a:cubicBezTo>
                  <a:cubicBezTo>
                    <a:pt x="132548" y="5135675"/>
                    <a:pt x="4213" y="5034605"/>
                    <a:pt x="8532" y="4832059"/>
                  </a:cubicBezTo>
                  <a:cubicBezTo>
                    <a:pt x="8532" y="4832059"/>
                    <a:pt x="9630" y="4333517"/>
                    <a:pt x="4815" y="1391373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6" name="Group 7">
            <a:extLst>
              <a:ext uri="{FF2B5EF4-FFF2-40B4-BE49-F238E27FC236}">
                <a16:creationId xmlns:a16="http://schemas.microsoft.com/office/drawing/2014/main" id="{47E85376-0897-421A-A025-E7E6BF966BE2}"/>
              </a:ext>
            </a:extLst>
          </p:cNvPr>
          <p:cNvGrpSpPr/>
          <p:nvPr/>
        </p:nvGrpSpPr>
        <p:grpSpPr>
          <a:xfrm>
            <a:off x="1603526" y="2974727"/>
            <a:ext cx="4486999" cy="1216872"/>
            <a:chOff x="0" y="0"/>
            <a:chExt cx="10821129" cy="5105739"/>
          </a:xfrm>
        </p:grpSpPr>
        <p:sp>
          <p:nvSpPr>
            <p:cNvPr id="27" name="Freeform 8">
              <a:extLst>
                <a:ext uri="{FF2B5EF4-FFF2-40B4-BE49-F238E27FC236}">
                  <a16:creationId xmlns:a16="http://schemas.microsoft.com/office/drawing/2014/main" id="{8951CC0E-5829-409A-B83C-E2356AA972CC}"/>
                </a:ext>
              </a:extLst>
            </p:cNvPr>
            <p:cNvSpPr/>
            <p:nvPr/>
          </p:nvSpPr>
          <p:spPr>
            <a:xfrm>
              <a:off x="-4213" y="0"/>
              <a:ext cx="10825342" cy="5105739"/>
            </a:xfrm>
            <a:custGeom>
              <a:avLst/>
              <a:gdLst/>
              <a:ahLst/>
              <a:cxnLst/>
              <a:rect l="l" t="t" r="r" b="b"/>
              <a:pathLst>
                <a:path w="10825342" h="5105739">
                  <a:moveTo>
                    <a:pt x="278431" y="16918"/>
                  </a:moveTo>
                  <a:cubicBezTo>
                    <a:pt x="278431" y="16918"/>
                    <a:pt x="604014" y="12258"/>
                    <a:pt x="1062834" y="12454"/>
                  </a:cubicBezTo>
                  <a:cubicBezTo>
                    <a:pt x="8817733" y="12671"/>
                    <a:pt x="10551274" y="0"/>
                    <a:pt x="10551274" y="0"/>
                  </a:cubicBezTo>
                  <a:cubicBezTo>
                    <a:pt x="10618737" y="0"/>
                    <a:pt x="10694674" y="0"/>
                    <a:pt x="10773448" y="85073"/>
                  </a:cubicBezTo>
                  <a:cubicBezTo>
                    <a:pt x="10816426" y="131488"/>
                    <a:pt x="10817494" y="240224"/>
                    <a:pt x="10817899" y="320281"/>
                  </a:cubicBezTo>
                  <a:cubicBezTo>
                    <a:pt x="10817899" y="320281"/>
                    <a:pt x="10816195" y="3601935"/>
                    <a:pt x="10816195" y="4343154"/>
                  </a:cubicBezTo>
                  <a:cubicBezTo>
                    <a:pt x="10816195" y="4557313"/>
                    <a:pt x="10825342" y="4856492"/>
                    <a:pt x="10825342" y="4856492"/>
                  </a:cubicBezTo>
                  <a:cubicBezTo>
                    <a:pt x="10825342" y="4985161"/>
                    <a:pt x="10821173" y="5105739"/>
                    <a:pt x="10568335" y="5097604"/>
                  </a:cubicBezTo>
                  <a:cubicBezTo>
                    <a:pt x="10568335" y="5097604"/>
                    <a:pt x="10191862" y="5077306"/>
                    <a:pt x="9095459" y="5084904"/>
                  </a:cubicBezTo>
                  <a:cubicBezTo>
                    <a:pt x="2547822" y="5093039"/>
                    <a:pt x="304023" y="5105739"/>
                    <a:pt x="304023" y="5105739"/>
                  </a:cubicBezTo>
                  <a:cubicBezTo>
                    <a:pt x="132548" y="5105739"/>
                    <a:pt x="4213" y="5004670"/>
                    <a:pt x="8532" y="4802122"/>
                  </a:cubicBezTo>
                  <a:cubicBezTo>
                    <a:pt x="8532" y="4802122"/>
                    <a:pt x="9630" y="4303581"/>
                    <a:pt x="4815" y="1387155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FADD92"/>
            </a:solidFill>
          </p:spPr>
        </p:sp>
      </p:grpSp>
      <p:grpSp>
        <p:nvGrpSpPr>
          <p:cNvPr id="28" name="Group 9">
            <a:extLst>
              <a:ext uri="{FF2B5EF4-FFF2-40B4-BE49-F238E27FC236}">
                <a16:creationId xmlns:a16="http://schemas.microsoft.com/office/drawing/2014/main" id="{66C18D0E-2344-42C6-BBA9-393155AB64FD}"/>
              </a:ext>
            </a:extLst>
          </p:cNvPr>
          <p:cNvGrpSpPr/>
          <p:nvPr/>
        </p:nvGrpSpPr>
        <p:grpSpPr>
          <a:xfrm>
            <a:off x="1085526" y="257367"/>
            <a:ext cx="3888929" cy="1504347"/>
            <a:chOff x="0" y="0"/>
            <a:chExt cx="10821129" cy="5105739"/>
          </a:xfrm>
        </p:grpSpPr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AD1DDCA2-23CE-4B7D-A210-2B2DDA5F9FFC}"/>
                </a:ext>
              </a:extLst>
            </p:cNvPr>
            <p:cNvSpPr/>
            <p:nvPr/>
          </p:nvSpPr>
          <p:spPr>
            <a:xfrm>
              <a:off x="-4213" y="0"/>
              <a:ext cx="10825342" cy="5105739"/>
            </a:xfrm>
            <a:custGeom>
              <a:avLst/>
              <a:gdLst/>
              <a:ahLst/>
              <a:cxnLst/>
              <a:rect l="l" t="t" r="r" b="b"/>
              <a:pathLst>
                <a:path w="10825342" h="5105739">
                  <a:moveTo>
                    <a:pt x="278431" y="16918"/>
                  </a:moveTo>
                  <a:cubicBezTo>
                    <a:pt x="278431" y="16918"/>
                    <a:pt x="604014" y="12258"/>
                    <a:pt x="1062834" y="12454"/>
                  </a:cubicBezTo>
                  <a:cubicBezTo>
                    <a:pt x="8817733" y="12671"/>
                    <a:pt x="10551274" y="0"/>
                    <a:pt x="10551274" y="0"/>
                  </a:cubicBezTo>
                  <a:cubicBezTo>
                    <a:pt x="10618737" y="0"/>
                    <a:pt x="10694674" y="0"/>
                    <a:pt x="10773448" y="85073"/>
                  </a:cubicBezTo>
                  <a:cubicBezTo>
                    <a:pt x="10816426" y="131488"/>
                    <a:pt x="10817494" y="240224"/>
                    <a:pt x="10817899" y="320281"/>
                  </a:cubicBezTo>
                  <a:cubicBezTo>
                    <a:pt x="10817899" y="320281"/>
                    <a:pt x="10816195" y="3601935"/>
                    <a:pt x="10816195" y="4343154"/>
                  </a:cubicBezTo>
                  <a:cubicBezTo>
                    <a:pt x="10816195" y="4557313"/>
                    <a:pt x="10825342" y="4856492"/>
                    <a:pt x="10825342" y="4856492"/>
                  </a:cubicBezTo>
                  <a:cubicBezTo>
                    <a:pt x="10825342" y="4985161"/>
                    <a:pt x="10821173" y="5105739"/>
                    <a:pt x="10568335" y="5097604"/>
                  </a:cubicBezTo>
                  <a:cubicBezTo>
                    <a:pt x="10568335" y="5097604"/>
                    <a:pt x="10191862" y="5077306"/>
                    <a:pt x="9095459" y="5084904"/>
                  </a:cubicBezTo>
                  <a:cubicBezTo>
                    <a:pt x="2547822" y="5093039"/>
                    <a:pt x="304023" y="5105739"/>
                    <a:pt x="304023" y="5105739"/>
                  </a:cubicBezTo>
                  <a:cubicBezTo>
                    <a:pt x="132548" y="5105739"/>
                    <a:pt x="4213" y="5004670"/>
                    <a:pt x="8532" y="4802122"/>
                  </a:cubicBezTo>
                  <a:cubicBezTo>
                    <a:pt x="8532" y="4802122"/>
                    <a:pt x="9630" y="4303581"/>
                    <a:pt x="4815" y="1387155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CDB4DB"/>
            </a:solidFill>
          </p:spPr>
        </p:sp>
      </p:grpSp>
      <p:grpSp>
        <p:nvGrpSpPr>
          <p:cNvPr id="30" name="Group 11">
            <a:extLst>
              <a:ext uri="{FF2B5EF4-FFF2-40B4-BE49-F238E27FC236}">
                <a16:creationId xmlns:a16="http://schemas.microsoft.com/office/drawing/2014/main" id="{1DE234AB-3D8D-4075-AB32-7907B100861B}"/>
              </a:ext>
            </a:extLst>
          </p:cNvPr>
          <p:cNvGrpSpPr/>
          <p:nvPr/>
        </p:nvGrpSpPr>
        <p:grpSpPr>
          <a:xfrm rot="5400000">
            <a:off x="14837720" y="298584"/>
            <a:ext cx="2315691" cy="4075225"/>
            <a:chOff x="0" y="0"/>
            <a:chExt cx="3243094" cy="4188297"/>
          </a:xfrm>
        </p:grpSpPr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DCCE9A67-BEAE-49C5-8DD3-A7363E7376D1}"/>
                </a:ext>
              </a:extLst>
            </p:cNvPr>
            <p:cNvSpPr/>
            <p:nvPr/>
          </p:nvSpPr>
          <p:spPr>
            <a:xfrm>
              <a:off x="-9098" y="-6509"/>
              <a:ext cx="3257425" cy="4220350"/>
            </a:xfrm>
            <a:custGeom>
              <a:avLst/>
              <a:gdLst/>
              <a:ahLst/>
              <a:cxnLst/>
              <a:rect l="l" t="t" r="r" b="b"/>
              <a:pathLst>
                <a:path w="3257425" h="4220350">
                  <a:moveTo>
                    <a:pt x="63030" y="3626797"/>
                  </a:moveTo>
                  <a:cubicBezTo>
                    <a:pt x="63030" y="3626797"/>
                    <a:pt x="0" y="3380233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2364352" y="6965"/>
                  </a:cubicBezTo>
                  <a:lnTo>
                    <a:pt x="2364353" y="6965"/>
                  </a:lnTo>
                  <a:cubicBezTo>
                    <a:pt x="2581100" y="16819"/>
                    <a:pt x="2785415" y="36481"/>
                    <a:pt x="2919603" y="101690"/>
                  </a:cubicBezTo>
                  <a:cubicBezTo>
                    <a:pt x="3175649" y="226120"/>
                    <a:pt x="3257425" y="459160"/>
                    <a:pt x="3251937" y="704684"/>
                  </a:cubicBezTo>
                  <a:cubicBezTo>
                    <a:pt x="3251937" y="704684"/>
                    <a:pt x="3208649" y="1013073"/>
                    <a:pt x="3216082" y="1248607"/>
                  </a:cubicBezTo>
                  <a:cubicBezTo>
                    <a:pt x="3223206" y="3368598"/>
                    <a:pt x="3230362" y="3564201"/>
                    <a:pt x="3230362" y="3564201"/>
                  </a:cubicBezTo>
                  <a:cubicBezTo>
                    <a:pt x="3213681" y="3779933"/>
                    <a:pt x="3099037" y="3990545"/>
                    <a:pt x="2902167" y="4102169"/>
                  </a:cubicBezTo>
                  <a:cubicBezTo>
                    <a:pt x="2751816" y="4187418"/>
                    <a:pt x="2553785" y="4202516"/>
                    <a:pt x="2021784" y="4191774"/>
                  </a:cubicBezTo>
                  <a:lnTo>
                    <a:pt x="2021765" y="4191774"/>
                  </a:lnTo>
                  <a:cubicBezTo>
                    <a:pt x="645952" y="4186497"/>
                    <a:pt x="384604" y="4220350"/>
                    <a:pt x="254278" y="4111193"/>
                  </a:cubicBezTo>
                  <a:cubicBezTo>
                    <a:pt x="145767" y="4020307"/>
                    <a:pt x="81795" y="3826996"/>
                    <a:pt x="63030" y="3626797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32" name="Picture 15">
            <a:extLst>
              <a:ext uri="{FF2B5EF4-FFF2-40B4-BE49-F238E27FC236}">
                <a16:creationId xmlns:a16="http://schemas.microsoft.com/office/drawing/2014/main" id="{0B283A5F-7B68-4F1D-A734-B30A269882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3056396" y="835614"/>
            <a:ext cx="1245879" cy="1354217"/>
          </a:xfrm>
          <a:prstGeom prst="rect">
            <a:avLst/>
          </a:prstGeom>
        </p:spPr>
      </p:pic>
      <p:sp>
        <p:nvSpPr>
          <p:cNvPr id="33" name="TextBox 16">
            <a:extLst>
              <a:ext uri="{FF2B5EF4-FFF2-40B4-BE49-F238E27FC236}">
                <a16:creationId xmlns:a16="http://schemas.microsoft.com/office/drawing/2014/main" id="{3CECC287-C086-41CE-8BD1-F6BE43B347E6}"/>
              </a:ext>
            </a:extLst>
          </p:cNvPr>
          <p:cNvSpPr txBox="1"/>
          <p:nvPr/>
        </p:nvSpPr>
        <p:spPr>
          <a:xfrm>
            <a:off x="13553329" y="1279659"/>
            <a:ext cx="4392774" cy="20005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spcAft>
                <a:spcPts val="1200"/>
              </a:spcAft>
            </a:pPr>
            <a:r>
              <a:rPr lang="zh-TW" altLang="en-US" sz="6000" b="1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本節課</a:t>
            </a:r>
            <a:endParaRPr lang="en-US" altLang="zh-TW" sz="6000" b="1" spc="149" dirty="0">
              <a:solidFill>
                <a:srgbClr val="25314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algn="ctr">
              <a:spcAft>
                <a:spcPts val="1200"/>
              </a:spcAft>
            </a:pPr>
            <a:r>
              <a:rPr lang="zh-TW" altLang="en-US" sz="6000" b="1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教學流程</a:t>
            </a:r>
            <a:endParaRPr lang="en-US" sz="6000" b="1" spc="149" dirty="0">
              <a:solidFill>
                <a:srgbClr val="25314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pic>
        <p:nvPicPr>
          <p:cNvPr id="34" name="Picture 17">
            <a:extLst>
              <a:ext uri="{FF2B5EF4-FFF2-40B4-BE49-F238E27FC236}">
                <a16:creationId xmlns:a16="http://schemas.microsoft.com/office/drawing/2014/main" id="{D257D2DC-0C39-4DAD-82DB-B7539690B31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310107" y="9125475"/>
            <a:ext cx="1357452" cy="883578"/>
          </a:xfrm>
          <a:prstGeom prst="rect">
            <a:avLst/>
          </a:prstGeom>
        </p:spPr>
      </p:pic>
      <p:sp>
        <p:nvSpPr>
          <p:cNvPr id="43" name="TextBox 6">
            <a:extLst>
              <a:ext uri="{FF2B5EF4-FFF2-40B4-BE49-F238E27FC236}">
                <a16:creationId xmlns:a16="http://schemas.microsoft.com/office/drawing/2014/main" id="{6678F24E-0A8F-4F83-9146-019D29C45B69}"/>
              </a:ext>
            </a:extLst>
          </p:cNvPr>
          <p:cNvSpPr txBox="1"/>
          <p:nvPr/>
        </p:nvSpPr>
        <p:spPr>
          <a:xfrm>
            <a:off x="1011263" y="227225"/>
            <a:ext cx="3505199" cy="12143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999"/>
              </a:lnSpc>
            </a:pPr>
            <a:r>
              <a:rPr lang="zh-TW" altLang="en-US" sz="5400" b="1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導入活動</a:t>
            </a:r>
            <a:endParaRPr lang="en-US" sz="5400" spc="149" dirty="0">
              <a:solidFill>
                <a:srgbClr val="253140"/>
              </a:solidFill>
              <a:latin typeface="Gamja Flower"/>
            </a:endParaRPr>
          </a:p>
        </p:txBody>
      </p:sp>
      <p:sp>
        <p:nvSpPr>
          <p:cNvPr id="44" name="TextBox 6">
            <a:extLst>
              <a:ext uri="{FF2B5EF4-FFF2-40B4-BE49-F238E27FC236}">
                <a16:creationId xmlns:a16="http://schemas.microsoft.com/office/drawing/2014/main" id="{3039850B-75C5-41C9-9BB8-4551F2026E2E}"/>
              </a:ext>
            </a:extLst>
          </p:cNvPr>
          <p:cNvSpPr txBox="1"/>
          <p:nvPr/>
        </p:nvSpPr>
        <p:spPr>
          <a:xfrm>
            <a:off x="1506041" y="2870893"/>
            <a:ext cx="4584485" cy="12168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999"/>
              </a:lnSpc>
            </a:pPr>
            <a:r>
              <a:rPr lang="zh-TW" altLang="en-US" sz="5400" b="1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開展活動一</a:t>
            </a:r>
            <a:r>
              <a:rPr lang="en-US" altLang="zh-TW" sz="5400" b="1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.</a:t>
            </a:r>
            <a:r>
              <a:rPr lang="zh-TW" altLang="en-US" sz="5400" b="1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二</a:t>
            </a:r>
            <a:endParaRPr lang="en-US" sz="5400" b="1" spc="149" dirty="0">
              <a:solidFill>
                <a:srgbClr val="25314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grpSp>
        <p:nvGrpSpPr>
          <p:cNvPr id="47" name="Group 3">
            <a:extLst>
              <a:ext uri="{FF2B5EF4-FFF2-40B4-BE49-F238E27FC236}">
                <a16:creationId xmlns:a16="http://schemas.microsoft.com/office/drawing/2014/main" id="{1FD41B5E-6193-4752-89C7-AB55D3AA7E1B}"/>
              </a:ext>
            </a:extLst>
          </p:cNvPr>
          <p:cNvGrpSpPr/>
          <p:nvPr/>
        </p:nvGrpSpPr>
        <p:grpSpPr>
          <a:xfrm>
            <a:off x="2201604" y="5462064"/>
            <a:ext cx="4116404" cy="1202370"/>
            <a:chOff x="0" y="0"/>
            <a:chExt cx="10805670" cy="5116019"/>
          </a:xfrm>
        </p:grpSpPr>
        <p:sp>
          <p:nvSpPr>
            <p:cNvPr id="48" name="Freeform 4">
              <a:extLst>
                <a:ext uri="{FF2B5EF4-FFF2-40B4-BE49-F238E27FC236}">
                  <a16:creationId xmlns:a16="http://schemas.microsoft.com/office/drawing/2014/main" id="{61B143B7-53B0-4FC0-9EF0-E06FA3CBB46D}"/>
                </a:ext>
              </a:extLst>
            </p:cNvPr>
            <p:cNvSpPr/>
            <p:nvPr/>
          </p:nvSpPr>
          <p:spPr>
            <a:xfrm>
              <a:off x="-4213" y="0"/>
              <a:ext cx="10809882" cy="5116019"/>
            </a:xfrm>
            <a:custGeom>
              <a:avLst/>
              <a:gdLst/>
              <a:ahLst/>
              <a:cxnLst/>
              <a:rect l="l" t="t" r="r" b="b"/>
              <a:pathLst>
                <a:path w="10809882" h="5116019">
                  <a:moveTo>
                    <a:pt x="278431" y="16918"/>
                  </a:moveTo>
                  <a:cubicBezTo>
                    <a:pt x="278431" y="16918"/>
                    <a:pt x="604014" y="12258"/>
                    <a:pt x="1062558" y="12454"/>
                  </a:cubicBezTo>
                  <a:cubicBezTo>
                    <a:pt x="8804229" y="12671"/>
                    <a:pt x="10535814" y="0"/>
                    <a:pt x="10535814" y="0"/>
                  </a:cubicBezTo>
                  <a:cubicBezTo>
                    <a:pt x="10603278" y="0"/>
                    <a:pt x="10679215" y="0"/>
                    <a:pt x="10757988" y="85073"/>
                  </a:cubicBezTo>
                  <a:cubicBezTo>
                    <a:pt x="10800966" y="131488"/>
                    <a:pt x="10802035" y="240224"/>
                    <a:pt x="10802439" y="320281"/>
                  </a:cubicBezTo>
                  <a:cubicBezTo>
                    <a:pt x="10802439" y="320281"/>
                    <a:pt x="10800735" y="3610440"/>
                    <a:pt x="10800735" y="4353435"/>
                  </a:cubicBezTo>
                  <a:cubicBezTo>
                    <a:pt x="10800735" y="4567594"/>
                    <a:pt x="10809883" y="4866773"/>
                    <a:pt x="10809883" y="4866773"/>
                  </a:cubicBezTo>
                  <a:cubicBezTo>
                    <a:pt x="10809883" y="4995442"/>
                    <a:pt x="10805713" y="5116019"/>
                    <a:pt x="10552875" y="5107885"/>
                  </a:cubicBezTo>
                  <a:cubicBezTo>
                    <a:pt x="10552875" y="5107885"/>
                    <a:pt x="10176403" y="5087586"/>
                    <a:pt x="9081481" y="5095185"/>
                  </a:cubicBezTo>
                  <a:cubicBezTo>
                    <a:pt x="2545013" y="5103319"/>
                    <a:pt x="304023" y="5116019"/>
                    <a:pt x="304023" y="5116019"/>
                  </a:cubicBezTo>
                  <a:cubicBezTo>
                    <a:pt x="132548" y="5116019"/>
                    <a:pt x="4213" y="5014950"/>
                    <a:pt x="8532" y="4812403"/>
                  </a:cubicBezTo>
                  <a:cubicBezTo>
                    <a:pt x="8532" y="4812403"/>
                    <a:pt x="9630" y="4313862"/>
                    <a:pt x="4815" y="1388604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9" name="Group 7">
            <a:extLst>
              <a:ext uri="{FF2B5EF4-FFF2-40B4-BE49-F238E27FC236}">
                <a16:creationId xmlns:a16="http://schemas.microsoft.com/office/drawing/2014/main" id="{23BA5C7C-4BDE-404C-9CB7-0A77570F19F3}"/>
              </a:ext>
            </a:extLst>
          </p:cNvPr>
          <p:cNvGrpSpPr/>
          <p:nvPr/>
        </p:nvGrpSpPr>
        <p:grpSpPr>
          <a:xfrm>
            <a:off x="2351276" y="5317021"/>
            <a:ext cx="3792046" cy="1216872"/>
            <a:chOff x="0" y="0"/>
            <a:chExt cx="10821129" cy="5105739"/>
          </a:xfrm>
        </p:grpSpPr>
        <p:sp>
          <p:nvSpPr>
            <p:cNvPr id="50" name="Freeform 8">
              <a:extLst>
                <a:ext uri="{FF2B5EF4-FFF2-40B4-BE49-F238E27FC236}">
                  <a16:creationId xmlns:a16="http://schemas.microsoft.com/office/drawing/2014/main" id="{614E275F-F41C-4027-B362-2DE5B275257F}"/>
                </a:ext>
              </a:extLst>
            </p:cNvPr>
            <p:cNvSpPr/>
            <p:nvPr/>
          </p:nvSpPr>
          <p:spPr>
            <a:xfrm>
              <a:off x="-4213" y="0"/>
              <a:ext cx="10825342" cy="5105739"/>
            </a:xfrm>
            <a:custGeom>
              <a:avLst/>
              <a:gdLst/>
              <a:ahLst/>
              <a:cxnLst/>
              <a:rect l="l" t="t" r="r" b="b"/>
              <a:pathLst>
                <a:path w="10825342" h="5105739">
                  <a:moveTo>
                    <a:pt x="278431" y="16918"/>
                  </a:moveTo>
                  <a:cubicBezTo>
                    <a:pt x="278431" y="16918"/>
                    <a:pt x="604014" y="12258"/>
                    <a:pt x="1062834" y="12454"/>
                  </a:cubicBezTo>
                  <a:cubicBezTo>
                    <a:pt x="8817733" y="12671"/>
                    <a:pt x="10551274" y="0"/>
                    <a:pt x="10551274" y="0"/>
                  </a:cubicBezTo>
                  <a:cubicBezTo>
                    <a:pt x="10618737" y="0"/>
                    <a:pt x="10694674" y="0"/>
                    <a:pt x="10773448" y="85073"/>
                  </a:cubicBezTo>
                  <a:cubicBezTo>
                    <a:pt x="10816426" y="131488"/>
                    <a:pt x="10817494" y="240224"/>
                    <a:pt x="10817899" y="320281"/>
                  </a:cubicBezTo>
                  <a:cubicBezTo>
                    <a:pt x="10817899" y="320281"/>
                    <a:pt x="10816195" y="3601935"/>
                    <a:pt x="10816195" y="4343154"/>
                  </a:cubicBezTo>
                  <a:cubicBezTo>
                    <a:pt x="10816195" y="4557313"/>
                    <a:pt x="10825342" y="4856492"/>
                    <a:pt x="10825342" y="4856492"/>
                  </a:cubicBezTo>
                  <a:cubicBezTo>
                    <a:pt x="10825342" y="4985161"/>
                    <a:pt x="10821173" y="5105739"/>
                    <a:pt x="10568335" y="5097604"/>
                  </a:cubicBezTo>
                  <a:cubicBezTo>
                    <a:pt x="10568335" y="5097604"/>
                    <a:pt x="10191862" y="5077306"/>
                    <a:pt x="9095459" y="5084904"/>
                  </a:cubicBezTo>
                  <a:cubicBezTo>
                    <a:pt x="2547822" y="5093039"/>
                    <a:pt x="304023" y="5105739"/>
                    <a:pt x="304023" y="5105739"/>
                  </a:cubicBezTo>
                  <a:cubicBezTo>
                    <a:pt x="132548" y="5105739"/>
                    <a:pt x="4213" y="5004670"/>
                    <a:pt x="8532" y="4802122"/>
                  </a:cubicBezTo>
                  <a:cubicBezTo>
                    <a:pt x="8532" y="4802122"/>
                    <a:pt x="9630" y="4303581"/>
                    <a:pt x="4815" y="1387155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FADD92"/>
            </a:solidFill>
          </p:spPr>
        </p:sp>
      </p:grpSp>
      <p:sp>
        <p:nvSpPr>
          <p:cNvPr id="51" name="TextBox 6">
            <a:extLst>
              <a:ext uri="{FF2B5EF4-FFF2-40B4-BE49-F238E27FC236}">
                <a16:creationId xmlns:a16="http://schemas.microsoft.com/office/drawing/2014/main" id="{87524B5E-4C62-4A3A-906F-C65AEFD9D749}"/>
              </a:ext>
            </a:extLst>
          </p:cNvPr>
          <p:cNvSpPr txBox="1"/>
          <p:nvPr/>
        </p:nvSpPr>
        <p:spPr>
          <a:xfrm>
            <a:off x="2349800" y="5168872"/>
            <a:ext cx="3793522" cy="12168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999"/>
              </a:lnSpc>
            </a:pPr>
            <a:r>
              <a:rPr lang="zh-TW" altLang="en-US" sz="5400" b="1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開展活動三</a:t>
            </a:r>
            <a:endParaRPr lang="en-US" sz="5400" b="1" spc="149" dirty="0">
              <a:solidFill>
                <a:srgbClr val="25314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grpSp>
        <p:nvGrpSpPr>
          <p:cNvPr id="52" name="Group 5">
            <a:extLst>
              <a:ext uri="{FF2B5EF4-FFF2-40B4-BE49-F238E27FC236}">
                <a16:creationId xmlns:a16="http://schemas.microsoft.com/office/drawing/2014/main" id="{523D4846-8E85-41BD-A404-67B0C8073093}"/>
              </a:ext>
            </a:extLst>
          </p:cNvPr>
          <p:cNvGrpSpPr/>
          <p:nvPr/>
        </p:nvGrpSpPr>
        <p:grpSpPr>
          <a:xfrm>
            <a:off x="2993651" y="7937479"/>
            <a:ext cx="4114800" cy="1432357"/>
            <a:chOff x="0" y="0"/>
            <a:chExt cx="10805670" cy="5135675"/>
          </a:xfrm>
        </p:grpSpPr>
        <p:sp>
          <p:nvSpPr>
            <p:cNvPr id="53" name="Freeform 6">
              <a:extLst>
                <a:ext uri="{FF2B5EF4-FFF2-40B4-BE49-F238E27FC236}">
                  <a16:creationId xmlns:a16="http://schemas.microsoft.com/office/drawing/2014/main" id="{31D88B4C-BB45-4F33-8214-81CD01BC9C4C}"/>
                </a:ext>
              </a:extLst>
            </p:cNvPr>
            <p:cNvSpPr/>
            <p:nvPr/>
          </p:nvSpPr>
          <p:spPr>
            <a:xfrm>
              <a:off x="-4213" y="0"/>
              <a:ext cx="10809882" cy="5135675"/>
            </a:xfrm>
            <a:custGeom>
              <a:avLst/>
              <a:gdLst/>
              <a:ahLst/>
              <a:cxnLst/>
              <a:rect l="l" t="t" r="r" b="b"/>
              <a:pathLst>
                <a:path w="10809882" h="5135675">
                  <a:moveTo>
                    <a:pt x="278431" y="16918"/>
                  </a:moveTo>
                  <a:cubicBezTo>
                    <a:pt x="278431" y="16918"/>
                    <a:pt x="604014" y="12258"/>
                    <a:pt x="1062558" y="12454"/>
                  </a:cubicBezTo>
                  <a:cubicBezTo>
                    <a:pt x="8804229" y="12671"/>
                    <a:pt x="10535814" y="0"/>
                    <a:pt x="10535814" y="0"/>
                  </a:cubicBezTo>
                  <a:cubicBezTo>
                    <a:pt x="10603278" y="0"/>
                    <a:pt x="10679215" y="0"/>
                    <a:pt x="10757988" y="85073"/>
                  </a:cubicBezTo>
                  <a:cubicBezTo>
                    <a:pt x="10800966" y="131488"/>
                    <a:pt x="10802035" y="240224"/>
                    <a:pt x="10802439" y="320281"/>
                  </a:cubicBezTo>
                  <a:cubicBezTo>
                    <a:pt x="10802439" y="320281"/>
                    <a:pt x="10800735" y="3626703"/>
                    <a:pt x="10800735" y="4373090"/>
                  </a:cubicBezTo>
                  <a:cubicBezTo>
                    <a:pt x="10800735" y="4587249"/>
                    <a:pt x="10809883" y="4886428"/>
                    <a:pt x="10809883" y="4886428"/>
                  </a:cubicBezTo>
                  <a:cubicBezTo>
                    <a:pt x="10809883" y="5015097"/>
                    <a:pt x="10805713" y="5135675"/>
                    <a:pt x="10552875" y="5127541"/>
                  </a:cubicBezTo>
                  <a:cubicBezTo>
                    <a:pt x="10552875" y="5127541"/>
                    <a:pt x="10176403" y="5107242"/>
                    <a:pt x="9081481" y="5114841"/>
                  </a:cubicBezTo>
                  <a:cubicBezTo>
                    <a:pt x="2545013" y="5122975"/>
                    <a:pt x="304023" y="5135675"/>
                    <a:pt x="304023" y="5135675"/>
                  </a:cubicBezTo>
                  <a:cubicBezTo>
                    <a:pt x="132548" y="5135675"/>
                    <a:pt x="4213" y="5034605"/>
                    <a:pt x="8532" y="4832059"/>
                  </a:cubicBezTo>
                  <a:cubicBezTo>
                    <a:pt x="8532" y="4832059"/>
                    <a:pt x="9630" y="4333517"/>
                    <a:pt x="4815" y="1391373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4" name="Group 9">
            <a:extLst>
              <a:ext uri="{FF2B5EF4-FFF2-40B4-BE49-F238E27FC236}">
                <a16:creationId xmlns:a16="http://schemas.microsoft.com/office/drawing/2014/main" id="{9B019C92-3C0E-4709-B212-05B98BEB5F12}"/>
              </a:ext>
            </a:extLst>
          </p:cNvPr>
          <p:cNvGrpSpPr/>
          <p:nvPr/>
        </p:nvGrpSpPr>
        <p:grpSpPr>
          <a:xfrm>
            <a:off x="3143322" y="7806939"/>
            <a:ext cx="3888929" cy="1504347"/>
            <a:chOff x="0" y="0"/>
            <a:chExt cx="10821129" cy="5105739"/>
          </a:xfrm>
        </p:grpSpPr>
        <p:sp>
          <p:nvSpPr>
            <p:cNvPr id="55" name="Freeform 10">
              <a:extLst>
                <a:ext uri="{FF2B5EF4-FFF2-40B4-BE49-F238E27FC236}">
                  <a16:creationId xmlns:a16="http://schemas.microsoft.com/office/drawing/2014/main" id="{7CF5DA86-6547-42B8-A531-80DD0C13ECED}"/>
                </a:ext>
              </a:extLst>
            </p:cNvPr>
            <p:cNvSpPr/>
            <p:nvPr/>
          </p:nvSpPr>
          <p:spPr>
            <a:xfrm>
              <a:off x="-4213" y="0"/>
              <a:ext cx="10825342" cy="5105739"/>
            </a:xfrm>
            <a:custGeom>
              <a:avLst/>
              <a:gdLst/>
              <a:ahLst/>
              <a:cxnLst/>
              <a:rect l="l" t="t" r="r" b="b"/>
              <a:pathLst>
                <a:path w="10825342" h="5105739">
                  <a:moveTo>
                    <a:pt x="278431" y="16918"/>
                  </a:moveTo>
                  <a:cubicBezTo>
                    <a:pt x="278431" y="16918"/>
                    <a:pt x="604014" y="12258"/>
                    <a:pt x="1062834" y="12454"/>
                  </a:cubicBezTo>
                  <a:cubicBezTo>
                    <a:pt x="8817733" y="12671"/>
                    <a:pt x="10551274" y="0"/>
                    <a:pt x="10551274" y="0"/>
                  </a:cubicBezTo>
                  <a:cubicBezTo>
                    <a:pt x="10618737" y="0"/>
                    <a:pt x="10694674" y="0"/>
                    <a:pt x="10773448" y="85073"/>
                  </a:cubicBezTo>
                  <a:cubicBezTo>
                    <a:pt x="10816426" y="131488"/>
                    <a:pt x="10817494" y="240224"/>
                    <a:pt x="10817899" y="320281"/>
                  </a:cubicBezTo>
                  <a:cubicBezTo>
                    <a:pt x="10817899" y="320281"/>
                    <a:pt x="10816195" y="3601935"/>
                    <a:pt x="10816195" y="4343154"/>
                  </a:cubicBezTo>
                  <a:cubicBezTo>
                    <a:pt x="10816195" y="4557313"/>
                    <a:pt x="10825342" y="4856492"/>
                    <a:pt x="10825342" y="4856492"/>
                  </a:cubicBezTo>
                  <a:cubicBezTo>
                    <a:pt x="10825342" y="4985161"/>
                    <a:pt x="10821173" y="5105739"/>
                    <a:pt x="10568335" y="5097604"/>
                  </a:cubicBezTo>
                  <a:cubicBezTo>
                    <a:pt x="10568335" y="5097604"/>
                    <a:pt x="10191862" y="5077306"/>
                    <a:pt x="9095459" y="5084904"/>
                  </a:cubicBezTo>
                  <a:cubicBezTo>
                    <a:pt x="2547822" y="5093039"/>
                    <a:pt x="304023" y="5105739"/>
                    <a:pt x="304023" y="5105739"/>
                  </a:cubicBezTo>
                  <a:cubicBezTo>
                    <a:pt x="132548" y="5105739"/>
                    <a:pt x="4213" y="5004670"/>
                    <a:pt x="8532" y="4802122"/>
                  </a:cubicBezTo>
                  <a:cubicBezTo>
                    <a:pt x="8532" y="4802122"/>
                    <a:pt x="9630" y="4303581"/>
                    <a:pt x="4815" y="1387155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CDB4DB"/>
            </a:solidFill>
          </p:spPr>
        </p:sp>
      </p:grpSp>
      <p:sp>
        <p:nvSpPr>
          <p:cNvPr id="56" name="TextBox 6">
            <a:extLst>
              <a:ext uri="{FF2B5EF4-FFF2-40B4-BE49-F238E27FC236}">
                <a16:creationId xmlns:a16="http://schemas.microsoft.com/office/drawing/2014/main" id="{1BC9743D-AE67-43CD-B5CF-D573C2D17609}"/>
              </a:ext>
            </a:extLst>
          </p:cNvPr>
          <p:cNvSpPr txBox="1"/>
          <p:nvPr/>
        </p:nvSpPr>
        <p:spPr>
          <a:xfrm>
            <a:off x="3069059" y="7776797"/>
            <a:ext cx="3810792" cy="12143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999"/>
              </a:lnSpc>
            </a:pPr>
            <a:r>
              <a:rPr lang="zh-TW" altLang="en-US" sz="5400" b="1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挑戰活動</a:t>
            </a:r>
            <a:endParaRPr lang="en-US" sz="5400" spc="149" dirty="0">
              <a:solidFill>
                <a:srgbClr val="253140"/>
              </a:solidFill>
              <a:latin typeface="Gamja Flower"/>
            </a:endParaRPr>
          </a:p>
        </p:txBody>
      </p:sp>
      <p:sp>
        <p:nvSpPr>
          <p:cNvPr id="16" name="箭號: 彎曲 15">
            <a:extLst>
              <a:ext uri="{FF2B5EF4-FFF2-40B4-BE49-F238E27FC236}">
                <a16:creationId xmlns:a16="http://schemas.microsoft.com/office/drawing/2014/main" id="{2B3F2F5C-DF8A-4BA0-B8F8-16234F7BBE9B}"/>
              </a:ext>
            </a:extLst>
          </p:cNvPr>
          <p:cNvSpPr/>
          <p:nvPr/>
        </p:nvSpPr>
        <p:spPr>
          <a:xfrm flipV="1">
            <a:off x="1386926" y="1858999"/>
            <a:ext cx="1349898" cy="7050762"/>
          </a:xfrm>
          <a:prstGeom prst="bentArrow">
            <a:avLst>
              <a:gd name="adj1" fmla="val 10864"/>
              <a:gd name="adj2" fmla="val 25000"/>
              <a:gd name="adj3" fmla="val 25000"/>
              <a:gd name="adj4" fmla="val 7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70" name="TextBox 6">
            <a:extLst>
              <a:ext uri="{FF2B5EF4-FFF2-40B4-BE49-F238E27FC236}">
                <a16:creationId xmlns:a16="http://schemas.microsoft.com/office/drawing/2014/main" id="{661F2B31-4E08-42B9-92C2-1A01E6012A39}"/>
              </a:ext>
            </a:extLst>
          </p:cNvPr>
          <p:cNvSpPr txBox="1"/>
          <p:nvPr/>
        </p:nvSpPr>
        <p:spPr>
          <a:xfrm>
            <a:off x="5313428" y="220780"/>
            <a:ext cx="7923919" cy="2215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zh-TW" altLang="zh-TW" sz="3600" b="1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由事實感受使用比率描述的優勢：</a:t>
            </a:r>
            <a:endParaRPr lang="en-US" altLang="zh-TW" sz="3600" b="1" spc="149" dirty="0">
              <a:solidFill>
                <a:srgbClr val="25314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r>
              <a:rPr lang="zh-TW" altLang="zh-TW" sz="3600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生活例引入幾分之幾的描述，引發學生感受使用以關係語言表達更能彰顯部分相比全體的關係。</a:t>
            </a:r>
            <a:endParaRPr lang="en-US" sz="3600" spc="149" dirty="0">
              <a:solidFill>
                <a:srgbClr val="25314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71" name="TextBox 6">
            <a:extLst>
              <a:ext uri="{FF2B5EF4-FFF2-40B4-BE49-F238E27FC236}">
                <a16:creationId xmlns:a16="http://schemas.microsoft.com/office/drawing/2014/main" id="{0AF248BF-4165-4D6E-A267-92A9C7E54D25}"/>
              </a:ext>
            </a:extLst>
          </p:cNvPr>
          <p:cNvSpPr txBox="1"/>
          <p:nvPr/>
        </p:nvSpPr>
        <p:spPr>
          <a:xfrm>
            <a:off x="6332247" y="2870893"/>
            <a:ext cx="8064088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zh-TW" altLang="zh-TW" sz="3600" b="1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「比率」的概念及命名：</a:t>
            </a:r>
            <a:r>
              <a:rPr lang="zh-TW" altLang="zh-TW" sz="3600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以連續量及離散量情境引入圓形圖示表徵連結比率的意義，進而介紹「比率」一詞。</a:t>
            </a:r>
            <a:endParaRPr lang="en-US" sz="3600" spc="149" dirty="0">
              <a:solidFill>
                <a:srgbClr val="25314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72" name="TextBox 6">
            <a:extLst>
              <a:ext uri="{FF2B5EF4-FFF2-40B4-BE49-F238E27FC236}">
                <a16:creationId xmlns:a16="http://schemas.microsoft.com/office/drawing/2014/main" id="{8DF160BA-AE19-44C9-A6F2-854DEC3027FD}"/>
              </a:ext>
            </a:extLst>
          </p:cNvPr>
          <p:cNvSpPr txBox="1"/>
          <p:nvPr/>
        </p:nvSpPr>
        <p:spPr>
          <a:xfrm>
            <a:off x="6467808" y="5331906"/>
            <a:ext cx="9470392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zh-TW" altLang="en-US" sz="3600" b="1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認識</a:t>
            </a:r>
            <a:r>
              <a:rPr lang="zh-TW" altLang="zh-TW" sz="3600" b="1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比率和為</a:t>
            </a:r>
            <a:r>
              <a:rPr lang="en-US" altLang="zh-TW" sz="3600" b="1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1</a:t>
            </a:r>
            <a:r>
              <a:rPr lang="zh-TW" altLang="zh-TW" sz="3600" b="1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 ：</a:t>
            </a:r>
            <a:r>
              <a:rPr lang="zh-TW" altLang="zh-TW" sz="3600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透過圓形圖示表徵，理解整體量中每個部分的比率和為</a:t>
            </a:r>
            <a:r>
              <a:rPr lang="en-US" altLang="zh-TW" sz="3600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1</a:t>
            </a:r>
            <a:r>
              <a:rPr lang="zh-TW" altLang="zh-TW" sz="3600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，建構更完整的比率概念</a:t>
            </a:r>
            <a:r>
              <a:rPr lang="zh-TW" altLang="en-US" sz="3600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。</a:t>
            </a:r>
            <a:endParaRPr lang="en-US" sz="3600" spc="149" dirty="0">
              <a:solidFill>
                <a:srgbClr val="25314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73" name="TextBox 6">
            <a:extLst>
              <a:ext uri="{FF2B5EF4-FFF2-40B4-BE49-F238E27FC236}">
                <a16:creationId xmlns:a16="http://schemas.microsoft.com/office/drawing/2014/main" id="{675DC74D-E178-4FDD-92DF-0C915D5F5B8E}"/>
              </a:ext>
            </a:extLst>
          </p:cNvPr>
          <p:cNvSpPr txBox="1"/>
          <p:nvPr/>
        </p:nvSpPr>
        <p:spPr>
          <a:xfrm>
            <a:off x="7363674" y="7643270"/>
            <a:ext cx="10582429" cy="2215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zh-TW" altLang="zh-TW" sz="3600" b="1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使用比率描述現象深化比率的概念：</a:t>
            </a:r>
            <a:endParaRPr lang="en-US" altLang="zh-TW" sz="3600" b="1" spc="149" dirty="0">
              <a:solidFill>
                <a:srgbClr val="25314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r>
              <a:rPr lang="zh-TW" altLang="zh-TW" sz="3600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在統計表提供的數據中，能正確使用比率呈現部分和全體的關係。並能理解當部分量比較的整體量改變時，比率的意涵也會不同。</a:t>
            </a:r>
            <a:endParaRPr lang="en-US" sz="3600" spc="149" dirty="0">
              <a:solidFill>
                <a:srgbClr val="25314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35" name="矩形: 圓角 34">
            <a:extLst>
              <a:ext uri="{FF2B5EF4-FFF2-40B4-BE49-F238E27FC236}">
                <a16:creationId xmlns:a16="http://schemas.microsoft.com/office/drawing/2014/main" id="{0E514549-C543-4957-8206-45A8079706E5}"/>
              </a:ext>
            </a:extLst>
          </p:cNvPr>
          <p:cNvSpPr/>
          <p:nvPr/>
        </p:nvSpPr>
        <p:spPr>
          <a:xfrm>
            <a:off x="4330046" y="1364125"/>
            <a:ext cx="830175" cy="714003"/>
          </a:xfrm>
          <a:prstGeom prst="roundRect">
            <a:avLst/>
          </a:prstGeom>
          <a:solidFill>
            <a:srgbClr val="0070C0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轉</a:t>
            </a:r>
          </a:p>
        </p:txBody>
      </p:sp>
      <p:sp>
        <p:nvSpPr>
          <p:cNvPr id="36" name="矩形: 圓角 35">
            <a:extLst>
              <a:ext uri="{FF2B5EF4-FFF2-40B4-BE49-F238E27FC236}">
                <a16:creationId xmlns:a16="http://schemas.microsoft.com/office/drawing/2014/main" id="{55CCD544-0EA0-49A0-9515-D99BADBC1196}"/>
              </a:ext>
            </a:extLst>
          </p:cNvPr>
          <p:cNvSpPr/>
          <p:nvPr/>
        </p:nvSpPr>
        <p:spPr>
          <a:xfrm>
            <a:off x="4334997" y="4195974"/>
            <a:ext cx="830175" cy="714003"/>
          </a:xfrm>
          <a:prstGeom prst="roundRect">
            <a:avLst/>
          </a:prstGeom>
          <a:solidFill>
            <a:srgbClr val="0070C0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轉</a:t>
            </a:r>
          </a:p>
        </p:txBody>
      </p:sp>
      <p:sp>
        <p:nvSpPr>
          <p:cNvPr id="37" name="矩形: 圓角 36">
            <a:extLst>
              <a:ext uri="{FF2B5EF4-FFF2-40B4-BE49-F238E27FC236}">
                <a16:creationId xmlns:a16="http://schemas.microsoft.com/office/drawing/2014/main" id="{BDC61067-A46C-4B75-A240-702C79408552}"/>
              </a:ext>
            </a:extLst>
          </p:cNvPr>
          <p:cNvSpPr/>
          <p:nvPr/>
        </p:nvSpPr>
        <p:spPr>
          <a:xfrm>
            <a:off x="5240346" y="4187784"/>
            <a:ext cx="830175" cy="714003"/>
          </a:xfrm>
          <a:prstGeom prst="roundRect">
            <a:avLst/>
          </a:prstGeom>
          <a:solidFill>
            <a:srgbClr val="0070C0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做</a:t>
            </a:r>
          </a:p>
        </p:txBody>
      </p:sp>
      <p:sp>
        <p:nvSpPr>
          <p:cNvPr id="38" name="矩形: 圓角 37">
            <a:extLst>
              <a:ext uri="{FF2B5EF4-FFF2-40B4-BE49-F238E27FC236}">
                <a16:creationId xmlns:a16="http://schemas.microsoft.com/office/drawing/2014/main" id="{499830F5-9E53-49BB-A09D-B62AE3FCF3F2}"/>
              </a:ext>
            </a:extLst>
          </p:cNvPr>
          <p:cNvSpPr/>
          <p:nvPr/>
        </p:nvSpPr>
        <p:spPr>
          <a:xfrm>
            <a:off x="5356104" y="6468114"/>
            <a:ext cx="830175" cy="714003"/>
          </a:xfrm>
          <a:prstGeom prst="roundRect">
            <a:avLst/>
          </a:prstGeom>
          <a:solidFill>
            <a:srgbClr val="0070C0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轉</a:t>
            </a:r>
          </a:p>
        </p:txBody>
      </p:sp>
      <p:sp>
        <p:nvSpPr>
          <p:cNvPr id="39" name="矩形: 圓角 38">
            <a:extLst>
              <a:ext uri="{FF2B5EF4-FFF2-40B4-BE49-F238E27FC236}">
                <a16:creationId xmlns:a16="http://schemas.microsoft.com/office/drawing/2014/main" id="{75B8A6B9-CA7C-4CAF-ADFB-E23E0E64D522}"/>
              </a:ext>
            </a:extLst>
          </p:cNvPr>
          <p:cNvSpPr/>
          <p:nvPr/>
        </p:nvSpPr>
        <p:spPr>
          <a:xfrm>
            <a:off x="5418238" y="9224519"/>
            <a:ext cx="830175" cy="714003"/>
          </a:xfrm>
          <a:prstGeom prst="roundRect">
            <a:avLst/>
          </a:prstGeom>
          <a:solidFill>
            <a:srgbClr val="0070C0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做</a:t>
            </a:r>
          </a:p>
        </p:txBody>
      </p:sp>
      <p:sp>
        <p:nvSpPr>
          <p:cNvPr id="40" name="矩形: 圓角 39">
            <a:extLst>
              <a:ext uri="{FF2B5EF4-FFF2-40B4-BE49-F238E27FC236}">
                <a16:creationId xmlns:a16="http://schemas.microsoft.com/office/drawing/2014/main" id="{80798369-B722-4A90-8A31-FC7D7D6F03C7}"/>
              </a:ext>
            </a:extLst>
          </p:cNvPr>
          <p:cNvSpPr/>
          <p:nvPr/>
        </p:nvSpPr>
        <p:spPr>
          <a:xfrm>
            <a:off x="6351025" y="9238628"/>
            <a:ext cx="830175" cy="714003"/>
          </a:xfrm>
          <a:prstGeom prst="roundRect">
            <a:avLst/>
          </a:prstGeom>
          <a:solidFill>
            <a:srgbClr val="0070C0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得</a:t>
            </a:r>
          </a:p>
        </p:txBody>
      </p:sp>
    </p:spTree>
    <p:extLst>
      <p:ext uri="{BB962C8B-B14F-4D97-AF65-F5344CB8AC3E}">
        <p14:creationId xmlns:p14="http://schemas.microsoft.com/office/powerpoint/2010/main" val="2645129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  <p:bldP spid="72" grpId="0"/>
      <p:bldP spid="73" grpId="0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圖片 14">
            <a:extLst>
              <a:ext uri="{FF2B5EF4-FFF2-40B4-BE49-F238E27FC236}">
                <a16:creationId xmlns:a16="http://schemas.microsoft.com/office/drawing/2014/main" id="{20A11FB7-C0D4-FB23-75DB-CF4D9D4381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0600" y="467518"/>
            <a:ext cx="16041126" cy="93519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830806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6E49163B-FCAB-E252-4DF8-4851119683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0" y="240678"/>
            <a:ext cx="16383000" cy="98056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273082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DE0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alphaModFix amt="8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-744669" y="-4745169"/>
            <a:ext cx="19777337" cy="19777337"/>
          </a:xfrm>
          <a:prstGeom prst="rect">
            <a:avLst/>
          </a:prstGeom>
        </p:spPr>
      </p:pic>
      <p:grpSp>
        <p:nvGrpSpPr>
          <p:cNvPr id="24" name="Group 5">
            <a:extLst>
              <a:ext uri="{FF2B5EF4-FFF2-40B4-BE49-F238E27FC236}">
                <a16:creationId xmlns:a16="http://schemas.microsoft.com/office/drawing/2014/main" id="{5B216CF6-F747-43F8-80F9-9ED385490A9D}"/>
              </a:ext>
            </a:extLst>
          </p:cNvPr>
          <p:cNvGrpSpPr/>
          <p:nvPr/>
        </p:nvGrpSpPr>
        <p:grpSpPr>
          <a:xfrm>
            <a:off x="935855" y="387907"/>
            <a:ext cx="4114800" cy="1432357"/>
            <a:chOff x="0" y="0"/>
            <a:chExt cx="10805670" cy="5135675"/>
          </a:xfrm>
        </p:grpSpPr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D6CF703D-22CB-4DD8-A265-E9C0FE0BC32D}"/>
                </a:ext>
              </a:extLst>
            </p:cNvPr>
            <p:cNvSpPr/>
            <p:nvPr/>
          </p:nvSpPr>
          <p:spPr>
            <a:xfrm>
              <a:off x="-4213" y="0"/>
              <a:ext cx="10809882" cy="5135675"/>
            </a:xfrm>
            <a:custGeom>
              <a:avLst/>
              <a:gdLst/>
              <a:ahLst/>
              <a:cxnLst/>
              <a:rect l="l" t="t" r="r" b="b"/>
              <a:pathLst>
                <a:path w="10809882" h="5135675">
                  <a:moveTo>
                    <a:pt x="278431" y="16918"/>
                  </a:moveTo>
                  <a:cubicBezTo>
                    <a:pt x="278431" y="16918"/>
                    <a:pt x="604014" y="12258"/>
                    <a:pt x="1062558" y="12454"/>
                  </a:cubicBezTo>
                  <a:cubicBezTo>
                    <a:pt x="8804229" y="12671"/>
                    <a:pt x="10535814" y="0"/>
                    <a:pt x="10535814" y="0"/>
                  </a:cubicBezTo>
                  <a:cubicBezTo>
                    <a:pt x="10603278" y="0"/>
                    <a:pt x="10679215" y="0"/>
                    <a:pt x="10757988" y="85073"/>
                  </a:cubicBezTo>
                  <a:cubicBezTo>
                    <a:pt x="10800966" y="131488"/>
                    <a:pt x="10802035" y="240224"/>
                    <a:pt x="10802439" y="320281"/>
                  </a:cubicBezTo>
                  <a:cubicBezTo>
                    <a:pt x="10802439" y="320281"/>
                    <a:pt x="10800735" y="3626703"/>
                    <a:pt x="10800735" y="4373090"/>
                  </a:cubicBezTo>
                  <a:cubicBezTo>
                    <a:pt x="10800735" y="4587249"/>
                    <a:pt x="10809883" y="4886428"/>
                    <a:pt x="10809883" y="4886428"/>
                  </a:cubicBezTo>
                  <a:cubicBezTo>
                    <a:pt x="10809883" y="5015097"/>
                    <a:pt x="10805713" y="5135675"/>
                    <a:pt x="10552875" y="5127541"/>
                  </a:cubicBezTo>
                  <a:cubicBezTo>
                    <a:pt x="10552875" y="5127541"/>
                    <a:pt x="10176403" y="5107242"/>
                    <a:pt x="9081481" y="5114841"/>
                  </a:cubicBezTo>
                  <a:cubicBezTo>
                    <a:pt x="2545013" y="5122975"/>
                    <a:pt x="304023" y="5135675"/>
                    <a:pt x="304023" y="5135675"/>
                  </a:cubicBezTo>
                  <a:cubicBezTo>
                    <a:pt x="132548" y="5135675"/>
                    <a:pt x="4213" y="5034605"/>
                    <a:pt x="8532" y="4832059"/>
                  </a:cubicBezTo>
                  <a:cubicBezTo>
                    <a:pt x="8532" y="4832059"/>
                    <a:pt x="9630" y="4333517"/>
                    <a:pt x="4815" y="1391373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8" name="Group 9">
            <a:extLst>
              <a:ext uri="{FF2B5EF4-FFF2-40B4-BE49-F238E27FC236}">
                <a16:creationId xmlns:a16="http://schemas.microsoft.com/office/drawing/2014/main" id="{66C18D0E-2344-42C6-BBA9-393155AB64FD}"/>
              </a:ext>
            </a:extLst>
          </p:cNvPr>
          <p:cNvGrpSpPr/>
          <p:nvPr/>
        </p:nvGrpSpPr>
        <p:grpSpPr>
          <a:xfrm>
            <a:off x="1085526" y="257367"/>
            <a:ext cx="3888929" cy="1504347"/>
            <a:chOff x="0" y="0"/>
            <a:chExt cx="10821129" cy="5105739"/>
          </a:xfrm>
        </p:grpSpPr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AD1DDCA2-23CE-4B7D-A210-2B2DDA5F9FFC}"/>
                </a:ext>
              </a:extLst>
            </p:cNvPr>
            <p:cNvSpPr/>
            <p:nvPr/>
          </p:nvSpPr>
          <p:spPr>
            <a:xfrm>
              <a:off x="-4213" y="0"/>
              <a:ext cx="10825342" cy="5105739"/>
            </a:xfrm>
            <a:custGeom>
              <a:avLst/>
              <a:gdLst/>
              <a:ahLst/>
              <a:cxnLst/>
              <a:rect l="l" t="t" r="r" b="b"/>
              <a:pathLst>
                <a:path w="10825342" h="5105739">
                  <a:moveTo>
                    <a:pt x="278431" y="16918"/>
                  </a:moveTo>
                  <a:cubicBezTo>
                    <a:pt x="278431" y="16918"/>
                    <a:pt x="604014" y="12258"/>
                    <a:pt x="1062834" y="12454"/>
                  </a:cubicBezTo>
                  <a:cubicBezTo>
                    <a:pt x="8817733" y="12671"/>
                    <a:pt x="10551274" y="0"/>
                    <a:pt x="10551274" y="0"/>
                  </a:cubicBezTo>
                  <a:cubicBezTo>
                    <a:pt x="10618737" y="0"/>
                    <a:pt x="10694674" y="0"/>
                    <a:pt x="10773448" y="85073"/>
                  </a:cubicBezTo>
                  <a:cubicBezTo>
                    <a:pt x="10816426" y="131488"/>
                    <a:pt x="10817494" y="240224"/>
                    <a:pt x="10817899" y="320281"/>
                  </a:cubicBezTo>
                  <a:cubicBezTo>
                    <a:pt x="10817899" y="320281"/>
                    <a:pt x="10816195" y="3601935"/>
                    <a:pt x="10816195" y="4343154"/>
                  </a:cubicBezTo>
                  <a:cubicBezTo>
                    <a:pt x="10816195" y="4557313"/>
                    <a:pt x="10825342" y="4856492"/>
                    <a:pt x="10825342" y="4856492"/>
                  </a:cubicBezTo>
                  <a:cubicBezTo>
                    <a:pt x="10825342" y="4985161"/>
                    <a:pt x="10821173" y="5105739"/>
                    <a:pt x="10568335" y="5097604"/>
                  </a:cubicBezTo>
                  <a:cubicBezTo>
                    <a:pt x="10568335" y="5097604"/>
                    <a:pt x="10191862" y="5077306"/>
                    <a:pt x="9095459" y="5084904"/>
                  </a:cubicBezTo>
                  <a:cubicBezTo>
                    <a:pt x="2547822" y="5093039"/>
                    <a:pt x="304023" y="5105739"/>
                    <a:pt x="304023" y="5105739"/>
                  </a:cubicBezTo>
                  <a:cubicBezTo>
                    <a:pt x="132548" y="5105739"/>
                    <a:pt x="4213" y="5004670"/>
                    <a:pt x="8532" y="4802122"/>
                  </a:cubicBezTo>
                  <a:cubicBezTo>
                    <a:pt x="8532" y="4802122"/>
                    <a:pt x="9630" y="4303581"/>
                    <a:pt x="4815" y="1387155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CDB4DB"/>
            </a:solidFill>
          </p:spPr>
        </p:sp>
      </p:grpSp>
      <p:grpSp>
        <p:nvGrpSpPr>
          <p:cNvPr id="30" name="Group 11">
            <a:extLst>
              <a:ext uri="{FF2B5EF4-FFF2-40B4-BE49-F238E27FC236}">
                <a16:creationId xmlns:a16="http://schemas.microsoft.com/office/drawing/2014/main" id="{1DE234AB-3D8D-4075-AB32-7907B100861B}"/>
              </a:ext>
            </a:extLst>
          </p:cNvPr>
          <p:cNvGrpSpPr/>
          <p:nvPr/>
        </p:nvGrpSpPr>
        <p:grpSpPr>
          <a:xfrm rot="5400000">
            <a:off x="14885524" y="-720448"/>
            <a:ext cx="2215993" cy="4327450"/>
            <a:chOff x="0" y="0"/>
            <a:chExt cx="3243094" cy="4188297"/>
          </a:xfrm>
        </p:grpSpPr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DCCE9A67-BEAE-49C5-8DD3-A7363E7376D1}"/>
                </a:ext>
              </a:extLst>
            </p:cNvPr>
            <p:cNvSpPr/>
            <p:nvPr/>
          </p:nvSpPr>
          <p:spPr>
            <a:xfrm>
              <a:off x="-9098" y="-6509"/>
              <a:ext cx="3257425" cy="4220350"/>
            </a:xfrm>
            <a:custGeom>
              <a:avLst/>
              <a:gdLst/>
              <a:ahLst/>
              <a:cxnLst/>
              <a:rect l="l" t="t" r="r" b="b"/>
              <a:pathLst>
                <a:path w="3257425" h="4220350">
                  <a:moveTo>
                    <a:pt x="63030" y="3626797"/>
                  </a:moveTo>
                  <a:cubicBezTo>
                    <a:pt x="63030" y="3626797"/>
                    <a:pt x="0" y="3380233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2364352" y="6965"/>
                  </a:cubicBezTo>
                  <a:lnTo>
                    <a:pt x="2364353" y="6965"/>
                  </a:lnTo>
                  <a:cubicBezTo>
                    <a:pt x="2581100" y="16819"/>
                    <a:pt x="2785415" y="36481"/>
                    <a:pt x="2919603" y="101690"/>
                  </a:cubicBezTo>
                  <a:cubicBezTo>
                    <a:pt x="3175649" y="226120"/>
                    <a:pt x="3257425" y="459160"/>
                    <a:pt x="3251937" y="704684"/>
                  </a:cubicBezTo>
                  <a:cubicBezTo>
                    <a:pt x="3251937" y="704684"/>
                    <a:pt x="3208649" y="1013073"/>
                    <a:pt x="3216082" y="1248607"/>
                  </a:cubicBezTo>
                  <a:cubicBezTo>
                    <a:pt x="3223206" y="3368598"/>
                    <a:pt x="3230362" y="3564201"/>
                    <a:pt x="3230362" y="3564201"/>
                  </a:cubicBezTo>
                  <a:cubicBezTo>
                    <a:pt x="3213681" y="3779933"/>
                    <a:pt x="3099037" y="3990545"/>
                    <a:pt x="2902167" y="4102169"/>
                  </a:cubicBezTo>
                  <a:cubicBezTo>
                    <a:pt x="2751816" y="4187418"/>
                    <a:pt x="2553785" y="4202516"/>
                    <a:pt x="2021784" y="4191774"/>
                  </a:cubicBezTo>
                  <a:lnTo>
                    <a:pt x="2021765" y="4191774"/>
                  </a:lnTo>
                  <a:cubicBezTo>
                    <a:pt x="645952" y="4186497"/>
                    <a:pt x="384604" y="4220350"/>
                    <a:pt x="254278" y="4111193"/>
                  </a:cubicBezTo>
                  <a:cubicBezTo>
                    <a:pt x="145767" y="4020307"/>
                    <a:pt x="81795" y="3826996"/>
                    <a:pt x="63030" y="3626797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32" name="Picture 15">
            <a:extLst>
              <a:ext uri="{FF2B5EF4-FFF2-40B4-BE49-F238E27FC236}">
                <a16:creationId xmlns:a16="http://schemas.microsoft.com/office/drawing/2014/main" id="{0B283A5F-7B68-4F1D-A734-B30A269882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3411373" y="56072"/>
            <a:ext cx="1245879" cy="1354217"/>
          </a:xfrm>
          <a:prstGeom prst="rect">
            <a:avLst/>
          </a:prstGeom>
        </p:spPr>
      </p:pic>
      <p:sp>
        <p:nvSpPr>
          <p:cNvPr id="33" name="TextBox 16">
            <a:extLst>
              <a:ext uri="{FF2B5EF4-FFF2-40B4-BE49-F238E27FC236}">
                <a16:creationId xmlns:a16="http://schemas.microsoft.com/office/drawing/2014/main" id="{3CECC287-C086-41CE-8BD1-F6BE43B347E6}"/>
              </a:ext>
            </a:extLst>
          </p:cNvPr>
          <p:cNvSpPr txBox="1"/>
          <p:nvPr/>
        </p:nvSpPr>
        <p:spPr>
          <a:xfrm>
            <a:off x="13746906" y="387907"/>
            <a:ext cx="4392774" cy="20005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spcAft>
                <a:spcPts val="1200"/>
              </a:spcAft>
            </a:pPr>
            <a:r>
              <a:rPr lang="zh-TW" altLang="en-US" sz="6000" b="1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本節課</a:t>
            </a:r>
            <a:endParaRPr lang="en-US" altLang="zh-TW" sz="6000" b="1" spc="149" dirty="0">
              <a:solidFill>
                <a:srgbClr val="25314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algn="ctr">
              <a:spcAft>
                <a:spcPts val="1200"/>
              </a:spcAft>
            </a:pPr>
            <a:r>
              <a:rPr lang="zh-TW" altLang="en-US" sz="6000" b="1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教學流程</a:t>
            </a:r>
            <a:endParaRPr lang="en-US" sz="6000" b="1" spc="149" dirty="0">
              <a:solidFill>
                <a:srgbClr val="25314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pic>
        <p:nvPicPr>
          <p:cNvPr id="34" name="Picture 17">
            <a:extLst>
              <a:ext uri="{FF2B5EF4-FFF2-40B4-BE49-F238E27FC236}">
                <a16:creationId xmlns:a16="http://schemas.microsoft.com/office/drawing/2014/main" id="{D257D2DC-0C39-4DAD-82DB-B7539690B31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310107" y="9125475"/>
            <a:ext cx="1357452" cy="883578"/>
          </a:xfrm>
          <a:prstGeom prst="rect">
            <a:avLst/>
          </a:prstGeom>
        </p:spPr>
      </p:pic>
      <p:sp>
        <p:nvSpPr>
          <p:cNvPr id="43" name="TextBox 6">
            <a:extLst>
              <a:ext uri="{FF2B5EF4-FFF2-40B4-BE49-F238E27FC236}">
                <a16:creationId xmlns:a16="http://schemas.microsoft.com/office/drawing/2014/main" id="{6678F24E-0A8F-4F83-9146-019D29C45B69}"/>
              </a:ext>
            </a:extLst>
          </p:cNvPr>
          <p:cNvSpPr txBox="1"/>
          <p:nvPr/>
        </p:nvSpPr>
        <p:spPr>
          <a:xfrm>
            <a:off x="1011263" y="227225"/>
            <a:ext cx="3505199" cy="12143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999"/>
              </a:lnSpc>
            </a:pPr>
            <a:r>
              <a:rPr lang="zh-TW" altLang="en-US" sz="5400" b="1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導入活動</a:t>
            </a:r>
            <a:endParaRPr lang="en-US" sz="5400" spc="149" dirty="0">
              <a:solidFill>
                <a:srgbClr val="253140"/>
              </a:solidFill>
              <a:latin typeface="Gamja Flower"/>
            </a:endParaRPr>
          </a:p>
        </p:txBody>
      </p:sp>
      <p:grpSp>
        <p:nvGrpSpPr>
          <p:cNvPr id="47" name="Group 3">
            <a:extLst>
              <a:ext uri="{FF2B5EF4-FFF2-40B4-BE49-F238E27FC236}">
                <a16:creationId xmlns:a16="http://schemas.microsoft.com/office/drawing/2014/main" id="{1FD41B5E-6193-4752-89C7-AB55D3AA7E1B}"/>
              </a:ext>
            </a:extLst>
          </p:cNvPr>
          <p:cNvGrpSpPr/>
          <p:nvPr/>
        </p:nvGrpSpPr>
        <p:grpSpPr>
          <a:xfrm>
            <a:off x="2201604" y="5462064"/>
            <a:ext cx="4116404" cy="1202370"/>
            <a:chOff x="0" y="0"/>
            <a:chExt cx="10805670" cy="5116019"/>
          </a:xfrm>
        </p:grpSpPr>
        <p:sp>
          <p:nvSpPr>
            <p:cNvPr id="48" name="Freeform 4">
              <a:extLst>
                <a:ext uri="{FF2B5EF4-FFF2-40B4-BE49-F238E27FC236}">
                  <a16:creationId xmlns:a16="http://schemas.microsoft.com/office/drawing/2014/main" id="{61B143B7-53B0-4FC0-9EF0-E06FA3CBB46D}"/>
                </a:ext>
              </a:extLst>
            </p:cNvPr>
            <p:cNvSpPr/>
            <p:nvPr/>
          </p:nvSpPr>
          <p:spPr>
            <a:xfrm>
              <a:off x="-4213" y="0"/>
              <a:ext cx="10809882" cy="5116019"/>
            </a:xfrm>
            <a:custGeom>
              <a:avLst/>
              <a:gdLst/>
              <a:ahLst/>
              <a:cxnLst/>
              <a:rect l="l" t="t" r="r" b="b"/>
              <a:pathLst>
                <a:path w="10809882" h="5116019">
                  <a:moveTo>
                    <a:pt x="278431" y="16918"/>
                  </a:moveTo>
                  <a:cubicBezTo>
                    <a:pt x="278431" y="16918"/>
                    <a:pt x="604014" y="12258"/>
                    <a:pt x="1062558" y="12454"/>
                  </a:cubicBezTo>
                  <a:cubicBezTo>
                    <a:pt x="8804229" y="12671"/>
                    <a:pt x="10535814" y="0"/>
                    <a:pt x="10535814" y="0"/>
                  </a:cubicBezTo>
                  <a:cubicBezTo>
                    <a:pt x="10603278" y="0"/>
                    <a:pt x="10679215" y="0"/>
                    <a:pt x="10757988" y="85073"/>
                  </a:cubicBezTo>
                  <a:cubicBezTo>
                    <a:pt x="10800966" y="131488"/>
                    <a:pt x="10802035" y="240224"/>
                    <a:pt x="10802439" y="320281"/>
                  </a:cubicBezTo>
                  <a:cubicBezTo>
                    <a:pt x="10802439" y="320281"/>
                    <a:pt x="10800735" y="3610440"/>
                    <a:pt x="10800735" y="4353435"/>
                  </a:cubicBezTo>
                  <a:cubicBezTo>
                    <a:pt x="10800735" y="4567594"/>
                    <a:pt x="10809883" y="4866773"/>
                    <a:pt x="10809883" y="4866773"/>
                  </a:cubicBezTo>
                  <a:cubicBezTo>
                    <a:pt x="10809883" y="4995442"/>
                    <a:pt x="10805713" y="5116019"/>
                    <a:pt x="10552875" y="5107885"/>
                  </a:cubicBezTo>
                  <a:cubicBezTo>
                    <a:pt x="10552875" y="5107885"/>
                    <a:pt x="10176403" y="5087586"/>
                    <a:pt x="9081481" y="5095185"/>
                  </a:cubicBezTo>
                  <a:cubicBezTo>
                    <a:pt x="2545013" y="5103319"/>
                    <a:pt x="304023" y="5116019"/>
                    <a:pt x="304023" y="5116019"/>
                  </a:cubicBezTo>
                  <a:cubicBezTo>
                    <a:pt x="132548" y="5116019"/>
                    <a:pt x="4213" y="5014950"/>
                    <a:pt x="8532" y="4812403"/>
                  </a:cubicBezTo>
                  <a:cubicBezTo>
                    <a:pt x="8532" y="4812403"/>
                    <a:pt x="9630" y="4313862"/>
                    <a:pt x="4815" y="1388604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9" name="Group 7">
            <a:extLst>
              <a:ext uri="{FF2B5EF4-FFF2-40B4-BE49-F238E27FC236}">
                <a16:creationId xmlns:a16="http://schemas.microsoft.com/office/drawing/2014/main" id="{23BA5C7C-4BDE-404C-9CB7-0A77570F19F3}"/>
              </a:ext>
            </a:extLst>
          </p:cNvPr>
          <p:cNvGrpSpPr/>
          <p:nvPr/>
        </p:nvGrpSpPr>
        <p:grpSpPr>
          <a:xfrm>
            <a:off x="2351276" y="5317021"/>
            <a:ext cx="3792046" cy="1216872"/>
            <a:chOff x="0" y="0"/>
            <a:chExt cx="10821129" cy="5105739"/>
          </a:xfrm>
        </p:grpSpPr>
        <p:sp>
          <p:nvSpPr>
            <p:cNvPr id="50" name="Freeform 8">
              <a:extLst>
                <a:ext uri="{FF2B5EF4-FFF2-40B4-BE49-F238E27FC236}">
                  <a16:creationId xmlns:a16="http://schemas.microsoft.com/office/drawing/2014/main" id="{614E275F-F41C-4027-B362-2DE5B275257F}"/>
                </a:ext>
              </a:extLst>
            </p:cNvPr>
            <p:cNvSpPr/>
            <p:nvPr/>
          </p:nvSpPr>
          <p:spPr>
            <a:xfrm>
              <a:off x="-4213" y="0"/>
              <a:ext cx="10825342" cy="5105739"/>
            </a:xfrm>
            <a:custGeom>
              <a:avLst/>
              <a:gdLst/>
              <a:ahLst/>
              <a:cxnLst/>
              <a:rect l="l" t="t" r="r" b="b"/>
              <a:pathLst>
                <a:path w="10825342" h="5105739">
                  <a:moveTo>
                    <a:pt x="278431" y="16918"/>
                  </a:moveTo>
                  <a:cubicBezTo>
                    <a:pt x="278431" y="16918"/>
                    <a:pt x="604014" y="12258"/>
                    <a:pt x="1062834" y="12454"/>
                  </a:cubicBezTo>
                  <a:cubicBezTo>
                    <a:pt x="8817733" y="12671"/>
                    <a:pt x="10551274" y="0"/>
                    <a:pt x="10551274" y="0"/>
                  </a:cubicBezTo>
                  <a:cubicBezTo>
                    <a:pt x="10618737" y="0"/>
                    <a:pt x="10694674" y="0"/>
                    <a:pt x="10773448" y="85073"/>
                  </a:cubicBezTo>
                  <a:cubicBezTo>
                    <a:pt x="10816426" y="131488"/>
                    <a:pt x="10817494" y="240224"/>
                    <a:pt x="10817899" y="320281"/>
                  </a:cubicBezTo>
                  <a:cubicBezTo>
                    <a:pt x="10817899" y="320281"/>
                    <a:pt x="10816195" y="3601935"/>
                    <a:pt x="10816195" y="4343154"/>
                  </a:cubicBezTo>
                  <a:cubicBezTo>
                    <a:pt x="10816195" y="4557313"/>
                    <a:pt x="10825342" y="4856492"/>
                    <a:pt x="10825342" y="4856492"/>
                  </a:cubicBezTo>
                  <a:cubicBezTo>
                    <a:pt x="10825342" y="4985161"/>
                    <a:pt x="10821173" y="5105739"/>
                    <a:pt x="10568335" y="5097604"/>
                  </a:cubicBezTo>
                  <a:cubicBezTo>
                    <a:pt x="10568335" y="5097604"/>
                    <a:pt x="10191862" y="5077306"/>
                    <a:pt x="9095459" y="5084904"/>
                  </a:cubicBezTo>
                  <a:cubicBezTo>
                    <a:pt x="2547822" y="5093039"/>
                    <a:pt x="304023" y="5105739"/>
                    <a:pt x="304023" y="5105739"/>
                  </a:cubicBezTo>
                  <a:cubicBezTo>
                    <a:pt x="132548" y="5105739"/>
                    <a:pt x="4213" y="5004670"/>
                    <a:pt x="8532" y="4802122"/>
                  </a:cubicBezTo>
                  <a:cubicBezTo>
                    <a:pt x="8532" y="4802122"/>
                    <a:pt x="9630" y="4303581"/>
                    <a:pt x="4815" y="1387155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FADD92"/>
            </a:solidFill>
          </p:spPr>
        </p:sp>
      </p:grpSp>
      <p:sp>
        <p:nvSpPr>
          <p:cNvPr id="51" name="TextBox 6">
            <a:extLst>
              <a:ext uri="{FF2B5EF4-FFF2-40B4-BE49-F238E27FC236}">
                <a16:creationId xmlns:a16="http://schemas.microsoft.com/office/drawing/2014/main" id="{87524B5E-4C62-4A3A-906F-C65AEFD9D749}"/>
              </a:ext>
            </a:extLst>
          </p:cNvPr>
          <p:cNvSpPr txBox="1"/>
          <p:nvPr/>
        </p:nvSpPr>
        <p:spPr>
          <a:xfrm>
            <a:off x="2349800" y="5168872"/>
            <a:ext cx="3793522" cy="12168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999"/>
              </a:lnSpc>
            </a:pPr>
            <a:r>
              <a:rPr lang="zh-TW" altLang="en-US" sz="5400" b="1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開展活動三</a:t>
            </a:r>
            <a:endParaRPr lang="en-US" sz="5400" b="1" spc="149" dirty="0">
              <a:solidFill>
                <a:srgbClr val="25314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grpSp>
        <p:nvGrpSpPr>
          <p:cNvPr id="52" name="Group 5">
            <a:extLst>
              <a:ext uri="{FF2B5EF4-FFF2-40B4-BE49-F238E27FC236}">
                <a16:creationId xmlns:a16="http://schemas.microsoft.com/office/drawing/2014/main" id="{523D4846-8E85-41BD-A404-67B0C8073093}"/>
              </a:ext>
            </a:extLst>
          </p:cNvPr>
          <p:cNvGrpSpPr/>
          <p:nvPr/>
        </p:nvGrpSpPr>
        <p:grpSpPr>
          <a:xfrm>
            <a:off x="2993651" y="7937479"/>
            <a:ext cx="4114800" cy="1432357"/>
            <a:chOff x="0" y="0"/>
            <a:chExt cx="10805670" cy="5135675"/>
          </a:xfrm>
        </p:grpSpPr>
        <p:sp>
          <p:nvSpPr>
            <p:cNvPr id="53" name="Freeform 6">
              <a:extLst>
                <a:ext uri="{FF2B5EF4-FFF2-40B4-BE49-F238E27FC236}">
                  <a16:creationId xmlns:a16="http://schemas.microsoft.com/office/drawing/2014/main" id="{31D88B4C-BB45-4F33-8214-81CD01BC9C4C}"/>
                </a:ext>
              </a:extLst>
            </p:cNvPr>
            <p:cNvSpPr/>
            <p:nvPr/>
          </p:nvSpPr>
          <p:spPr>
            <a:xfrm>
              <a:off x="-4213" y="0"/>
              <a:ext cx="10809882" cy="5135675"/>
            </a:xfrm>
            <a:custGeom>
              <a:avLst/>
              <a:gdLst/>
              <a:ahLst/>
              <a:cxnLst/>
              <a:rect l="l" t="t" r="r" b="b"/>
              <a:pathLst>
                <a:path w="10809882" h="5135675">
                  <a:moveTo>
                    <a:pt x="278431" y="16918"/>
                  </a:moveTo>
                  <a:cubicBezTo>
                    <a:pt x="278431" y="16918"/>
                    <a:pt x="604014" y="12258"/>
                    <a:pt x="1062558" y="12454"/>
                  </a:cubicBezTo>
                  <a:cubicBezTo>
                    <a:pt x="8804229" y="12671"/>
                    <a:pt x="10535814" y="0"/>
                    <a:pt x="10535814" y="0"/>
                  </a:cubicBezTo>
                  <a:cubicBezTo>
                    <a:pt x="10603278" y="0"/>
                    <a:pt x="10679215" y="0"/>
                    <a:pt x="10757988" y="85073"/>
                  </a:cubicBezTo>
                  <a:cubicBezTo>
                    <a:pt x="10800966" y="131488"/>
                    <a:pt x="10802035" y="240224"/>
                    <a:pt x="10802439" y="320281"/>
                  </a:cubicBezTo>
                  <a:cubicBezTo>
                    <a:pt x="10802439" y="320281"/>
                    <a:pt x="10800735" y="3626703"/>
                    <a:pt x="10800735" y="4373090"/>
                  </a:cubicBezTo>
                  <a:cubicBezTo>
                    <a:pt x="10800735" y="4587249"/>
                    <a:pt x="10809883" y="4886428"/>
                    <a:pt x="10809883" y="4886428"/>
                  </a:cubicBezTo>
                  <a:cubicBezTo>
                    <a:pt x="10809883" y="5015097"/>
                    <a:pt x="10805713" y="5135675"/>
                    <a:pt x="10552875" y="5127541"/>
                  </a:cubicBezTo>
                  <a:cubicBezTo>
                    <a:pt x="10552875" y="5127541"/>
                    <a:pt x="10176403" y="5107242"/>
                    <a:pt x="9081481" y="5114841"/>
                  </a:cubicBezTo>
                  <a:cubicBezTo>
                    <a:pt x="2545013" y="5122975"/>
                    <a:pt x="304023" y="5135675"/>
                    <a:pt x="304023" y="5135675"/>
                  </a:cubicBezTo>
                  <a:cubicBezTo>
                    <a:pt x="132548" y="5135675"/>
                    <a:pt x="4213" y="5034605"/>
                    <a:pt x="8532" y="4832059"/>
                  </a:cubicBezTo>
                  <a:cubicBezTo>
                    <a:pt x="8532" y="4832059"/>
                    <a:pt x="9630" y="4333517"/>
                    <a:pt x="4815" y="1391373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4" name="Group 9">
            <a:extLst>
              <a:ext uri="{FF2B5EF4-FFF2-40B4-BE49-F238E27FC236}">
                <a16:creationId xmlns:a16="http://schemas.microsoft.com/office/drawing/2014/main" id="{9B019C92-3C0E-4709-B212-05B98BEB5F12}"/>
              </a:ext>
            </a:extLst>
          </p:cNvPr>
          <p:cNvGrpSpPr/>
          <p:nvPr/>
        </p:nvGrpSpPr>
        <p:grpSpPr>
          <a:xfrm>
            <a:off x="3143322" y="7806939"/>
            <a:ext cx="3888929" cy="1504347"/>
            <a:chOff x="0" y="0"/>
            <a:chExt cx="10821129" cy="5105739"/>
          </a:xfrm>
        </p:grpSpPr>
        <p:sp>
          <p:nvSpPr>
            <p:cNvPr id="55" name="Freeform 10">
              <a:extLst>
                <a:ext uri="{FF2B5EF4-FFF2-40B4-BE49-F238E27FC236}">
                  <a16:creationId xmlns:a16="http://schemas.microsoft.com/office/drawing/2014/main" id="{7CF5DA86-6547-42B8-A531-80DD0C13ECED}"/>
                </a:ext>
              </a:extLst>
            </p:cNvPr>
            <p:cNvSpPr/>
            <p:nvPr/>
          </p:nvSpPr>
          <p:spPr>
            <a:xfrm>
              <a:off x="-4213" y="0"/>
              <a:ext cx="10825342" cy="5105739"/>
            </a:xfrm>
            <a:custGeom>
              <a:avLst/>
              <a:gdLst/>
              <a:ahLst/>
              <a:cxnLst/>
              <a:rect l="l" t="t" r="r" b="b"/>
              <a:pathLst>
                <a:path w="10825342" h="5105739">
                  <a:moveTo>
                    <a:pt x="278431" y="16918"/>
                  </a:moveTo>
                  <a:cubicBezTo>
                    <a:pt x="278431" y="16918"/>
                    <a:pt x="604014" y="12258"/>
                    <a:pt x="1062834" y="12454"/>
                  </a:cubicBezTo>
                  <a:cubicBezTo>
                    <a:pt x="8817733" y="12671"/>
                    <a:pt x="10551274" y="0"/>
                    <a:pt x="10551274" y="0"/>
                  </a:cubicBezTo>
                  <a:cubicBezTo>
                    <a:pt x="10618737" y="0"/>
                    <a:pt x="10694674" y="0"/>
                    <a:pt x="10773448" y="85073"/>
                  </a:cubicBezTo>
                  <a:cubicBezTo>
                    <a:pt x="10816426" y="131488"/>
                    <a:pt x="10817494" y="240224"/>
                    <a:pt x="10817899" y="320281"/>
                  </a:cubicBezTo>
                  <a:cubicBezTo>
                    <a:pt x="10817899" y="320281"/>
                    <a:pt x="10816195" y="3601935"/>
                    <a:pt x="10816195" y="4343154"/>
                  </a:cubicBezTo>
                  <a:cubicBezTo>
                    <a:pt x="10816195" y="4557313"/>
                    <a:pt x="10825342" y="4856492"/>
                    <a:pt x="10825342" y="4856492"/>
                  </a:cubicBezTo>
                  <a:cubicBezTo>
                    <a:pt x="10825342" y="4985161"/>
                    <a:pt x="10821173" y="5105739"/>
                    <a:pt x="10568335" y="5097604"/>
                  </a:cubicBezTo>
                  <a:cubicBezTo>
                    <a:pt x="10568335" y="5097604"/>
                    <a:pt x="10191862" y="5077306"/>
                    <a:pt x="9095459" y="5084904"/>
                  </a:cubicBezTo>
                  <a:cubicBezTo>
                    <a:pt x="2547822" y="5093039"/>
                    <a:pt x="304023" y="5105739"/>
                    <a:pt x="304023" y="5105739"/>
                  </a:cubicBezTo>
                  <a:cubicBezTo>
                    <a:pt x="132548" y="5105739"/>
                    <a:pt x="4213" y="5004670"/>
                    <a:pt x="8532" y="4802122"/>
                  </a:cubicBezTo>
                  <a:cubicBezTo>
                    <a:pt x="8532" y="4802122"/>
                    <a:pt x="9630" y="4303581"/>
                    <a:pt x="4815" y="1387155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CDB4DB"/>
            </a:solidFill>
          </p:spPr>
        </p:sp>
      </p:grpSp>
      <p:sp>
        <p:nvSpPr>
          <p:cNvPr id="56" name="TextBox 6">
            <a:extLst>
              <a:ext uri="{FF2B5EF4-FFF2-40B4-BE49-F238E27FC236}">
                <a16:creationId xmlns:a16="http://schemas.microsoft.com/office/drawing/2014/main" id="{1BC9743D-AE67-43CD-B5CF-D573C2D17609}"/>
              </a:ext>
            </a:extLst>
          </p:cNvPr>
          <p:cNvSpPr txBox="1"/>
          <p:nvPr/>
        </p:nvSpPr>
        <p:spPr>
          <a:xfrm>
            <a:off x="3069059" y="7776797"/>
            <a:ext cx="3810792" cy="12143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999"/>
              </a:lnSpc>
            </a:pPr>
            <a:r>
              <a:rPr lang="zh-TW" altLang="en-US" sz="5400" b="1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挑戰活動</a:t>
            </a:r>
            <a:endParaRPr lang="en-US" sz="5400" spc="149" dirty="0">
              <a:solidFill>
                <a:srgbClr val="253140"/>
              </a:solidFill>
              <a:latin typeface="Gamja Flower"/>
            </a:endParaRPr>
          </a:p>
        </p:txBody>
      </p:sp>
      <p:sp>
        <p:nvSpPr>
          <p:cNvPr id="16" name="箭號: 彎曲 15">
            <a:extLst>
              <a:ext uri="{FF2B5EF4-FFF2-40B4-BE49-F238E27FC236}">
                <a16:creationId xmlns:a16="http://schemas.microsoft.com/office/drawing/2014/main" id="{2B3F2F5C-DF8A-4BA0-B8F8-16234F7BBE9B}"/>
              </a:ext>
            </a:extLst>
          </p:cNvPr>
          <p:cNvSpPr/>
          <p:nvPr/>
        </p:nvSpPr>
        <p:spPr>
          <a:xfrm flipV="1">
            <a:off x="1386926" y="1858999"/>
            <a:ext cx="1349898" cy="7050762"/>
          </a:xfrm>
          <a:prstGeom prst="bentArrow">
            <a:avLst>
              <a:gd name="adj1" fmla="val 10864"/>
              <a:gd name="adj2" fmla="val 25000"/>
              <a:gd name="adj3" fmla="val 25000"/>
              <a:gd name="adj4" fmla="val 7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70" name="TextBox 6">
            <a:extLst>
              <a:ext uri="{FF2B5EF4-FFF2-40B4-BE49-F238E27FC236}">
                <a16:creationId xmlns:a16="http://schemas.microsoft.com/office/drawing/2014/main" id="{661F2B31-4E08-42B9-92C2-1A01E6012A39}"/>
              </a:ext>
            </a:extLst>
          </p:cNvPr>
          <p:cNvSpPr txBox="1"/>
          <p:nvPr/>
        </p:nvSpPr>
        <p:spPr>
          <a:xfrm>
            <a:off x="5313428" y="220780"/>
            <a:ext cx="7923919" cy="2215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zh-TW" altLang="zh-TW" sz="3600" b="1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由事實感受使用比率描述的優勢：</a:t>
            </a:r>
            <a:endParaRPr lang="en-US" altLang="zh-TW" sz="3600" b="1" spc="149" dirty="0">
              <a:solidFill>
                <a:srgbClr val="25314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r>
              <a:rPr lang="zh-TW" altLang="zh-TW" sz="3600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生活例引入幾分之幾的描述，引發學生感受使用以關係語言表達更能彰顯部分相比全體的關係。</a:t>
            </a:r>
            <a:endParaRPr lang="en-US" sz="3600" spc="149" dirty="0">
              <a:solidFill>
                <a:srgbClr val="25314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71" name="TextBox 6">
            <a:extLst>
              <a:ext uri="{FF2B5EF4-FFF2-40B4-BE49-F238E27FC236}">
                <a16:creationId xmlns:a16="http://schemas.microsoft.com/office/drawing/2014/main" id="{0AF248BF-4165-4D6E-A267-92A9C7E54D25}"/>
              </a:ext>
            </a:extLst>
          </p:cNvPr>
          <p:cNvSpPr txBox="1"/>
          <p:nvPr/>
        </p:nvSpPr>
        <p:spPr>
          <a:xfrm>
            <a:off x="6508021" y="2909883"/>
            <a:ext cx="8064088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zh-TW" altLang="zh-TW" sz="3600" b="1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「比率」的概念及命名：</a:t>
            </a:r>
            <a:r>
              <a:rPr lang="zh-TW" altLang="zh-TW" sz="3600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以連續量及離散量情境引入圓形圖示表徵連結比率的意義，進而介紹「比率」一詞。</a:t>
            </a:r>
            <a:endParaRPr lang="en-US" sz="3600" spc="149" dirty="0">
              <a:solidFill>
                <a:srgbClr val="25314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72" name="TextBox 6">
            <a:extLst>
              <a:ext uri="{FF2B5EF4-FFF2-40B4-BE49-F238E27FC236}">
                <a16:creationId xmlns:a16="http://schemas.microsoft.com/office/drawing/2014/main" id="{8DF160BA-AE19-44C9-A6F2-854DEC3027FD}"/>
              </a:ext>
            </a:extLst>
          </p:cNvPr>
          <p:cNvSpPr txBox="1"/>
          <p:nvPr/>
        </p:nvSpPr>
        <p:spPr>
          <a:xfrm>
            <a:off x="6467808" y="5331906"/>
            <a:ext cx="9470392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zh-TW" altLang="en-US" sz="3600" b="1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認識</a:t>
            </a:r>
            <a:r>
              <a:rPr lang="zh-TW" altLang="zh-TW" sz="3600" b="1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比率和為</a:t>
            </a:r>
            <a:r>
              <a:rPr lang="en-US" altLang="zh-TW" sz="3600" b="1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1</a:t>
            </a:r>
            <a:r>
              <a:rPr lang="zh-TW" altLang="zh-TW" sz="3600" b="1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 ：</a:t>
            </a:r>
            <a:r>
              <a:rPr lang="zh-TW" altLang="zh-TW" sz="3600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透過圓形圖示表徵，理解整體量中每個部分的比率和為</a:t>
            </a:r>
            <a:r>
              <a:rPr lang="en-US" altLang="zh-TW" sz="3600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1</a:t>
            </a:r>
            <a:r>
              <a:rPr lang="zh-TW" altLang="zh-TW" sz="3600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，建構更完整的比率概念</a:t>
            </a:r>
            <a:r>
              <a:rPr lang="zh-TW" altLang="en-US" sz="3600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。</a:t>
            </a:r>
            <a:endParaRPr lang="en-US" sz="3600" spc="149" dirty="0">
              <a:solidFill>
                <a:srgbClr val="25314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73" name="TextBox 6">
            <a:extLst>
              <a:ext uri="{FF2B5EF4-FFF2-40B4-BE49-F238E27FC236}">
                <a16:creationId xmlns:a16="http://schemas.microsoft.com/office/drawing/2014/main" id="{675DC74D-E178-4FDD-92DF-0C915D5F5B8E}"/>
              </a:ext>
            </a:extLst>
          </p:cNvPr>
          <p:cNvSpPr txBox="1"/>
          <p:nvPr/>
        </p:nvSpPr>
        <p:spPr>
          <a:xfrm>
            <a:off x="7363674" y="7643270"/>
            <a:ext cx="10582429" cy="2215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zh-TW" altLang="zh-TW" sz="3600" b="1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使用比率描述現象深化比率的概念：</a:t>
            </a:r>
            <a:endParaRPr lang="en-US" altLang="zh-TW" sz="3600" b="1" spc="149" dirty="0">
              <a:solidFill>
                <a:srgbClr val="25314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r>
              <a:rPr lang="zh-TW" altLang="zh-TW" sz="3600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在統計表提供的數據中，能正確使用比率呈現部分和全體的關係。並能理解當部分量比較的整體量改變時，比率的意涵也會不同。</a:t>
            </a:r>
            <a:endParaRPr lang="en-US" sz="3600" spc="149" dirty="0">
              <a:solidFill>
                <a:srgbClr val="25314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35" name="AutoShape 2">
            <a:extLst>
              <a:ext uri="{FF2B5EF4-FFF2-40B4-BE49-F238E27FC236}">
                <a16:creationId xmlns:a16="http://schemas.microsoft.com/office/drawing/2014/main" id="{08C4042A-AA6D-4A20-8F05-18C24AEC39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9245" y="2725783"/>
            <a:ext cx="15066155" cy="4374962"/>
          </a:xfrm>
          <a:prstGeom prst="roundRect">
            <a:avLst>
              <a:gd name="adj" fmla="val 16667"/>
            </a:avLst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36" name="矩形: 圓角 35">
            <a:extLst>
              <a:ext uri="{FF2B5EF4-FFF2-40B4-BE49-F238E27FC236}">
                <a16:creationId xmlns:a16="http://schemas.microsoft.com/office/drawing/2014/main" id="{9F90CA10-2418-4E1F-AC91-7F2A3D1C5E90}"/>
              </a:ext>
            </a:extLst>
          </p:cNvPr>
          <p:cNvSpPr/>
          <p:nvPr/>
        </p:nvSpPr>
        <p:spPr>
          <a:xfrm>
            <a:off x="14381725" y="2871413"/>
            <a:ext cx="1556475" cy="714003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具體</a:t>
            </a:r>
          </a:p>
        </p:txBody>
      </p:sp>
      <p:sp>
        <p:nvSpPr>
          <p:cNvPr id="37" name="矩形: 圓角 36">
            <a:extLst>
              <a:ext uri="{FF2B5EF4-FFF2-40B4-BE49-F238E27FC236}">
                <a16:creationId xmlns:a16="http://schemas.microsoft.com/office/drawing/2014/main" id="{45C05E7A-5029-4E26-B368-4BAE7321AB42}"/>
              </a:ext>
            </a:extLst>
          </p:cNvPr>
          <p:cNvSpPr/>
          <p:nvPr/>
        </p:nvSpPr>
        <p:spPr>
          <a:xfrm>
            <a:off x="14390265" y="4408141"/>
            <a:ext cx="1556475" cy="714003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抽象</a:t>
            </a:r>
          </a:p>
        </p:txBody>
      </p:sp>
      <p:sp>
        <p:nvSpPr>
          <p:cNvPr id="38" name="箭號: 向下 37">
            <a:extLst>
              <a:ext uri="{FF2B5EF4-FFF2-40B4-BE49-F238E27FC236}">
                <a16:creationId xmlns:a16="http://schemas.microsoft.com/office/drawing/2014/main" id="{98097AD5-6947-491B-BEC0-2F7C5A68744E}"/>
              </a:ext>
            </a:extLst>
          </p:cNvPr>
          <p:cNvSpPr/>
          <p:nvPr/>
        </p:nvSpPr>
        <p:spPr>
          <a:xfrm>
            <a:off x="14931401" y="3683922"/>
            <a:ext cx="381000" cy="657089"/>
          </a:xfrm>
          <a:prstGeom prst="downArrow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3C415D53-3E9B-9CA1-4875-563DA6D60D75}"/>
              </a:ext>
            </a:extLst>
          </p:cNvPr>
          <p:cNvGrpSpPr/>
          <p:nvPr/>
        </p:nvGrpSpPr>
        <p:grpSpPr>
          <a:xfrm>
            <a:off x="1663927" y="3119770"/>
            <a:ext cx="4584485" cy="1202370"/>
            <a:chOff x="0" y="0"/>
            <a:chExt cx="10805670" cy="5116019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18495ABB-EFF9-EC02-8E8D-F34433C74CBB}"/>
                </a:ext>
              </a:extLst>
            </p:cNvPr>
            <p:cNvSpPr/>
            <p:nvPr/>
          </p:nvSpPr>
          <p:spPr>
            <a:xfrm>
              <a:off x="-4213" y="0"/>
              <a:ext cx="10809882" cy="5116019"/>
            </a:xfrm>
            <a:custGeom>
              <a:avLst/>
              <a:gdLst/>
              <a:ahLst/>
              <a:cxnLst/>
              <a:rect l="l" t="t" r="r" b="b"/>
              <a:pathLst>
                <a:path w="10809882" h="5116019">
                  <a:moveTo>
                    <a:pt x="278431" y="16918"/>
                  </a:moveTo>
                  <a:cubicBezTo>
                    <a:pt x="278431" y="16918"/>
                    <a:pt x="604014" y="12258"/>
                    <a:pt x="1062558" y="12454"/>
                  </a:cubicBezTo>
                  <a:cubicBezTo>
                    <a:pt x="8804229" y="12671"/>
                    <a:pt x="10535814" y="0"/>
                    <a:pt x="10535814" y="0"/>
                  </a:cubicBezTo>
                  <a:cubicBezTo>
                    <a:pt x="10603278" y="0"/>
                    <a:pt x="10679215" y="0"/>
                    <a:pt x="10757988" y="85073"/>
                  </a:cubicBezTo>
                  <a:cubicBezTo>
                    <a:pt x="10800966" y="131488"/>
                    <a:pt x="10802035" y="240224"/>
                    <a:pt x="10802439" y="320281"/>
                  </a:cubicBezTo>
                  <a:cubicBezTo>
                    <a:pt x="10802439" y="320281"/>
                    <a:pt x="10800735" y="3610440"/>
                    <a:pt x="10800735" y="4353435"/>
                  </a:cubicBezTo>
                  <a:cubicBezTo>
                    <a:pt x="10800735" y="4567594"/>
                    <a:pt x="10809883" y="4866773"/>
                    <a:pt x="10809883" y="4866773"/>
                  </a:cubicBezTo>
                  <a:cubicBezTo>
                    <a:pt x="10809883" y="4995442"/>
                    <a:pt x="10805713" y="5116019"/>
                    <a:pt x="10552875" y="5107885"/>
                  </a:cubicBezTo>
                  <a:cubicBezTo>
                    <a:pt x="10552875" y="5107885"/>
                    <a:pt x="10176403" y="5087586"/>
                    <a:pt x="9081481" y="5095185"/>
                  </a:cubicBezTo>
                  <a:cubicBezTo>
                    <a:pt x="2545013" y="5103319"/>
                    <a:pt x="304023" y="5116019"/>
                    <a:pt x="304023" y="5116019"/>
                  </a:cubicBezTo>
                  <a:cubicBezTo>
                    <a:pt x="132548" y="5116019"/>
                    <a:pt x="4213" y="5014950"/>
                    <a:pt x="8532" y="4812403"/>
                  </a:cubicBezTo>
                  <a:cubicBezTo>
                    <a:pt x="8532" y="4812403"/>
                    <a:pt x="9630" y="4313862"/>
                    <a:pt x="4815" y="1388604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" name="Group 7">
            <a:extLst>
              <a:ext uri="{FF2B5EF4-FFF2-40B4-BE49-F238E27FC236}">
                <a16:creationId xmlns:a16="http://schemas.microsoft.com/office/drawing/2014/main" id="{2FD3AEED-080A-9897-FA70-1FF0E3BCD35E}"/>
              </a:ext>
            </a:extLst>
          </p:cNvPr>
          <p:cNvGrpSpPr/>
          <p:nvPr/>
        </p:nvGrpSpPr>
        <p:grpSpPr>
          <a:xfrm>
            <a:off x="1603526" y="2974727"/>
            <a:ext cx="4486999" cy="1216872"/>
            <a:chOff x="0" y="0"/>
            <a:chExt cx="10821129" cy="5105739"/>
          </a:xfrm>
        </p:grpSpPr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59185D2B-E5D9-1C7D-2B8B-31253E18C09A}"/>
                </a:ext>
              </a:extLst>
            </p:cNvPr>
            <p:cNvSpPr/>
            <p:nvPr/>
          </p:nvSpPr>
          <p:spPr>
            <a:xfrm>
              <a:off x="-4213" y="0"/>
              <a:ext cx="10825342" cy="5105739"/>
            </a:xfrm>
            <a:custGeom>
              <a:avLst/>
              <a:gdLst/>
              <a:ahLst/>
              <a:cxnLst/>
              <a:rect l="l" t="t" r="r" b="b"/>
              <a:pathLst>
                <a:path w="10825342" h="5105739">
                  <a:moveTo>
                    <a:pt x="278431" y="16918"/>
                  </a:moveTo>
                  <a:cubicBezTo>
                    <a:pt x="278431" y="16918"/>
                    <a:pt x="604014" y="12258"/>
                    <a:pt x="1062834" y="12454"/>
                  </a:cubicBezTo>
                  <a:cubicBezTo>
                    <a:pt x="8817733" y="12671"/>
                    <a:pt x="10551274" y="0"/>
                    <a:pt x="10551274" y="0"/>
                  </a:cubicBezTo>
                  <a:cubicBezTo>
                    <a:pt x="10618737" y="0"/>
                    <a:pt x="10694674" y="0"/>
                    <a:pt x="10773448" y="85073"/>
                  </a:cubicBezTo>
                  <a:cubicBezTo>
                    <a:pt x="10816426" y="131488"/>
                    <a:pt x="10817494" y="240224"/>
                    <a:pt x="10817899" y="320281"/>
                  </a:cubicBezTo>
                  <a:cubicBezTo>
                    <a:pt x="10817899" y="320281"/>
                    <a:pt x="10816195" y="3601935"/>
                    <a:pt x="10816195" y="4343154"/>
                  </a:cubicBezTo>
                  <a:cubicBezTo>
                    <a:pt x="10816195" y="4557313"/>
                    <a:pt x="10825342" y="4856492"/>
                    <a:pt x="10825342" y="4856492"/>
                  </a:cubicBezTo>
                  <a:cubicBezTo>
                    <a:pt x="10825342" y="4985161"/>
                    <a:pt x="10821173" y="5105739"/>
                    <a:pt x="10568335" y="5097604"/>
                  </a:cubicBezTo>
                  <a:cubicBezTo>
                    <a:pt x="10568335" y="5097604"/>
                    <a:pt x="10191862" y="5077306"/>
                    <a:pt x="9095459" y="5084904"/>
                  </a:cubicBezTo>
                  <a:cubicBezTo>
                    <a:pt x="2547822" y="5093039"/>
                    <a:pt x="304023" y="5105739"/>
                    <a:pt x="304023" y="5105739"/>
                  </a:cubicBezTo>
                  <a:cubicBezTo>
                    <a:pt x="132548" y="5105739"/>
                    <a:pt x="4213" y="5004670"/>
                    <a:pt x="8532" y="4802122"/>
                  </a:cubicBezTo>
                  <a:cubicBezTo>
                    <a:pt x="8532" y="4802122"/>
                    <a:pt x="9630" y="4303581"/>
                    <a:pt x="4815" y="1387155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FADD92"/>
            </a:solidFill>
          </p:spPr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D597C263-BCFC-C96A-6366-1DDC74EB6582}"/>
              </a:ext>
            </a:extLst>
          </p:cNvPr>
          <p:cNvSpPr txBox="1"/>
          <p:nvPr/>
        </p:nvSpPr>
        <p:spPr>
          <a:xfrm>
            <a:off x="1506041" y="2870893"/>
            <a:ext cx="4584485" cy="12168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999"/>
              </a:lnSpc>
            </a:pPr>
            <a:r>
              <a:rPr lang="zh-TW" altLang="en-US" sz="5400" b="1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開展活動一</a:t>
            </a:r>
            <a:r>
              <a:rPr lang="en-US" altLang="zh-TW" sz="5400" b="1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.</a:t>
            </a:r>
            <a:r>
              <a:rPr lang="zh-TW" altLang="en-US" sz="5400" b="1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二</a:t>
            </a:r>
            <a:endParaRPr lang="en-US" sz="5400" b="1" spc="149" dirty="0">
              <a:solidFill>
                <a:srgbClr val="25314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6834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DE0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alphaModFix amt="8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-744669" y="-4745169"/>
            <a:ext cx="19777337" cy="19777337"/>
          </a:xfrm>
          <a:prstGeom prst="rect">
            <a:avLst/>
          </a:prstGeom>
        </p:spPr>
      </p:pic>
      <p:grpSp>
        <p:nvGrpSpPr>
          <p:cNvPr id="31" name="Group 7">
            <a:extLst>
              <a:ext uri="{FF2B5EF4-FFF2-40B4-BE49-F238E27FC236}">
                <a16:creationId xmlns:a16="http://schemas.microsoft.com/office/drawing/2014/main" id="{5A95F645-A05C-4BA4-BCF4-A7023DB8CD83}"/>
              </a:ext>
            </a:extLst>
          </p:cNvPr>
          <p:cNvGrpSpPr/>
          <p:nvPr/>
        </p:nvGrpSpPr>
        <p:grpSpPr>
          <a:xfrm>
            <a:off x="12297683" y="5314274"/>
            <a:ext cx="5347863" cy="2963654"/>
            <a:chOff x="0" y="0"/>
            <a:chExt cx="10821129" cy="5105739"/>
          </a:xfrm>
        </p:grpSpPr>
        <p:sp>
          <p:nvSpPr>
            <p:cNvPr id="32" name="Freeform 8">
              <a:extLst>
                <a:ext uri="{FF2B5EF4-FFF2-40B4-BE49-F238E27FC236}">
                  <a16:creationId xmlns:a16="http://schemas.microsoft.com/office/drawing/2014/main" id="{870A99CE-EC7C-44E9-AA41-0F337B1F19E5}"/>
                </a:ext>
              </a:extLst>
            </p:cNvPr>
            <p:cNvSpPr/>
            <p:nvPr/>
          </p:nvSpPr>
          <p:spPr>
            <a:xfrm>
              <a:off x="-4213" y="0"/>
              <a:ext cx="10825342" cy="5105739"/>
            </a:xfrm>
            <a:custGeom>
              <a:avLst/>
              <a:gdLst/>
              <a:ahLst/>
              <a:cxnLst/>
              <a:rect l="l" t="t" r="r" b="b"/>
              <a:pathLst>
                <a:path w="10825342" h="5105739">
                  <a:moveTo>
                    <a:pt x="278431" y="16918"/>
                  </a:moveTo>
                  <a:cubicBezTo>
                    <a:pt x="278431" y="16918"/>
                    <a:pt x="604014" y="12258"/>
                    <a:pt x="1062834" y="12454"/>
                  </a:cubicBezTo>
                  <a:cubicBezTo>
                    <a:pt x="8817733" y="12671"/>
                    <a:pt x="10551274" y="0"/>
                    <a:pt x="10551274" y="0"/>
                  </a:cubicBezTo>
                  <a:cubicBezTo>
                    <a:pt x="10618737" y="0"/>
                    <a:pt x="10694674" y="0"/>
                    <a:pt x="10773448" y="85073"/>
                  </a:cubicBezTo>
                  <a:cubicBezTo>
                    <a:pt x="10816426" y="131488"/>
                    <a:pt x="10817494" y="240224"/>
                    <a:pt x="10817899" y="320281"/>
                  </a:cubicBezTo>
                  <a:cubicBezTo>
                    <a:pt x="10817899" y="320281"/>
                    <a:pt x="10816195" y="3601935"/>
                    <a:pt x="10816195" y="4343154"/>
                  </a:cubicBezTo>
                  <a:cubicBezTo>
                    <a:pt x="10816195" y="4557313"/>
                    <a:pt x="10825342" y="4856492"/>
                    <a:pt x="10825342" y="4856492"/>
                  </a:cubicBezTo>
                  <a:cubicBezTo>
                    <a:pt x="10825342" y="4985161"/>
                    <a:pt x="10821173" y="5105739"/>
                    <a:pt x="10568335" y="5097604"/>
                  </a:cubicBezTo>
                  <a:cubicBezTo>
                    <a:pt x="10568335" y="5097604"/>
                    <a:pt x="10191862" y="5077306"/>
                    <a:pt x="9095459" y="5084904"/>
                  </a:cubicBezTo>
                  <a:cubicBezTo>
                    <a:pt x="2547822" y="5093039"/>
                    <a:pt x="304023" y="5105739"/>
                    <a:pt x="304023" y="5105739"/>
                  </a:cubicBezTo>
                  <a:cubicBezTo>
                    <a:pt x="132548" y="5105739"/>
                    <a:pt x="4213" y="5004670"/>
                    <a:pt x="8532" y="4802122"/>
                  </a:cubicBezTo>
                  <a:cubicBezTo>
                    <a:pt x="8532" y="4802122"/>
                    <a:pt x="9630" y="4303581"/>
                    <a:pt x="4815" y="1387155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FADD92"/>
            </a:solidFill>
          </p:spPr>
        </p:sp>
      </p:grpSp>
      <p:grpSp>
        <p:nvGrpSpPr>
          <p:cNvPr id="29" name="Group 9">
            <a:extLst>
              <a:ext uri="{FF2B5EF4-FFF2-40B4-BE49-F238E27FC236}">
                <a16:creationId xmlns:a16="http://schemas.microsoft.com/office/drawing/2014/main" id="{CD2508B5-C4BD-440D-8E6F-56ABE00EE600}"/>
              </a:ext>
            </a:extLst>
          </p:cNvPr>
          <p:cNvGrpSpPr/>
          <p:nvPr/>
        </p:nvGrpSpPr>
        <p:grpSpPr>
          <a:xfrm>
            <a:off x="1013954" y="5004288"/>
            <a:ext cx="5013292" cy="3060319"/>
            <a:chOff x="0" y="0"/>
            <a:chExt cx="10821129" cy="5105739"/>
          </a:xfrm>
        </p:grpSpPr>
        <p:sp>
          <p:nvSpPr>
            <p:cNvPr id="30" name="Freeform 10">
              <a:extLst>
                <a:ext uri="{FF2B5EF4-FFF2-40B4-BE49-F238E27FC236}">
                  <a16:creationId xmlns:a16="http://schemas.microsoft.com/office/drawing/2014/main" id="{779B993F-DE20-462B-9B65-C13826965211}"/>
                </a:ext>
              </a:extLst>
            </p:cNvPr>
            <p:cNvSpPr/>
            <p:nvPr/>
          </p:nvSpPr>
          <p:spPr>
            <a:xfrm>
              <a:off x="-4213" y="0"/>
              <a:ext cx="10825342" cy="5105739"/>
            </a:xfrm>
            <a:custGeom>
              <a:avLst/>
              <a:gdLst/>
              <a:ahLst/>
              <a:cxnLst/>
              <a:rect l="l" t="t" r="r" b="b"/>
              <a:pathLst>
                <a:path w="10825342" h="5105739">
                  <a:moveTo>
                    <a:pt x="278431" y="16918"/>
                  </a:moveTo>
                  <a:cubicBezTo>
                    <a:pt x="278431" y="16918"/>
                    <a:pt x="604014" y="12258"/>
                    <a:pt x="1062834" y="12454"/>
                  </a:cubicBezTo>
                  <a:cubicBezTo>
                    <a:pt x="8817733" y="12671"/>
                    <a:pt x="10551274" y="0"/>
                    <a:pt x="10551274" y="0"/>
                  </a:cubicBezTo>
                  <a:cubicBezTo>
                    <a:pt x="10618737" y="0"/>
                    <a:pt x="10694674" y="0"/>
                    <a:pt x="10773448" y="85073"/>
                  </a:cubicBezTo>
                  <a:cubicBezTo>
                    <a:pt x="10816426" y="131488"/>
                    <a:pt x="10817494" y="240224"/>
                    <a:pt x="10817899" y="320281"/>
                  </a:cubicBezTo>
                  <a:cubicBezTo>
                    <a:pt x="10817899" y="320281"/>
                    <a:pt x="10816195" y="3601935"/>
                    <a:pt x="10816195" y="4343154"/>
                  </a:cubicBezTo>
                  <a:cubicBezTo>
                    <a:pt x="10816195" y="4557313"/>
                    <a:pt x="10825342" y="4856492"/>
                    <a:pt x="10825342" y="4856492"/>
                  </a:cubicBezTo>
                  <a:cubicBezTo>
                    <a:pt x="10825342" y="4985161"/>
                    <a:pt x="10821173" y="5105739"/>
                    <a:pt x="10568335" y="5097604"/>
                  </a:cubicBezTo>
                  <a:cubicBezTo>
                    <a:pt x="10568335" y="5097604"/>
                    <a:pt x="10191862" y="5077306"/>
                    <a:pt x="9095459" y="5084904"/>
                  </a:cubicBezTo>
                  <a:cubicBezTo>
                    <a:pt x="2547822" y="5093039"/>
                    <a:pt x="304023" y="5105739"/>
                    <a:pt x="304023" y="5105739"/>
                  </a:cubicBezTo>
                  <a:cubicBezTo>
                    <a:pt x="132548" y="5105739"/>
                    <a:pt x="4213" y="5004670"/>
                    <a:pt x="8532" y="4802122"/>
                  </a:cubicBezTo>
                  <a:cubicBezTo>
                    <a:pt x="8532" y="4802122"/>
                    <a:pt x="9630" y="4303581"/>
                    <a:pt x="4815" y="1387155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CDB4DB"/>
            </a:solidFill>
          </p:spPr>
        </p:sp>
      </p:grpSp>
      <p:grpSp>
        <p:nvGrpSpPr>
          <p:cNvPr id="25" name="Group 11">
            <a:extLst>
              <a:ext uri="{FF2B5EF4-FFF2-40B4-BE49-F238E27FC236}">
                <a16:creationId xmlns:a16="http://schemas.microsoft.com/office/drawing/2014/main" id="{2E5AE9BB-75EA-4884-9F72-8903BD836187}"/>
              </a:ext>
            </a:extLst>
          </p:cNvPr>
          <p:cNvGrpSpPr/>
          <p:nvPr/>
        </p:nvGrpSpPr>
        <p:grpSpPr>
          <a:xfrm rot="5400000">
            <a:off x="2548505" y="1642450"/>
            <a:ext cx="1752600" cy="4662098"/>
            <a:chOff x="0" y="0"/>
            <a:chExt cx="3243094" cy="4188297"/>
          </a:xfrm>
        </p:grpSpPr>
        <p:sp>
          <p:nvSpPr>
            <p:cNvPr id="26" name="Freeform 12">
              <a:extLst>
                <a:ext uri="{FF2B5EF4-FFF2-40B4-BE49-F238E27FC236}">
                  <a16:creationId xmlns:a16="http://schemas.microsoft.com/office/drawing/2014/main" id="{81DBEE2C-AB15-4D57-B0F9-002CFAE5F8E5}"/>
                </a:ext>
              </a:extLst>
            </p:cNvPr>
            <p:cNvSpPr/>
            <p:nvPr/>
          </p:nvSpPr>
          <p:spPr>
            <a:xfrm>
              <a:off x="-9098" y="-6509"/>
              <a:ext cx="3257425" cy="4220350"/>
            </a:xfrm>
            <a:custGeom>
              <a:avLst/>
              <a:gdLst/>
              <a:ahLst/>
              <a:cxnLst/>
              <a:rect l="l" t="t" r="r" b="b"/>
              <a:pathLst>
                <a:path w="3257425" h="4220350">
                  <a:moveTo>
                    <a:pt x="63030" y="3626797"/>
                  </a:moveTo>
                  <a:cubicBezTo>
                    <a:pt x="63030" y="3626797"/>
                    <a:pt x="0" y="3380233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2364352" y="6965"/>
                  </a:cubicBezTo>
                  <a:lnTo>
                    <a:pt x="2364353" y="6965"/>
                  </a:lnTo>
                  <a:cubicBezTo>
                    <a:pt x="2581100" y="16819"/>
                    <a:pt x="2785415" y="36481"/>
                    <a:pt x="2919603" y="101690"/>
                  </a:cubicBezTo>
                  <a:cubicBezTo>
                    <a:pt x="3175649" y="226120"/>
                    <a:pt x="3257425" y="459160"/>
                    <a:pt x="3251937" y="704684"/>
                  </a:cubicBezTo>
                  <a:cubicBezTo>
                    <a:pt x="3251937" y="704684"/>
                    <a:pt x="3208649" y="1013073"/>
                    <a:pt x="3216082" y="1248607"/>
                  </a:cubicBezTo>
                  <a:cubicBezTo>
                    <a:pt x="3223206" y="3368598"/>
                    <a:pt x="3230362" y="3564201"/>
                    <a:pt x="3230362" y="3564201"/>
                  </a:cubicBezTo>
                  <a:cubicBezTo>
                    <a:pt x="3213681" y="3779933"/>
                    <a:pt x="3099037" y="3990545"/>
                    <a:pt x="2902167" y="4102169"/>
                  </a:cubicBezTo>
                  <a:cubicBezTo>
                    <a:pt x="2751816" y="4187418"/>
                    <a:pt x="2553785" y="4202516"/>
                    <a:pt x="2021784" y="4191774"/>
                  </a:cubicBezTo>
                  <a:lnTo>
                    <a:pt x="2021765" y="4191774"/>
                  </a:lnTo>
                  <a:cubicBezTo>
                    <a:pt x="645952" y="4186497"/>
                    <a:pt x="384604" y="4220350"/>
                    <a:pt x="254278" y="4111193"/>
                  </a:cubicBezTo>
                  <a:cubicBezTo>
                    <a:pt x="145767" y="4020307"/>
                    <a:pt x="81795" y="3826996"/>
                    <a:pt x="63030" y="3626797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22" name="文字方塊 21">
            <a:extLst>
              <a:ext uri="{FF2B5EF4-FFF2-40B4-BE49-F238E27FC236}">
                <a16:creationId xmlns:a16="http://schemas.microsoft.com/office/drawing/2014/main" id="{733A1604-B3A0-4EA1-AB78-85945A07AF92}"/>
              </a:ext>
            </a:extLst>
          </p:cNvPr>
          <p:cNvSpPr txBox="1"/>
          <p:nvPr/>
        </p:nvSpPr>
        <p:spPr>
          <a:xfrm>
            <a:off x="923294" y="3297912"/>
            <a:ext cx="498183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TW" altLang="zh-TW" sz="8000" b="1" dirty="0">
                <a:solidFill>
                  <a:srgbClr val="262A5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具體活動</a:t>
            </a:r>
            <a:endParaRPr lang="en-US" altLang="zh-TW" sz="8000" b="1" dirty="0">
              <a:solidFill>
                <a:srgbClr val="262A55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4" name="文字方塊 23">
            <a:extLst>
              <a:ext uri="{FF2B5EF4-FFF2-40B4-BE49-F238E27FC236}">
                <a16:creationId xmlns:a16="http://schemas.microsoft.com/office/drawing/2014/main" id="{E0F8EA5B-268B-4D72-A847-C1495DC08DCB}"/>
              </a:ext>
            </a:extLst>
          </p:cNvPr>
          <p:cNvSpPr txBox="1"/>
          <p:nvPr/>
        </p:nvSpPr>
        <p:spPr>
          <a:xfrm>
            <a:off x="12269475" y="5412316"/>
            <a:ext cx="545587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TW" altLang="zh-TW" sz="4800" b="1" dirty="0">
                <a:solidFill>
                  <a:srgbClr val="262A5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新建立的數學概念</a:t>
            </a:r>
            <a:endParaRPr lang="en-US" altLang="zh-TW" sz="4800" b="1" dirty="0">
              <a:solidFill>
                <a:srgbClr val="262A55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3" name="箭號: 向下 32">
            <a:extLst>
              <a:ext uri="{FF2B5EF4-FFF2-40B4-BE49-F238E27FC236}">
                <a16:creationId xmlns:a16="http://schemas.microsoft.com/office/drawing/2014/main" id="{5A451CD6-ACE6-4D94-A71E-DED5F2006B6C}"/>
              </a:ext>
            </a:extLst>
          </p:cNvPr>
          <p:cNvSpPr/>
          <p:nvPr/>
        </p:nvSpPr>
        <p:spPr>
          <a:xfrm rot="16200000">
            <a:off x="9034970" y="2323091"/>
            <a:ext cx="567239" cy="5073578"/>
          </a:xfrm>
          <a:prstGeom prst="downArrow">
            <a:avLst>
              <a:gd name="adj1" fmla="val 50000"/>
              <a:gd name="adj2" fmla="val 86846"/>
            </a:avLst>
          </a:prstGeom>
          <a:solidFill>
            <a:srgbClr val="33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grpSp>
        <p:nvGrpSpPr>
          <p:cNvPr id="43" name="Group 11">
            <a:extLst>
              <a:ext uri="{FF2B5EF4-FFF2-40B4-BE49-F238E27FC236}">
                <a16:creationId xmlns:a16="http://schemas.microsoft.com/office/drawing/2014/main" id="{D2991DF9-C178-4D9C-9E60-3988B4878BB3}"/>
              </a:ext>
            </a:extLst>
          </p:cNvPr>
          <p:cNvGrpSpPr/>
          <p:nvPr/>
        </p:nvGrpSpPr>
        <p:grpSpPr>
          <a:xfrm rot="5400000">
            <a:off x="7820324" y="3889926"/>
            <a:ext cx="2771981" cy="5816761"/>
            <a:chOff x="0" y="0"/>
            <a:chExt cx="3243094" cy="4188297"/>
          </a:xfrm>
        </p:grpSpPr>
        <p:sp>
          <p:nvSpPr>
            <p:cNvPr id="44" name="Freeform 12">
              <a:extLst>
                <a:ext uri="{FF2B5EF4-FFF2-40B4-BE49-F238E27FC236}">
                  <a16:creationId xmlns:a16="http://schemas.microsoft.com/office/drawing/2014/main" id="{1A80E8C3-3D0A-4B2C-A5E5-E93AE9CE3FAA}"/>
                </a:ext>
              </a:extLst>
            </p:cNvPr>
            <p:cNvSpPr/>
            <p:nvPr/>
          </p:nvSpPr>
          <p:spPr>
            <a:xfrm>
              <a:off x="-9098" y="-6509"/>
              <a:ext cx="3257425" cy="4220350"/>
            </a:xfrm>
            <a:custGeom>
              <a:avLst/>
              <a:gdLst/>
              <a:ahLst/>
              <a:cxnLst/>
              <a:rect l="l" t="t" r="r" b="b"/>
              <a:pathLst>
                <a:path w="3257425" h="4220350">
                  <a:moveTo>
                    <a:pt x="63030" y="3626797"/>
                  </a:moveTo>
                  <a:cubicBezTo>
                    <a:pt x="63030" y="3626797"/>
                    <a:pt x="0" y="3380233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2364352" y="6965"/>
                  </a:cubicBezTo>
                  <a:lnTo>
                    <a:pt x="2364353" y="6965"/>
                  </a:lnTo>
                  <a:cubicBezTo>
                    <a:pt x="2581100" y="16819"/>
                    <a:pt x="2785415" y="36481"/>
                    <a:pt x="2919603" y="101690"/>
                  </a:cubicBezTo>
                  <a:cubicBezTo>
                    <a:pt x="3175649" y="226120"/>
                    <a:pt x="3257425" y="459160"/>
                    <a:pt x="3251937" y="704684"/>
                  </a:cubicBezTo>
                  <a:cubicBezTo>
                    <a:pt x="3251937" y="704684"/>
                    <a:pt x="3208649" y="1013073"/>
                    <a:pt x="3216082" y="1248607"/>
                  </a:cubicBezTo>
                  <a:cubicBezTo>
                    <a:pt x="3223206" y="3368598"/>
                    <a:pt x="3230362" y="3564201"/>
                    <a:pt x="3230362" y="3564201"/>
                  </a:cubicBezTo>
                  <a:cubicBezTo>
                    <a:pt x="3213681" y="3779933"/>
                    <a:pt x="3099037" y="3990545"/>
                    <a:pt x="2902167" y="4102169"/>
                  </a:cubicBezTo>
                  <a:cubicBezTo>
                    <a:pt x="2751816" y="4187418"/>
                    <a:pt x="2553785" y="4202516"/>
                    <a:pt x="2021784" y="4191774"/>
                  </a:cubicBezTo>
                  <a:lnTo>
                    <a:pt x="2021765" y="4191774"/>
                  </a:lnTo>
                  <a:cubicBezTo>
                    <a:pt x="645952" y="4186497"/>
                    <a:pt x="384604" y="4220350"/>
                    <a:pt x="254278" y="4111193"/>
                  </a:cubicBezTo>
                  <a:cubicBezTo>
                    <a:pt x="145767" y="4020307"/>
                    <a:pt x="81795" y="3826996"/>
                    <a:pt x="63030" y="3626797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1" name="文字方塊 40">
            <a:extLst>
              <a:ext uri="{FF2B5EF4-FFF2-40B4-BE49-F238E27FC236}">
                <a16:creationId xmlns:a16="http://schemas.microsoft.com/office/drawing/2014/main" id="{3ECB32DB-A54D-432E-B094-3A0A9DED8FF9}"/>
              </a:ext>
            </a:extLst>
          </p:cNvPr>
          <p:cNvSpPr txBox="1"/>
          <p:nvPr/>
        </p:nvSpPr>
        <p:spPr>
          <a:xfrm>
            <a:off x="6600635" y="5871391"/>
            <a:ext cx="5308417" cy="18494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TW" altLang="en-US" sz="48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數值</a:t>
            </a:r>
            <a:r>
              <a:rPr lang="zh-TW" altLang="en-US" sz="4800" b="1" dirty="0">
                <a:solidFill>
                  <a:srgbClr val="262A5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</a:t>
            </a:r>
            <a:r>
              <a:rPr lang="en-US" altLang="zh-TW" sz="4800" b="1" dirty="0">
                <a:solidFill>
                  <a:srgbClr val="262A5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4800" b="1" dirty="0">
                <a:solidFill>
                  <a:srgbClr val="262A5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</a:t>
            </a:r>
            <a:r>
              <a:rPr lang="en-US" altLang="zh-TW" sz="48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48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4800" b="1" dirty="0">
                <a:solidFill>
                  <a:srgbClr val="262A5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48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48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部分</a:t>
            </a:r>
            <a:r>
              <a:rPr lang="en-US" altLang="zh-TW" sz="48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48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</a:t>
            </a:r>
            <a:r>
              <a:rPr lang="zh-TW" altLang="en-US" sz="4800" b="1" dirty="0">
                <a:solidFill>
                  <a:srgbClr val="262A5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</a:t>
            </a:r>
            <a:r>
              <a:rPr lang="en-US" altLang="zh-TW" sz="48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48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全體</a:t>
            </a:r>
            <a:r>
              <a:rPr lang="en-US" altLang="zh-TW" sz="48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</p:txBody>
      </p:sp>
      <p:grpSp>
        <p:nvGrpSpPr>
          <p:cNvPr id="46" name="Group 11">
            <a:extLst>
              <a:ext uri="{FF2B5EF4-FFF2-40B4-BE49-F238E27FC236}">
                <a16:creationId xmlns:a16="http://schemas.microsoft.com/office/drawing/2014/main" id="{91DBE772-4322-4168-9390-1676869FED49}"/>
              </a:ext>
            </a:extLst>
          </p:cNvPr>
          <p:cNvGrpSpPr/>
          <p:nvPr/>
        </p:nvGrpSpPr>
        <p:grpSpPr>
          <a:xfrm rot="5400000">
            <a:off x="2633272" y="5351692"/>
            <a:ext cx="1793191" cy="3342124"/>
            <a:chOff x="0" y="0"/>
            <a:chExt cx="3243094" cy="4188297"/>
          </a:xfrm>
        </p:grpSpPr>
        <p:sp>
          <p:nvSpPr>
            <p:cNvPr id="47" name="Freeform 12">
              <a:extLst>
                <a:ext uri="{FF2B5EF4-FFF2-40B4-BE49-F238E27FC236}">
                  <a16:creationId xmlns:a16="http://schemas.microsoft.com/office/drawing/2014/main" id="{5F76AE81-6491-44A0-964E-507A35B7FC0D}"/>
                </a:ext>
              </a:extLst>
            </p:cNvPr>
            <p:cNvSpPr/>
            <p:nvPr/>
          </p:nvSpPr>
          <p:spPr>
            <a:xfrm>
              <a:off x="-9098" y="-6509"/>
              <a:ext cx="3257425" cy="4220350"/>
            </a:xfrm>
            <a:custGeom>
              <a:avLst/>
              <a:gdLst/>
              <a:ahLst/>
              <a:cxnLst/>
              <a:rect l="l" t="t" r="r" b="b"/>
              <a:pathLst>
                <a:path w="3257425" h="4220350">
                  <a:moveTo>
                    <a:pt x="63030" y="3626797"/>
                  </a:moveTo>
                  <a:cubicBezTo>
                    <a:pt x="63030" y="3626797"/>
                    <a:pt x="0" y="3380233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2364352" y="6965"/>
                  </a:cubicBezTo>
                  <a:lnTo>
                    <a:pt x="2364353" y="6965"/>
                  </a:lnTo>
                  <a:cubicBezTo>
                    <a:pt x="2581100" y="16819"/>
                    <a:pt x="2785415" y="36481"/>
                    <a:pt x="2919603" y="101690"/>
                  </a:cubicBezTo>
                  <a:cubicBezTo>
                    <a:pt x="3175649" y="226120"/>
                    <a:pt x="3257425" y="459160"/>
                    <a:pt x="3251937" y="704684"/>
                  </a:cubicBezTo>
                  <a:cubicBezTo>
                    <a:pt x="3251937" y="704684"/>
                    <a:pt x="3208649" y="1013073"/>
                    <a:pt x="3216082" y="1248607"/>
                  </a:cubicBezTo>
                  <a:cubicBezTo>
                    <a:pt x="3223206" y="3368598"/>
                    <a:pt x="3230362" y="3564201"/>
                    <a:pt x="3230362" y="3564201"/>
                  </a:cubicBezTo>
                  <a:cubicBezTo>
                    <a:pt x="3213681" y="3779933"/>
                    <a:pt x="3099037" y="3990545"/>
                    <a:pt x="2902167" y="4102169"/>
                  </a:cubicBezTo>
                  <a:cubicBezTo>
                    <a:pt x="2751816" y="4187418"/>
                    <a:pt x="2553785" y="4202516"/>
                    <a:pt x="2021784" y="4191774"/>
                  </a:cubicBezTo>
                  <a:lnTo>
                    <a:pt x="2021765" y="4191774"/>
                  </a:lnTo>
                  <a:cubicBezTo>
                    <a:pt x="645952" y="4186497"/>
                    <a:pt x="384604" y="4220350"/>
                    <a:pt x="254278" y="4111193"/>
                  </a:cubicBezTo>
                  <a:cubicBezTo>
                    <a:pt x="145767" y="4020307"/>
                    <a:pt x="81795" y="3826996"/>
                    <a:pt x="63030" y="3626797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38" name="文字方塊 37">
            <a:extLst>
              <a:ext uri="{FF2B5EF4-FFF2-40B4-BE49-F238E27FC236}">
                <a16:creationId xmlns:a16="http://schemas.microsoft.com/office/drawing/2014/main" id="{590DF5BB-7A0F-41E6-BCE3-316C1069DD93}"/>
              </a:ext>
            </a:extLst>
          </p:cNvPr>
          <p:cNvSpPr txBox="1"/>
          <p:nvPr/>
        </p:nvSpPr>
        <p:spPr>
          <a:xfrm>
            <a:off x="1869930" y="6257712"/>
            <a:ext cx="336770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TW" altLang="en-US" sz="4800" b="1" dirty="0">
                <a:solidFill>
                  <a:srgbClr val="262A5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圓形分數圖</a:t>
            </a:r>
            <a:endParaRPr lang="en-US" altLang="zh-TW" sz="4800" b="1" dirty="0">
              <a:solidFill>
                <a:srgbClr val="262A55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4800" b="1" dirty="0">
                <a:solidFill>
                  <a:srgbClr val="262A5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圖示表徵</a:t>
            </a:r>
            <a:endParaRPr lang="en-US" altLang="zh-TW" sz="4800" b="1" dirty="0">
              <a:solidFill>
                <a:srgbClr val="262A55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45" name="Group 11">
            <a:extLst>
              <a:ext uri="{FF2B5EF4-FFF2-40B4-BE49-F238E27FC236}">
                <a16:creationId xmlns:a16="http://schemas.microsoft.com/office/drawing/2014/main" id="{49BB3836-BB77-4725-891D-D2D8E42520C7}"/>
              </a:ext>
            </a:extLst>
          </p:cNvPr>
          <p:cNvGrpSpPr/>
          <p:nvPr/>
        </p:nvGrpSpPr>
        <p:grpSpPr>
          <a:xfrm rot="5400000">
            <a:off x="14157605" y="1843163"/>
            <a:ext cx="1752600" cy="4662098"/>
            <a:chOff x="0" y="0"/>
            <a:chExt cx="3243094" cy="4188297"/>
          </a:xfrm>
        </p:grpSpPr>
        <p:sp>
          <p:nvSpPr>
            <p:cNvPr id="48" name="Freeform 12">
              <a:extLst>
                <a:ext uri="{FF2B5EF4-FFF2-40B4-BE49-F238E27FC236}">
                  <a16:creationId xmlns:a16="http://schemas.microsoft.com/office/drawing/2014/main" id="{B6D998A5-1184-4D23-9CAF-2F5194391305}"/>
                </a:ext>
              </a:extLst>
            </p:cNvPr>
            <p:cNvSpPr/>
            <p:nvPr/>
          </p:nvSpPr>
          <p:spPr>
            <a:xfrm>
              <a:off x="-9098" y="-6509"/>
              <a:ext cx="3257425" cy="4220350"/>
            </a:xfrm>
            <a:custGeom>
              <a:avLst/>
              <a:gdLst/>
              <a:ahLst/>
              <a:cxnLst/>
              <a:rect l="l" t="t" r="r" b="b"/>
              <a:pathLst>
                <a:path w="3257425" h="4220350">
                  <a:moveTo>
                    <a:pt x="63030" y="3626797"/>
                  </a:moveTo>
                  <a:cubicBezTo>
                    <a:pt x="63030" y="3626797"/>
                    <a:pt x="0" y="3380233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2364352" y="6965"/>
                  </a:cubicBezTo>
                  <a:lnTo>
                    <a:pt x="2364353" y="6965"/>
                  </a:lnTo>
                  <a:cubicBezTo>
                    <a:pt x="2581100" y="16819"/>
                    <a:pt x="2785415" y="36481"/>
                    <a:pt x="2919603" y="101690"/>
                  </a:cubicBezTo>
                  <a:cubicBezTo>
                    <a:pt x="3175649" y="226120"/>
                    <a:pt x="3257425" y="459160"/>
                    <a:pt x="3251937" y="704684"/>
                  </a:cubicBezTo>
                  <a:cubicBezTo>
                    <a:pt x="3251937" y="704684"/>
                    <a:pt x="3208649" y="1013073"/>
                    <a:pt x="3216082" y="1248607"/>
                  </a:cubicBezTo>
                  <a:cubicBezTo>
                    <a:pt x="3223206" y="3368598"/>
                    <a:pt x="3230362" y="3564201"/>
                    <a:pt x="3230362" y="3564201"/>
                  </a:cubicBezTo>
                  <a:cubicBezTo>
                    <a:pt x="3213681" y="3779933"/>
                    <a:pt x="3099037" y="3990545"/>
                    <a:pt x="2902167" y="4102169"/>
                  </a:cubicBezTo>
                  <a:cubicBezTo>
                    <a:pt x="2751816" y="4187418"/>
                    <a:pt x="2553785" y="4202516"/>
                    <a:pt x="2021784" y="4191774"/>
                  </a:cubicBezTo>
                  <a:lnTo>
                    <a:pt x="2021765" y="4191774"/>
                  </a:lnTo>
                  <a:cubicBezTo>
                    <a:pt x="645952" y="4186497"/>
                    <a:pt x="384604" y="4220350"/>
                    <a:pt x="254278" y="4111193"/>
                  </a:cubicBezTo>
                  <a:cubicBezTo>
                    <a:pt x="145767" y="4020307"/>
                    <a:pt x="81795" y="3826996"/>
                    <a:pt x="63030" y="3626797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0" name="文字方塊 39">
            <a:extLst>
              <a:ext uri="{FF2B5EF4-FFF2-40B4-BE49-F238E27FC236}">
                <a16:creationId xmlns:a16="http://schemas.microsoft.com/office/drawing/2014/main" id="{520C160E-1DB3-4CF2-BDE8-E42DB3104131}"/>
              </a:ext>
            </a:extLst>
          </p:cNvPr>
          <p:cNvSpPr txBox="1"/>
          <p:nvPr/>
        </p:nvSpPr>
        <p:spPr>
          <a:xfrm>
            <a:off x="12800200" y="3553929"/>
            <a:ext cx="45720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TW" altLang="zh-TW" sz="8000" b="1" dirty="0">
                <a:solidFill>
                  <a:srgbClr val="262A5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抽象思考</a:t>
            </a:r>
            <a:endParaRPr lang="en-US" altLang="zh-TW" sz="8000" b="1" dirty="0">
              <a:solidFill>
                <a:srgbClr val="262A55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9" name="文字方塊 48">
            <a:extLst>
              <a:ext uri="{FF2B5EF4-FFF2-40B4-BE49-F238E27FC236}">
                <a16:creationId xmlns:a16="http://schemas.microsoft.com/office/drawing/2014/main" id="{2FF10C39-EA53-4C7D-844D-611C13BDAA51}"/>
              </a:ext>
            </a:extLst>
          </p:cNvPr>
          <p:cNvSpPr txBox="1"/>
          <p:nvPr/>
        </p:nvSpPr>
        <p:spPr>
          <a:xfrm>
            <a:off x="772501" y="5143500"/>
            <a:ext cx="545587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TW" altLang="en-US" sz="4800" b="1" dirty="0">
                <a:solidFill>
                  <a:srgbClr val="262A5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舊經驗分數</a:t>
            </a:r>
            <a:r>
              <a:rPr lang="zh-TW" altLang="zh-TW" sz="4800" b="1" dirty="0">
                <a:solidFill>
                  <a:srgbClr val="262A5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概念</a:t>
            </a:r>
            <a:endParaRPr lang="en-US" altLang="zh-TW" sz="4800" b="1" dirty="0">
              <a:solidFill>
                <a:srgbClr val="262A55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50" name="Group 11">
            <a:extLst>
              <a:ext uri="{FF2B5EF4-FFF2-40B4-BE49-F238E27FC236}">
                <a16:creationId xmlns:a16="http://schemas.microsoft.com/office/drawing/2014/main" id="{557672A0-1E26-4413-9AE6-4388C5583970}"/>
              </a:ext>
            </a:extLst>
          </p:cNvPr>
          <p:cNvGrpSpPr/>
          <p:nvPr/>
        </p:nvGrpSpPr>
        <p:grpSpPr>
          <a:xfrm rot="5400000">
            <a:off x="14475365" y="4918720"/>
            <a:ext cx="1116652" cy="3985870"/>
            <a:chOff x="0" y="0"/>
            <a:chExt cx="3243094" cy="4188297"/>
          </a:xfrm>
        </p:grpSpPr>
        <p:sp>
          <p:nvSpPr>
            <p:cNvPr id="51" name="Freeform 12">
              <a:extLst>
                <a:ext uri="{FF2B5EF4-FFF2-40B4-BE49-F238E27FC236}">
                  <a16:creationId xmlns:a16="http://schemas.microsoft.com/office/drawing/2014/main" id="{4309B96E-38F6-4A77-B630-DAA3D0E9134F}"/>
                </a:ext>
              </a:extLst>
            </p:cNvPr>
            <p:cNvSpPr/>
            <p:nvPr/>
          </p:nvSpPr>
          <p:spPr>
            <a:xfrm>
              <a:off x="-9098" y="-6509"/>
              <a:ext cx="3257425" cy="4220350"/>
            </a:xfrm>
            <a:custGeom>
              <a:avLst/>
              <a:gdLst/>
              <a:ahLst/>
              <a:cxnLst/>
              <a:rect l="l" t="t" r="r" b="b"/>
              <a:pathLst>
                <a:path w="3257425" h="4220350">
                  <a:moveTo>
                    <a:pt x="63030" y="3626797"/>
                  </a:moveTo>
                  <a:cubicBezTo>
                    <a:pt x="63030" y="3626797"/>
                    <a:pt x="0" y="3380233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2364352" y="6965"/>
                  </a:cubicBezTo>
                  <a:lnTo>
                    <a:pt x="2364353" y="6965"/>
                  </a:lnTo>
                  <a:cubicBezTo>
                    <a:pt x="2581100" y="16819"/>
                    <a:pt x="2785415" y="36481"/>
                    <a:pt x="2919603" y="101690"/>
                  </a:cubicBezTo>
                  <a:cubicBezTo>
                    <a:pt x="3175649" y="226120"/>
                    <a:pt x="3257425" y="459160"/>
                    <a:pt x="3251937" y="704684"/>
                  </a:cubicBezTo>
                  <a:cubicBezTo>
                    <a:pt x="3251937" y="704684"/>
                    <a:pt x="3208649" y="1013073"/>
                    <a:pt x="3216082" y="1248607"/>
                  </a:cubicBezTo>
                  <a:cubicBezTo>
                    <a:pt x="3223206" y="3368598"/>
                    <a:pt x="3230362" y="3564201"/>
                    <a:pt x="3230362" y="3564201"/>
                  </a:cubicBezTo>
                  <a:cubicBezTo>
                    <a:pt x="3213681" y="3779933"/>
                    <a:pt x="3099037" y="3990545"/>
                    <a:pt x="2902167" y="4102169"/>
                  </a:cubicBezTo>
                  <a:cubicBezTo>
                    <a:pt x="2751816" y="4187418"/>
                    <a:pt x="2553785" y="4202516"/>
                    <a:pt x="2021784" y="4191774"/>
                  </a:cubicBezTo>
                  <a:lnTo>
                    <a:pt x="2021765" y="4191774"/>
                  </a:lnTo>
                  <a:cubicBezTo>
                    <a:pt x="645952" y="4186497"/>
                    <a:pt x="384604" y="4220350"/>
                    <a:pt x="254278" y="4111193"/>
                  </a:cubicBezTo>
                  <a:cubicBezTo>
                    <a:pt x="145767" y="4020307"/>
                    <a:pt x="81795" y="3826996"/>
                    <a:pt x="63030" y="3626797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34" name="文字方塊 33">
            <a:extLst>
              <a:ext uri="{FF2B5EF4-FFF2-40B4-BE49-F238E27FC236}">
                <a16:creationId xmlns:a16="http://schemas.microsoft.com/office/drawing/2014/main" id="{0CE2C4F3-2025-4239-9694-8042DACD52EC}"/>
              </a:ext>
            </a:extLst>
          </p:cNvPr>
          <p:cNvSpPr txBox="1"/>
          <p:nvPr/>
        </p:nvSpPr>
        <p:spPr>
          <a:xfrm>
            <a:off x="13393648" y="6504247"/>
            <a:ext cx="334212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4800" b="1" dirty="0">
                <a:solidFill>
                  <a:srgbClr val="262A5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比率的意義</a:t>
            </a:r>
            <a:endParaRPr lang="en-US" altLang="zh-TW" sz="4800" b="1" dirty="0">
              <a:solidFill>
                <a:srgbClr val="262A55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8" name="矩形: 圓角 27">
            <a:extLst>
              <a:ext uri="{FF2B5EF4-FFF2-40B4-BE49-F238E27FC236}">
                <a16:creationId xmlns:a16="http://schemas.microsoft.com/office/drawing/2014/main" id="{FD6C79AB-070E-43C1-884E-09198DCF5641}"/>
              </a:ext>
            </a:extLst>
          </p:cNvPr>
          <p:cNvSpPr/>
          <p:nvPr/>
        </p:nvSpPr>
        <p:spPr>
          <a:xfrm>
            <a:off x="8355298" y="6439099"/>
            <a:ext cx="1926583" cy="714003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關係化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64D461BC-CF93-FF94-C3D2-138068AB7E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78575" y="793949"/>
            <a:ext cx="4185918" cy="3827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407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33" grpId="0" animBg="1"/>
      <p:bldP spid="41" grpId="0"/>
      <p:bldP spid="38" grpId="0"/>
      <p:bldP spid="40" grpId="0"/>
      <p:bldP spid="49" grpId="0"/>
      <p:bldP spid="34" grpId="0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DD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56252" y="1145360"/>
            <a:ext cx="15175496" cy="2076524"/>
            <a:chOff x="0" y="0"/>
            <a:chExt cx="17142419" cy="2345666"/>
          </a:xfrm>
        </p:grpSpPr>
        <p:sp>
          <p:nvSpPr>
            <p:cNvPr id="3" name="Freeform 3"/>
            <p:cNvSpPr/>
            <p:nvPr/>
          </p:nvSpPr>
          <p:spPr>
            <a:xfrm>
              <a:off x="-4213" y="0"/>
              <a:ext cx="17146631" cy="2345666"/>
            </a:xfrm>
            <a:custGeom>
              <a:avLst/>
              <a:gdLst/>
              <a:ahLst/>
              <a:cxnLst/>
              <a:rect l="l" t="t" r="r" b="b"/>
              <a:pathLst>
                <a:path w="17146631" h="2345666">
                  <a:moveTo>
                    <a:pt x="278431" y="16918"/>
                  </a:moveTo>
                  <a:cubicBezTo>
                    <a:pt x="278431" y="16918"/>
                    <a:pt x="604014" y="12258"/>
                    <a:pt x="1175379" y="12454"/>
                  </a:cubicBezTo>
                  <a:cubicBezTo>
                    <a:pt x="14339493" y="12671"/>
                    <a:pt x="16872563" y="0"/>
                    <a:pt x="16872563" y="0"/>
                  </a:cubicBezTo>
                  <a:cubicBezTo>
                    <a:pt x="16940027" y="0"/>
                    <a:pt x="17015964" y="0"/>
                    <a:pt x="17094737" y="85073"/>
                  </a:cubicBezTo>
                  <a:cubicBezTo>
                    <a:pt x="17137716" y="131488"/>
                    <a:pt x="17138783" y="240224"/>
                    <a:pt x="17139189" y="320281"/>
                  </a:cubicBezTo>
                  <a:cubicBezTo>
                    <a:pt x="17139189" y="320281"/>
                    <a:pt x="17137483" y="1318305"/>
                    <a:pt x="17137483" y="1583082"/>
                  </a:cubicBezTo>
                  <a:cubicBezTo>
                    <a:pt x="17137483" y="1797241"/>
                    <a:pt x="17146632" y="2096420"/>
                    <a:pt x="17146632" y="2096420"/>
                  </a:cubicBezTo>
                  <a:cubicBezTo>
                    <a:pt x="17146632" y="2225089"/>
                    <a:pt x="17142463" y="2345666"/>
                    <a:pt x="16889624" y="2337532"/>
                  </a:cubicBezTo>
                  <a:cubicBezTo>
                    <a:pt x="16889624" y="2337532"/>
                    <a:pt x="16513153" y="2317234"/>
                    <a:pt x="14810939" y="2324832"/>
                  </a:cubicBezTo>
                  <a:cubicBezTo>
                    <a:pt x="3696180" y="2332966"/>
                    <a:pt x="304023" y="2345666"/>
                    <a:pt x="304023" y="2345666"/>
                  </a:cubicBezTo>
                  <a:cubicBezTo>
                    <a:pt x="132548" y="2345666"/>
                    <a:pt x="4213" y="2244597"/>
                    <a:pt x="8532" y="2042050"/>
                  </a:cubicBezTo>
                  <a:cubicBezTo>
                    <a:pt x="8532" y="2042050"/>
                    <a:pt x="9630" y="1543509"/>
                    <a:pt x="4815" y="998284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BDE0FE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2143914" y="1553274"/>
            <a:ext cx="14492002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eaLnBrk="1" hangingPunct="1"/>
            <a:r>
              <a:rPr lang="zh-TW" altLang="zh-TW" sz="8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九年一貫</a:t>
            </a:r>
            <a:r>
              <a:rPr lang="en-US" altLang="zh-TW" sz="8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97</a:t>
            </a:r>
            <a:r>
              <a:rPr lang="zh-TW" altLang="zh-TW" sz="8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年數學領綱分年細目</a:t>
            </a:r>
            <a:endParaRPr lang="en-US" altLang="zh-TW" sz="80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grpSp>
        <p:nvGrpSpPr>
          <p:cNvPr id="5" name="Group 5"/>
          <p:cNvGrpSpPr/>
          <p:nvPr/>
        </p:nvGrpSpPr>
        <p:grpSpPr>
          <a:xfrm rot="5400000">
            <a:off x="6339549" y="485812"/>
            <a:ext cx="5623584" cy="12362861"/>
            <a:chOff x="0" y="0"/>
            <a:chExt cx="3243094" cy="7204404"/>
          </a:xfrm>
        </p:grpSpPr>
        <p:sp>
          <p:nvSpPr>
            <p:cNvPr id="6" name="Freeform 6"/>
            <p:cNvSpPr/>
            <p:nvPr/>
          </p:nvSpPr>
          <p:spPr>
            <a:xfrm>
              <a:off x="-9098" y="-6509"/>
              <a:ext cx="3257425" cy="7236458"/>
            </a:xfrm>
            <a:custGeom>
              <a:avLst/>
              <a:gdLst/>
              <a:ahLst/>
              <a:cxnLst/>
              <a:rect l="l" t="t" r="r" b="b"/>
              <a:pathLst>
                <a:path w="3257425" h="7236458">
                  <a:moveTo>
                    <a:pt x="63030" y="6642905"/>
                  </a:moveTo>
                  <a:cubicBezTo>
                    <a:pt x="63030" y="6642905"/>
                    <a:pt x="0" y="6396340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2364352" y="6965"/>
                  </a:cubicBezTo>
                  <a:lnTo>
                    <a:pt x="2364353" y="6965"/>
                  </a:lnTo>
                  <a:cubicBezTo>
                    <a:pt x="2581100" y="16819"/>
                    <a:pt x="2785415" y="36481"/>
                    <a:pt x="2919603" y="101690"/>
                  </a:cubicBezTo>
                  <a:cubicBezTo>
                    <a:pt x="3175649" y="226120"/>
                    <a:pt x="3257425" y="459160"/>
                    <a:pt x="3251937" y="704684"/>
                  </a:cubicBezTo>
                  <a:cubicBezTo>
                    <a:pt x="3251937" y="704684"/>
                    <a:pt x="3208649" y="1013073"/>
                    <a:pt x="3216082" y="1248607"/>
                  </a:cubicBezTo>
                  <a:cubicBezTo>
                    <a:pt x="3223206" y="6384706"/>
                    <a:pt x="3230362" y="6580309"/>
                    <a:pt x="3230362" y="6580309"/>
                  </a:cubicBezTo>
                  <a:cubicBezTo>
                    <a:pt x="3213681" y="6796041"/>
                    <a:pt x="3099037" y="7006653"/>
                    <a:pt x="2902167" y="7118277"/>
                  </a:cubicBezTo>
                  <a:cubicBezTo>
                    <a:pt x="2751816" y="7203526"/>
                    <a:pt x="2553785" y="7218624"/>
                    <a:pt x="2021784" y="7207882"/>
                  </a:cubicBezTo>
                  <a:lnTo>
                    <a:pt x="2021765" y="7207882"/>
                  </a:lnTo>
                  <a:cubicBezTo>
                    <a:pt x="645952" y="7202605"/>
                    <a:pt x="384604" y="7236458"/>
                    <a:pt x="254278" y="7127301"/>
                  </a:cubicBezTo>
                  <a:cubicBezTo>
                    <a:pt x="145767" y="7036416"/>
                    <a:pt x="81795" y="6843103"/>
                    <a:pt x="63030" y="664290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7" name="TextBox 7"/>
          <p:cNvSpPr txBox="1"/>
          <p:nvPr/>
        </p:nvSpPr>
        <p:spPr>
          <a:xfrm>
            <a:off x="3227650" y="4169914"/>
            <a:ext cx="11968345" cy="55422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en-US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5-n-14 </a:t>
            </a:r>
            <a:r>
              <a:rPr lang="zh-TW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能認識比率及其在生活上的應用</a:t>
            </a:r>
            <a:r>
              <a:rPr lang="en-US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(</a:t>
            </a:r>
            <a:r>
              <a:rPr lang="zh-TW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含「百分率」、「折」</a:t>
            </a:r>
            <a:r>
              <a:rPr lang="en-US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)</a:t>
            </a:r>
            <a:r>
              <a:rPr lang="zh-TW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。</a:t>
            </a:r>
            <a:endParaRPr lang="en-US" altLang="zh-TW" sz="40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1.</a:t>
            </a:r>
            <a:r>
              <a:rPr lang="zh-TW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「比率」是分數課題之一。</a:t>
            </a:r>
            <a:r>
              <a:rPr lang="zh-TW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初步學習的情境強調的是部分占全體的多寡與其表示法</a:t>
            </a:r>
            <a:r>
              <a:rPr lang="zh-TW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，因此比率的值往往小於或等於</a:t>
            </a:r>
            <a:r>
              <a:rPr lang="en-US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 1</a:t>
            </a:r>
            <a:r>
              <a:rPr lang="zh-TW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，且</a:t>
            </a:r>
            <a:r>
              <a:rPr lang="en-US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 </a:t>
            </a:r>
            <a:r>
              <a:rPr lang="en-US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1 </a:t>
            </a:r>
            <a:r>
              <a:rPr lang="zh-TW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就是「全部」</a:t>
            </a:r>
            <a:r>
              <a:rPr lang="zh-TW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。</a:t>
            </a:r>
            <a:endParaRPr lang="en-US" altLang="zh-TW" sz="40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eaLnBrk="1" hangingPunct="1">
              <a:lnSpc>
                <a:spcPct val="125000"/>
              </a:lnSpc>
              <a:spcBef>
                <a:spcPts val="1800"/>
              </a:spcBef>
            </a:pPr>
            <a:r>
              <a:rPr lang="en-US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2.</a:t>
            </a:r>
            <a:r>
              <a:rPr lang="zh-TW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要處理</a:t>
            </a:r>
            <a:r>
              <a:rPr lang="zh-TW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全體中有多少子類</a:t>
            </a:r>
            <a:r>
              <a:rPr lang="zh-TW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的情況</a:t>
            </a:r>
            <a:r>
              <a:rPr lang="zh-TW" altLang="en-US" sz="4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。</a:t>
            </a:r>
            <a:endParaRPr lang="en-US" altLang="zh-TW" sz="40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eaLnBrk="1" hangingPunct="1">
              <a:lnSpc>
                <a:spcPct val="125000"/>
              </a:lnSpc>
            </a:pPr>
            <a:endParaRPr lang="en-US" sz="40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302085">
            <a:off x="15467949" y="4037891"/>
            <a:ext cx="1390046" cy="1418414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9483449">
            <a:off x="1192648" y="7635121"/>
            <a:ext cx="1410702" cy="1410702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629931">
            <a:off x="238742" y="3719586"/>
            <a:ext cx="2475022" cy="2847828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2486029">
            <a:off x="15724868" y="6862026"/>
            <a:ext cx="1330266" cy="2102432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3352418">
            <a:off x="16579965" y="5517037"/>
            <a:ext cx="751590" cy="1406036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-1090029">
            <a:off x="-892471" y="212452"/>
            <a:ext cx="5580941" cy="1429436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-1090029">
            <a:off x="13845446" y="9174886"/>
            <a:ext cx="5580941" cy="142943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DD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56252" y="1145360"/>
            <a:ext cx="15175496" cy="2076524"/>
            <a:chOff x="0" y="0"/>
            <a:chExt cx="17142419" cy="2345666"/>
          </a:xfrm>
        </p:grpSpPr>
        <p:sp>
          <p:nvSpPr>
            <p:cNvPr id="3" name="Freeform 3"/>
            <p:cNvSpPr/>
            <p:nvPr/>
          </p:nvSpPr>
          <p:spPr>
            <a:xfrm>
              <a:off x="-4213" y="0"/>
              <a:ext cx="17146631" cy="2345666"/>
            </a:xfrm>
            <a:custGeom>
              <a:avLst/>
              <a:gdLst/>
              <a:ahLst/>
              <a:cxnLst/>
              <a:rect l="l" t="t" r="r" b="b"/>
              <a:pathLst>
                <a:path w="17146631" h="2345666">
                  <a:moveTo>
                    <a:pt x="278431" y="16918"/>
                  </a:moveTo>
                  <a:cubicBezTo>
                    <a:pt x="278431" y="16918"/>
                    <a:pt x="604014" y="12258"/>
                    <a:pt x="1175379" y="12454"/>
                  </a:cubicBezTo>
                  <a:cubicBezTo>
                    <a:pt x="14339493" y="12671"/>
                    <a:pt x="16872563" y="0"/>
                    <a:pt x="16872563" y="0"/>
                  </a:cubicBezTo>
                  <a:cubicBezTo>
                    <a:pt x="16940027" y="0"/>
                    <a:pt x="17015964" y="0"/>
                    <a:pt x="17094737" y="85073"/>
                  </a:cubicBezTo>
                  <a:cubicBezTo>
                    <a:pt x="17137716" y="131488"/>
                    <a:pt x="17138783" y="240224"/>
                    <a:pt x="17139189" y="320281"/>
                  </a:cubicBezTo>
                  <a:cubicBezTo>
                    <a:pt x="17139189" y="320281"/>
                    <a:pt x="17137483" y="1318305"/>
                    <a:pt x="17137483" y="1583082"/>
                  </a:cubicBezTo>
                  <a:cubicBezTo>
                    <a:pt x="17137483" y="1797241"/>
                    <a:pt x="17146632" y="2096420"/>
                    <a:pt x="17146632" y="2096420"/>
                  </a:cubicBezTo>
                  <a:cubicBezTo>
                    <a:pt x="17146632" y="2225089"/>
                    <a:pt x="17142463" y="2345666"/>
                    <a:pt x="16889624" y="2337532"/>
                  </a:cubicBezTo>
                  <a:cubicBezTo>
                    <a:pt x="16889624" y="2337532"/>
                    <a:pt x="16513153" y="2317234"/>
                    <a:pt x="14810939" y="2324832"/>
                  </a:cubicBezTo>
                  <a:cubicBezTo>
                    <a:pt x="3696180" y="2332966"/>
                    <a:pt x="304023" y="2345666"/>
                    <a:pt x="304023" y="2345666"/>
                  </a:cubicBezTo>
                  <a:cubicBezTo>
                    <a:pt x="132548" y="2345666"/>
                    <a:pt x="4213" y="2244597"/>
                    <a:pt x="8532" y="2042050"/>
                  </a:cubicBezTo>
                  <a:cubicBezTo>
                    <a:pt x="8532" y="2042050"/>
                    <a:pt x="9630" y="1543509"/>
                    <a:pt x="4815" y="998284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BDE0FE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2094469" y="1531249"/>
            <a:ext cx="14492002" cy="24622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zh-TW" altLang="zh-TW" sz="8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十二年課綱數學領綱學習內容</a:t>
            </a:r>
            <a:endParaRPr lang="en-US" altLang="zh-TW" sz="80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eaLnBrk="1" hangingPunct="1"/>
            <a:endParaRPr lang="en-US" altLang="zh-TW" sz="80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grpSp>
        <p:nvGrpSpPr>
          <p:cNvPr id="5" name="Group 5"/>
          <p:cNvGrpSpPr/>
          <p:nvPr/>
        </p:nvGrpSpPr>
        <p:grpSpPr>
          <a:xfrm rot="5400000">
            <a:off x="6302731" y="558395"/>
            <a:ext cx="5922421" cy="12421349"/>
            <a:chOff x="0" y="0"/>
            <a:chExt cx="3243094" cy="7204404"/>
          </a:xfrm>
        </p:grpSpPr>
        <p:sp>
          <p:nvSpPr>
            <p:cNvPr id="6" name="Freeform 6"/>
            <p:cNvSpPr/>
            <p:nvPr/>
          </p:nvSpPr>
          <p:spPr>
            <a:xfrm>
              <a:off x="-9098" y="-6509"/>
              <a:ext cx="3257425" cy="7236458"/>
            </a:xfrm>
            <a:custGeom>
              <a:avLst/>
              <a:gdLst/>
              <a:ahLst/>
              <a:cxnLst/>
              <a:rect l="l" t="t" r="r" b="b"/>
              <a:pathLst>
                <a:path w="3257425" h="7236458">
                  <a:moveTo>
                    <a:pt x="63030" y="6642905"/>
                  </a:moveTo>
                  <a:cubicBezTo>
                    <a:pt x="63030" y="6642905"/>
                    <a:pt x="0" y="6396340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2364352" y="6965"/>
                  </a:cubicBezTo>
                  <a:lnTo>
                    <a:pt x="2364353" y="6965"/>
                  </a:lnTo>
                  <a:cubicBezTo>
                    <a:pt x="2581100" y="16819"/>
                    <a:pt x="2785415" y="36481"/>
                    <a:pt x="2919603" y="101690"/>
                  </a:cubicBezTo>
                  <a:cubicBezTo>
                    <a:pt x="3175649" y="226120"/>
                    <a:pt x="3257425" y="459160"/>
                    <a:pt x="3251937" y="704684"/>
                  </a:cubicBezTo>
                  <a:cubicBezTo>
                    <a:pt x="3251937" y="704684"/>
                    <a:pt x="3208649" y="1013073"/>
                    <a:pt x="3216082" y="1248607"/>
                  </a:cubicBezTo>
                  <a:cubicBezTo>
                    <a:pt x="3223206" y="6384706"/>
                    <a:pt x="3230362" y="6580309"/>
                    <a:pt x="3230362" y="6580309"/>
                  </a:cubicBezTo>
                  <a:cubicBezTo>
                    <a:pt x="3213681" y="6796041"/>
                    <a:pt x="3099037" y="7006653"/>
                    <a:pt x="2902167" y="7118277"/>
                  </a:cubicBezTo>
                  <a:cubicBezTo>
                    <a:pt x="2751816" y="7203526"/>
                    <a:pt x="2553785" y="7218624"/>
                    <a:pt x="2021784" y="7207882"/>
                  </a:cubicBezTo>
                  <a:lnTo>
                    <a:pt x="2021765" y="7207882"/>
                  </a:lnTo>
                  <a:cubicBezTo>
                    <a:pt x="645952" y="7202605"/>
                    <a:pt x="384604" y="7236458"/>
                    <a:pt x="254278" y="7127301"/>
                  </a:cubicBezTo>
                  <a:cubicBezTo>
                    <a:pt x="145767" y="7036416"/>
                    <a:pt x="81795" y="6843103"/>
                    <a:pt x="63030" y="664290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7" name="TextBox 7"/>
          <p:cNvSpPr txBox="1"/>
          <p:nvPr/>
        </p:nvSpPr>
        <p:spPr>
          <a:xfrm>
            <a:off x="3762734" y="4532924"/>
            <a:ext cx="10991383" cy="41498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en-US" altLang="zh-TW" sz="44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N-5-10 </a:t>
            </a:r>
            <a:r>
              <a:rPr lang="zh-TW" altLang="zh-TW" sz="44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解題：比率與應用。整數相除的應用。含「百分率」、「折」、「成」。 </a:t>
            </a:r>
            <a:endParaRPr lang="en-US" altLang="zh-TW" sz="44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eaLnBrk="1" hangingPunct="1">
              <a:lnSpc>
                <a:spcPct val="125000"/>
              </a:lnSpc>
            </a:pPr>
            <a:endParaRPr lang="en-US" altLang="zh-TW" sz="44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eaLnBrk="1" hangingPunct="1">
              <a:lnSpc>
                <a:spcPct val="125000"/>
              </a:lnSpc>
            </a:pPr>
            <a:r>
              <a:rPr lang="zh-TW" altLang="zh-TW" sz="44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備註：本條目限結果不大於</a:t>
            </a:r>
            <a:r>
              <a:rPr lang="en-US" altLang="zh-TW" sz="44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 1</a:t>
            </a:r>
            <a:r>
              <a:rPr lang="zh-TW" altLang="zh-TW" sz="44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（</a:t>
            </a:r>
            <a:r>
              <a:rPr lang="en-US" altLang="zh-TW" sz="44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100%</a:t>
            </a:r>
            <a:r>
              <a:rPr lang="zh-TW" altLang="zh-TW" sz="44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）的應用情境。</a:t>
            </a:r>
            <a:endParaRPr lang="en-US" altLang="zh-TW" sz="44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302085">
            <a:off x="15467949" y="4037891"/>
            <a:ext cx="1390046" cy="1418414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9483449">
            <a:off x="1192648" y="7635121"/>
            <a:ext cx="1410702" cy="1410702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629931">
            <a:off x="238742" y="3719586"/>
            <a:ext cx="2475022" cy="2847828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2486029">
            <a:off x="15724868" y="6862026"/>
            <a:ext cx="1330266" cy="2102432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3352418">
            <a:off x="16579965" y="5517037"/>
            <a:ext cx="751590" cy="1406036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-1090029">
            <a:off x="-892471" y="212452"/>
            <a:ext cx="5580941" cy="1429436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-1090029">
            <a:off x="13845446" y="9174886"/>
            <a:ext cx="5580941" cy="1429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78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DD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028329" y="886803"/>
            <a:ext cx="15175496" cy="1559019"/>
            <a:chOff x="0" y="0"/>
            <a:chExt cx="17142419" cy="2345666"/>
          </a:xfrm>
        </p:grpSpPr>
        <p:sp>
          <p:nvSpPr>
            <p:cNvPr id="3" name="Freeform 3"/>
            <p:cNvSpPr/>
            <p:nvPr/>
          </p:nvSpPr>
          <p:spPr>
            <a:xfrm>
              <a:off x="-4213" y="0"/>
              <a:ext cx="17146631" cy="2345666"/>
            </a:xfrm>
            <a:custGeom>
              <a:avLst/>
              <a:gdLst/>
              <a:ahLst/>
              <a:cxnLst/>
              <a:rect l="l" t="t" r="r" b="b"/>
              <a:pathLst>
                <a:path w="17146631" h="2345666">
                  <a:moveTo>
                    <a:pt x="278431" y="16918"/>
                  </a:moveTo>
                  <a:cubicBezTo>
                    <a:pt x="278431" y="16918"/>
                    <a:pt x="604014" y="12258"/>
                    <a:pt x="1175379" y="12454"/>
                  </a:cubicBezTo>
                  <a:cubicBezTo>
                    <a:pt x="14339493" y="12671"/>
                    <a:pt x="16872563" y="0"/>
                    <a:pt x="16872563" y="0"/>
                  </a:cubicBezTo>
                  <a:cubicBezTo>
                    <a:pt x="16940027" y="0"/>
                    <a:pt x="17015964" y="0"/>
                    <a:pt x="17094737" y="85073"/>
                  </a:cubicBezTo>
                  <a:cubicBezTo>
                    <a:pt x="17137716" y="131488"/>
                    <a:pt x="17138783" y="240224"/>
                    <a:pt x="17139189" y="320281"/>
                  </a:cubicBezTo>
                  <a:cubicBezTo>
                    <a:pt x="17139189" y="320281"/>
                    <a:pt x="17137483" y="1318305"/>
                    <a:pt x="17137483" y="1583082"/>
                  </a:cubicBezTo>
                  <a:cubicBezTo>
                    <a:pt x="17137483" y="1797241"/>
                    <a:pt x="17146632" y="2096420"/>
                    <a:pt x="17146632" y="2096420"/>
                  </a:cubicBezTo>
                  <a:cubicBezTo>
                    <a:pt x="17146632" y="2225089"/>
                    <a:pt x="17142463" y="2345666"/>
                    <a:pt x="16889624" y="2337532"/>
                  </a:cubicBezTo>
                  <a:cubicBezTo>
                    <a:pt x="16889624" y="2337532"/>
                    <a:pt x="16513153" y="2317234"/>
                    <a:pt x="14810939" y="2324832"/>
                  </a:cubicBezTo>
                  <a:cubicBezTo>
                    <a:pt x="3696180" y="2332966"/>
                    <a:pt x="304023" y="2345666"/>
                    <a:pt x="304023" y="2345666"/>
                  </a:cubicBezTo>
                  <a:cubicBezTo>
                    <a:pt x="132548" y="2345666"/>
                    <a:pt x="4213" y="2244597"/>
                    <a:pt x="8532" y="2042050"/>
                  </a:cubicBezTo>
                  <a:cubicBezTo>
                    <a:pt x="8532" y="2042050"/>
                    <a:pt x="9630" y="1543509"/>
                    <a:pt x="4815" y="998284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BDE0FE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1897905" y="1112314"/>
            <a:ext cx="15512547" cy="11079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TW" altLang="zh-TW" sz="72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十二年課綱數學領綱</a:t>
            </a:r>
            <a:r>
              <a:rPr lang="zh-TW" altLang="en-US" sz="72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課程手冊說明</a:t>
            </a:r>
            <a:endParaRPr lang="en-US" altLang="zh-TW" sz="72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grpSp>
        <p:nvGrpSpPr>
          <p:cNvPr id="5" name="Group 5"/>
          <p:cNvGrpSpPr/>
          <p:nvPr/>
        </p:nvGrpSpPr>
        <p:grpSpPr>
          <a:xfrm rot="5400000">
            <a:off x="5651515" y="-2024322"/>
            <a:ext cx="7249043" cy="16840200"/>
            <a:chOff x="0" y="0"/>
            <a:chExt cx="3243094" cy="7204404"/>
          </a:xfrm>
        </p:grpSpPr>
        <p:sp>
          <p:nvSpPr>
            <p:cNvPr id="6" name="Freeform 6"/>
            <p:cNvSpPr/>
            <p:nvPr/>
          </p:nvSpPr>
          <p:spPr>
            <a:xfrm>
              <a:off x="-9098" y="-6509"/>
              <a:ext cx="3257425" cy="7236458"/>
            </a:xfrm>
            <a:custGeom>
              <a:avLst/>
              <a:gdLst/>
              <a:ahLst/>
              <a:cxnLst/>
              <a:rect l="l" t="t" r="r" b="b"/>
              <a:pathLst>
                <a:path w="3257425" h="7236458">
                  <a:moveTo>
                    <a:pt x="63030" y="6642905"/>
                  </a:moveTo>
                  <a:cubicBezTo>
                    <a:pt x="63030" y="6642905"/>
                    <a:pt x="0" y="6396340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2364352" y="6965"/>
                  </a:cubicBezTo>
                  <a:lnTo>
                    <a:pt x="2364353" y="6965"/>
                  </a:lnTo>
                  <a:cubicBezTo>
                    <a:pt x="2581100" y="16819"/>
                    <a:pt x="2785415" y="36481"/>
                    <a:pt x="2919603" y="101690"/>
                  </a:cubicBezTo>
                  <a:cubicBezTo>
                    <a:pt x="3175649" y="226120"/>
                    <a:pt x="3257425" y="459160"/>
                    <a:pt x="3251937" y="704684"/>
                  </a:cubicBezTo>
                  <a:cubicBezTo>
                    <a:pt x="3251937" y="704684"/>
                    <a:pt x="3208649" y="1013073"/>
                    <a:pt x="3216082" y="1248607"/>
                  </a:cubicBezTo>
                  <a:cubicBezTo>
                    <a:pt x="3223206" y="6384706"/>
                    <a:pt x="3230362" y="6580309"/>
                    <a:pt x="3230362" y="6580309"/>
                  </a:cubicBezTo>
                  <a:cubicBezTo>
                    <a:pt x="3213681" y="6796041"/>
                    <a:pt x="3099037" y="7006653"/>
                    <a:pt x="2902167" y="7118277"/>
                  </a:cubicBezTo>
                  <a:cubicBezTo>
                    <a:pt x="2751816" y="7203526"/>
                    <a:pt x="2553785" y="7218624"/>
                    <a:pt x="2021784" y="7207882"/>
                  </a:cubicBezTo>
                  <a:lnTo>
                    <a:pt x="2021765" y="7207882"/>
                  </a:lnTo>
                  <a:cubicBezTo>
                    <a:pt x="645952" y="7202605"/>
                    <a:pt x="384604" y="7236458"/>
                    <a:pt x="254278" y="7127301"/>
                  </a:cubicBezTo>
                  <a:cubicBezTo>
                    <a:pt x="145767" y="7036416"/>
                    <a:pt x="81795" y="6843103"/>
                    <a:pt x="63030" y="664290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7" name="TextBox 7"/>
          <p:cNvSpPr txBox="1"/>
          <p:nvPr/>
        </p:nvSpPr>
        <p:spPr>
          <a:xfrm>
            <a:off x="1233884" y="3239314"/>
            <a:ext cx="16257891" cy="63042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en-US" altLang="zh-TW" sz="44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1.</a:t>
            </a:r>
            <a:r>
              <a:rPr lang="zh-TW" altLang="zh-TW" sz="44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「比率」是日常生活常見的數學應用，也是小學高年級分數學習的重要課題，</a:t>
            </a:r>
            <a:r>
              <a:rPr lang="zh-TW" altLang="zh-TW" sz="44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應以「整數相除」為入口，認識「部分量</a:t>
            </a:r>
            <a:r>
              <a:rPr lang="en-US" altLang="zh-TW" sz="44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÷</a:t>
            </a:r>
            <a:r>
              <a:rPr lang="zh-TW" altLang="zh-TW" sz="44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全體量</a:t>
            </a:r>
            <a:r>
              <a:rPr lang="en-US" altLang="zh-TW" sz="44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=</a:t>
            </a:r>
            <a:r>
              <a:rPr lang="zh-TW" altLang="zh-TW" sz="44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比率」</a:t>
            </a:r>
            <a:r>
              <a:rPr lang="zh-TW" altLang="en-US" sz="44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。</a:t>
            </a:r>
            <a:endParaRPr lang="en-US" altLang="zh-TW" sz="44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eaLnBrk="1" hangingPunct="1">
              <a:lnSpc>
                <a:spcPct val="125000"/>
              </a:lnSpc>
              <a:spcBef>
                <a:spcPts val="1800"/>
              </a:spcBef>
              <a:spcAft>
                <a:spcPts val="1800"/>
              </a:spcAft>
            </a:pPr>
            <a:r>
              <a:rPr lang="en-US" altLang="zh-TW" sz="44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2.</a:t>
            </a:r>
            <a:r>
              <a:rPr lang="zh-TW" altLang="zh-TW" sz="44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 </a:t>
            </a:r>
            <a:r>
              <a:rPr lang="zh-TW" altLang="zh-TW" sz="44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教師應讓學生知道</a:t>
            </a:r>
            <a:r>
              <a:rPr lang="zh-TW" altLang="zh-TW" sz="44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比率的和、差在比率上的意義</a:t>
            </a:r>
            <a:r>
              <a:rPr lang="zh-TW" altLang="zh-TW" sz="44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。</a:t>
            </a:r>
            <a:endParaRPr lang="en-US" altLang="zh-TW" sz="44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TW" sz="44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3.</a:t>
            </a:r>
            <a:r>
              <a:rPr lang="zh-TW" altLang="zh-TW" sz="44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由於母體並不固定，</a:t>
            </a:r>
            <a:r>
              <a:rPr lang="zh-TW" altLang="en-US" sz="44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如</a:t>
            </a:r>
            <a:r>
              <a:rPr lang="zh-TW" altLang="zh-TW" sz="44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「打擊率」或「命中率」的「加法」更不是分數的加法。老師必須提醒</a:t>
            </a:r>
            <a:r>
              <a:rPr lang="zh-TW" altLang="zh-TW" sz="44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分數的學習中，單位</a:t>
            </a:r>
            <a:r>
              <a:rPr lang="en-US" altLang="zh-TW" sz="44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 1</a:t>
            </a:r>
            <a:r>
              <a:rPr lang="zh-TW" altLang="zh-TW" sz="44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（即比率的母體）的重要性</a:t>
            </a:r>
            <a:r>
              <a:rPr lang="zh-TW" altLang="zh-TW" sz="44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。</a:t>
            </a:r>
            <a:endParaRPr lang="en-US" altLang="zh-TW" sz="44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1090029">
            <a:off x="-892471" y="212452"/>
            <a:ext cx="5580941" cy="1429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2075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DE0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264246" y="2059906"/>
            <a:ext cx="9589242" cy="6317859"/>
            <a:chOff x="0" y="0"/>
            <a:chExt cx="10805670" cy="7119301"/>
          </a:xfrm>
        </p:grpSpPr>
        <p:sp>
          <p:nvSpPr>
            <p:cNvPr id="3" name="Freeform 3"/>
            <p:cNvSpPr/>
            <p:nvPr/>
          </p:nvSpPr>
          <p:spPr>
            <a:xfrm>
              <a:off x="-4213" y="0"/>
              <a:ext cx="10809882" cy="7119301"/>
            </a:xfrm>
            <a:custGeom>
              <a:avLst/>
              <a:gdLst/>
              <a:ahLst/>
              <a:cxnLst/>
              <a:rect l="l" t="t" r="r" b="b"/>
              <a:pathLst>
                <a:path w="10809882" h="7119301">
                  <a:moveTo>
                    <a:pt x="278431" y="16918"/>
                  </a:moveTo>
                  <a:cubicBezTo>
                    <a:pt x="278431" y="16918"/>
                    <a:pt x="604014" y="12258"/>
                    <a:pt x="1062558" y="12454"/>
                  </a:cubicBezTo>
                  <a:cubicBezTo>
                    <a:pt x="8804229" y="12671"/>
                    <a:pt x="10535814" y="0"/>
                    <a:pt x="10535814" y="0"/>
                  </a:cubicBezTo>
                  <a:cubicBezTo>
                    <a:pt x="10603278" y="0"/>
                    <a:pt x="10679215" y="0"/>
                    <a:pt x="10757988" y="85073"/>
                  </a:cubicBezTo>
                  <a:cubicBezTo>
                    <a:pt x="10800966" y="131488"/>
                    <a:pt x="10802035" y="240224"/>
                    <a:pt x="10802439" y="320281"/>
                  </a:cubicBezTo>
                  <a:cubicBezTo>
                    <a:pt x="10802439" y="320281"/>
                    <a:pt x="10800735" y="5267917"/>
                    <a:pt x="10800735" y="6356717"/>
                  </a:cubicBezTo>
                  <a:cubicBezTo>
                    <a:pt x="10800735" y="6570876"/>
                    <a:pt x="10809883" y="6870054"/>
                    <a:pt x="10809883" y="6870054"/>
                  </a:cubicBezTo>
                  <a:cubicBezTo>
                    <a:pt x="10809883" y="6998723"/>
                    <a:pt x="10805713" y="7119301"/>
                    <a:pt x="10552875" y="7111167"/>
                  </a:cubicBezTo>
                  <a:cubicBezTo>
                    <a:pt x="10552875" y="7111167"/>
                    <a:pt x="10176403" y="7090868"/>
                    <a:pt x="9081481" y="7098467"/>
                  </a:cubicBezTo>
                  <a:cubicBezTo>
                    <a:pt x="2545013" y="7106601"/>
                    <a:pt x="304023" y="7119301"/>
                    <a:pt x="304023" y="7119301"/>
                  </a:cubicBezTo>
                  <a:cubicBezTo>
                    <a:pt x="132548" y="7119301"/>
                    <a:pt x="4213" y="7018231"/>
                    <a:pt x="8532" y="6815685"/>
                  </a:cubicBezTo>
                  <a:cubicBezTo>
                    <a:pt x="8532" y="6815685"/>
                    <a:pt x="9630" y="6317143"/>
                    <a:pt x="4815" y="1670849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CDB4DB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4444241" y="1909235"/>
            <a:ext cx="9579512" cy="6273913"/>
            <a:chOff x="0" y="0"/>
            <a:chExt cx="10821129" cy="7087086"/>
          </a:xfrm>
        </p:grpSpPr>
        <p:sp>
          <p:nvSpPr>
            <p:cNvPr id="5" name="Freeform 5"/>
            <p:cNvSpPr/>
            <p:nvPr/>
          </p:nvSpPr>
          <p:spPr>
            <a:xfrm>
              <a:off x="-4213" y="0"/>
              <a:ext cx="10825342" cy="7087086"/>
            </a:xfrm>
            <a:custGeom>
              <a:avLst/>
              <a:gdLst/>
              <a:ahLst/>
              <a:cxnLst/>
              <a:rect l="l" t="t" r="r" b="b"/>
              <a:pathLst>
                <a:path w="10825342" h="7087086">
                  <a:moveTo>
                    <a:pt x="278431" y="16918"/>
                  </a:moveTo>
                  <a:cubicBezTo>
                    <a:pt x="278431" y="16918"/>
                    <a:pt x="604014" y="12258"/>
                    <a:pt x="1062834" y="12454"/>
                  </a:cubicBezTo>
                  <a:cubicBezTo>
                    <a:pt x="8817733" y="12671"/>
                    <a:pt x="10551274" y="0"/>
                    <a:pt x="10551274" y="0"/>
                  </a:cubicBezTo>
                  <a:cubicBezTo>
                    <a:pt x="10618737" y="0"/>
                    <a:pt x="10694674" y="0"/>
                    <a:pt x="10773448" y="85073"/>
                  </a:cubicBezTo>
                  <a:cubicBezTo>
                    <a:pt x="10816426" y="131488"/>
                    <a:pt x="10817494" y="240224"/>
                    <a:pt x="10817899" y="320281"/>
                  </a:cubicBezTo>
                  <a:cubicBezTo>
                    <a:pt x="10817899" y="320281"/>
                    <a:pt x="10816195" y="5241263"/>
                    <a:pt x="10816195" y="6324502"/>
                  </a:cubicBezTo>
                  <a:cubicBezTo>
                    <a:pt x="10816195" y="6538661"/>
                    <a:pt x="10825342" y="6837839"/>
                    <a:pt x="10825342" y="6837839"/>
                  </a:cubicBezTo>
                  <a:cubicBezTo>
                    <a:pt x="10825342" y="6966508"/>
                    <a:pt x="10821173" y="7087086"/>
                    <a:pt x="10568335" y="7078952"/>
                  </a:cubicBezTo>
                  <a:cubicBezTo>
                    <a:pt x="10568335" y="7078952"/>
                    <a:pt x="10191862" y="7058653"/>
                    <a:pt x="9095459" y="7066252"/>
                  </a:cubicBezTo>
                  <a:cubicBezTo>
                    <a:pt x="2547822" y="7074386"/>
                    <a:pt x="304023" y="7087086"/>
                    <a:pt x="304023" y="7087086"/>
                  </a:cubicBezTo>
                  <a:cubicBezTo>
                    <a:pt x="132548" y="7087086"/>
                    <a:pt x="4213" y="6986016"/>
                    <a:pt x="8532" y="6783470"/>
                  </a:cubicBezTo>
                  <a:cubicBezTo>
                    <a:pt x="8532" y="6783470"/>
                    <a:pt x="9630" y="6284928"/>
                    <a:pt x="4815" y="1666310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5189738" y="4906853"/>
            <a:ext cx="7994537" cy="14106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999"/>
              </a:lnSpc>
            </a:pPr>
            <a:r>
              <a:rPr lang="zh-TW" altLang="en-US" sz="12000" b="1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學生表現</a:t>
            </a:r>
            <a:r>
              <a:rPr lang="en-US" altLang="zh-TW" sz="12000" spc="149" dirty="0">
                <a:solidFill>
                  <a:srgbClr val="253140"/>
                </a:solidFill>
                <a:latin typeface="Gamja Flower"/>
              </a:rPr>
              <a:t>!</a:t>
            </a:r>
            <a:endParaRPr lang="en-US" sz="12000" spc="149" dirty="0">
              <a:solidFill>
                <a:srgbClr val="253140"/>
              </a:solidFill>
              <a:latin typeface="Gamja Flower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1988226">
            <a:off x="-6338320" y="5504654"/>
            <a:ext cx="9565636" cy="944389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-285789" y="-1240253"/>
            <a:ext cx="3411394" cy="3975142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1988226">
            <a:off x="16954606" y="-4802379"/>
            <a:ext cx="9050206" cy="8935021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501520">
            <a:off x="12536448" y="1193995"/>
            <a:ext cx="4134155" cy="1849095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4554673" y="5980536"/>
            <a:ext cx="4456747" cy="4246064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1396407">
            <a:off x="892350" y="5981318"/>
            <a:ext cx="2453576" cy="2840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8045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8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746534" y="-4745169"/>
            <a:ext cx="19777337" cy="19777337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2603188" y="342900"/>
            <a:ext cx="12165971" cy="1577565"/>
            <a:chOff x="0" y="0"/>
            <a:chExt cx="10192722" cy="2345666"/>
          </a:xfrm>
        </p:grpSpPr>
        <p:sp>
          <p:nvSpPr>
            <p:cNvPr id="6" name="Freeform 6"/>
            <p:cNvSpPr/>
            <p:nvPr/>
          </p:nvSpPr>
          <p:spPr>
            <a:xfrm>
              <a:off x="-4213" y="0"/>
              <a:ext cx="10196935" cy="2345666"/>
            </a:xfrm>
            <a:custGeom>
              <a:avLst/>
              <a:gdLst/>
              <a:ahLst/>
              <a:cxnLst/>
              <a:rect l="l" t="t" r="r" b="b"/>
              <a:pathLst>
                <a:path w="10196935" h="2345666">
                  <a:moveTo>
                    <a:pt x="278431" y="16918"/>
                  </a:moveTo>
                  <a:cubicBezTo>
                    <a:pt x="278431" y="16918"/>
                    <a:pt x="604014" y="12258"/>
                    <a:pt x="1051645" y="12454"/>
                  </a:cubicBezTo>
                  <a:cubicBezTo>
                    <a:pt x="8268809" y="12671"/>
                    <a:pt x="9922866" y="0"/>
                    <a:pt x="9922866" y="0"/>
                  </a:cubicBezTo>
                  <a:cubicBezTo>
                    <a:pt x="9990330" y="0"/>
                    <a:pt x="10066267" y="0"/>
                    <a:pt x="10145041" y="85073"/>
                  </a:cubicBezTo>
                  <a:cubicBezTo>
                    <a:pt x="10188019" y="131488"/>
                    <a:pt x="10189087" y="240224"/>
                    <a:pt x="10189491" y="320281"/>
                  </a:cubicBezTo>
                  <a:cubicBezTo>
                    <a:pt x="10189491" y="320281"/>
                    <a:pt x="10187788" y="1318305"/>
                    <a:pt x="10187788" y="1583082"/>
                  </a:cubicBezTo>
                  <a:cubicBezTo>
                    <a:pt x="10187788" y="1797241"/>
                    <a:pt x="10196935" y="2096420"/>
                    <a:pt x="10196935" y="2096420"/>
                  </a:cubicBezTo>
                  <a:cubicBezTo>
                    <a:pt x="10196935" y="2225089"/>
                    <a:pt x="10192766" y="2345666"/>
                    <a:pt x="9939927" y="2337532"/>
                  </a:cubicBezTo>
                  <a:cubicBezTo>
                    <a:pt x="9939927" y="2337532"/>
                    <a:pt x="9563455" y="2317234"/>
                    <a:pt x="8527276" y="2324832"/>
                  </a:cubicBezTo>
                  <a:cubicBezTo>
                    <a:pt x="2433662" y="2332966"/>
                    <a:pt x="304023" y="2345666"/>
                    <a:pt x="304023" y="2345666"/>
                  </a:cubicBezTo>
                  <a:cubicBezTo>
                    <a:pt x="132548" y="2345666"/>
                    <a:pt x="4213" y="2244597"/>
                    <a:pt x="8532" y="2042050"/>
                  </a:cubicBezTo>
                  <a:cubicBezTo>
                    <a:pt x="8532" y="2042050"/>
                    <a:pt x="9630" y="1543509"/>
                    <a:pt x="4815" y="998284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BDE0FE"/>
            </a:solidFill>
          </p:spPr>
        </p:sp>
      </p:grpSp>
      <p:sp>
        <p:nvSpPr>
          <p:cNvPr id="7" name="TextBox 7"/>
          <p:cNvSpPr txBox="1"/>
          <p:nvPr/>
        </p:nvSpPr>
        <p:spPr>
          <a:xfrm>
            <a:off x="2834554" y="678113"/>
            <a:ext cx="12880072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eaLnBrk="1" hangingPunct="1"/>
            <a:r>
              <a:rPr lang="zh-TW" altLang="zh-TW" sz="6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數學能力檢測學生表現</a:t>
            </a:r>
            <a:r>
              <a:rPr lang="en-US" altLang="zh-TW" sz="6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(103</a:t>
            </a:r>
            <a:r>
              <a:rPr lang="zh-TW" altLang="en-US" sz="6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學年度</a:t>
            </a:r>
            <a:r>
              <a:rPr lang="en-US" altLang="zh-TW" sz="6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305324" y="7102168"/>
            <a:ext cx="1446752" cy="2216473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308637" y="193463"/>
            <a:ext cx="1969653" cy="1876542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id="{949DBE53-99F6-4DA6-B4F9-AD9B27F0602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909500" y="2222888"/>
            <a:ext cx="14730179" cy="7534903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8" name="AutoShape 2">
            <a:extLst>
              <a:ext uri="{FF2B5EF4-FFF2-40B4-BE49-F238E27FC236}">
                <a16:creationId xmlns:a16="http://schemas.microsoft.com/office/drawing/2014/main" id="{891C3D5A-4B89-4949-9B7B-D5F98E4403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9159" y="7105434"/>
            <a:ext cx="1828800" cy="2655623"/>
          </a:xfrm>
          <a:prstGeom prst="roundRect">
            <a:avLst>
              <a:gd name="adj" fmla="val 16667"/>
            </a:avLst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859552">
            <a:off x="15410552" y="480661"/>
            <a:ext cx="1935895" cy="2241563"/>
          </a:xfrm>
          <a:prstGeom prst="rect">
            <a:avLst/>
          </a:prstGeom>
        </p:spPr>
      </p:pic>
      <p:sp>
        <p:nvSpPr>
          <p:cNvPr id="13" name="AutoShape 2">
            <a:extLst>
              <a:ext uri="{FF2B5EF4-FFF2-40B4-BE49-F238E27FC236}">
                <a16:creationId xmlns:a16="http://schemas.microsoft.com/office/drawing/2014/main" id="{DF761B3D-A028-4008-B891-5C5868F6C0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49000" y="7103801"/>
            <a:ext cx="1828800" cy="2655623"/>
          </a:xfrm>
          <a:prstGeom prst="roundRect">
            <a:avLst>
              <a:gd name="adj" fmla="val 16667"/>
            </a:avLst>
          </a:prstGeom>
          <a:noFill/>
          <a:ln w="57150">
            <a:solidFill>
              <a:srgbClr val="0000F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16" name="矩形: 圓角 15">
            <a:extLst>
              <a:ext uri="{FF2B5EF4-FFF2-40B4-BE49-F238E27FC236}">
                <a16:creationId xmlns:a16="http://schemas.microsoft.com/office/drawing/2014/main" id="{D3829441-3B0D-4949-9967-927C948A2C3F}"/>
              </a:ext>
            </a:extLst>
          </p:cNvPr>
          <p:cNvSpPr/>
          <p:nvPr/>
        </p:nvSpPr>
        <p:spPr>
          <a:xfrm>
            <a:off x="13282602" y="5546392"/>
            <a:ext cx="3124200" cy="1171204"/>
          </a:xfrm>
          <a:prstGeom prst="roundRect">
            <a:avLst/>
          </a:prstGeom>
          <a:solidFill>
            <a:srgbClr val="3399FF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以數量判斷</a:t>
            </a:r>
          </a:p>
        </p:txBody>
      </p:sp>
    </p:spTree>
    <p:extLst>
      <p:ext uri="{BB962C8B-B14F-4D97-AF65-F5344CB8AC3E}">
        <p14:creationId xmlns:p14="http://schemas.microsoft.com/office/powerpoint/2010/main" val="4218224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3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alphaModFix amt="8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-746534" y="-4745169"/>
            <a:ext cx="19777337" cy="19777337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2603188" y="342900"/>
            <a:ext cx="12165971" cy="1577565"/>
            <a:chOff x="0" y="0"/>
            <a:chExt cx="10192722" cy="2345666"/>
          </a:xfrm>
        </p:grpSpPr>
        <p:sp>
          <p:nvSpPr>
            <p:cNvPr id="6" name="Freeform 6"/>
            <p:cNvSpPr/>
            <p:nvPr/>
          </p:nvSpPr>
          <p:spPr>
            <a:xfrm>
              <a:off x="-4213" y="0"/>
              <a:ext cx="10196935" cy="2345666"/>
            </a:xfrm>
            <a:custGeom>
              <a:avLst/>
              <a:gdLst/>
              <a:ahLst/>
              <a:cxnLst/>
              <a:rect l="l" t="t" r="r" b="b"/>
              <a:pathLst>
                <a:path w="10196935" h="2345666">
                  <a:moveTo>
                    <a:pt x="278431" y="16918"/>
                  </a:moveTo>
                  <a:cubicBezTo>
                    <a:pt x="278431" y="16918"/>
                    <a:pt x="604014" y="12258"/>
                    <a:pt x="1051645" y="12454"/>
                  </a:cubicBezTo>
                  <a:cubicBezTo>
                    <a:pt x="8268809" y="12671"/>
                    <a:pt x="9922866" y="0"/>
                    <a:pt x="9922866" y="0"/>
                  </a:cubicBezTo>
                  <a:cubicBezTo>
                    <a:pt x="9990330" y="0"/>
                    <a:pt x="10066267" y="0"/>
                    <a:pt x="10145041" y="85073"/>
                  </a:cubicBezTo>
                  <a:cubicBezTo>
                    <a:pt x="10188019" y="131488"/>
                    <a:pt x="10189087" y="240224"/>
                    <a:pt x="10189491" y="320281"/>
                  </a:cubicBezTo>
                  <a:cubicBezTo>
                    <a:pt x="10189491" y="320281"/>
                    <a:pt x="10187788" y="1318305"/>
                    <a:pt x="10187788" y="1583082"/>
                  </a:cubicBezTo>
                  <a:cubicBezTo>
                    <a:pt x="10187788" y="1797241"/>
                    <a:pt x="10196935" y="2096420"/>
                    <a:pt x="10196935" y="2096420"/>
                  </a:cubicBezTo>
                  <a:cubicBezTo>
                    <a:pt x="10196935" y="2225089"/>
                    <a:pt x="10192766" y="2345666"/>
                    <a:pt x="9939927" y="2337532"/>
                  </a:cubicBezTo>
                  <a:cubicBezTo>
                    <a:pt x="9939927" y="2337532"/>
                    <a:pt x="9563455" y="2317234"/>
                    <a:pt x="8527276" y="2324832"/>
                  </a:cubicBezTo>
                  <a:cubicBezTo>
                    <a:pt x="2433662" y="2332966"/>
                    <a:pt x="304023" y="2345666"/>
                    <a:pt x="304023" y="2345666"/>
                  </a:cubicBezTo>
                  <a:cubicBezTo>
                    <a:pt x="132548" y="2345666"/>
                    <a:pt x="4213" y="2244597"/>
                    <a:pt x="8532" y="2042050"/>
                  </a:cubicBezTo>
                  <a:cubicBezTo>
                    <a:pt x="8532" y="2042050"/>
                    <a:pt x="9630" y="1543509"/>
                    <a:pt x="4815" y="998284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BDE0FE"/>
            </a:solidFill>
          </p:spPr>
        </p:sp>
      </p:grpSp>
      <p:sp>
        <p:nvSpPr>
          <p:cNvPr id="7" name="TextBox 7"/>
          <p:cNvSpPr txBox="1"/>
          <p:nvPr/>
        </p:nvSpPr>
        <p:spPr>
          <a:xfrm>
            <a:off x="2834554" y="678113"/>
            <a:ext cx="12880072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eaLnBrk="1" hangingPunct="1"/>
            <a:r>
              <a:rPr lang="zh-TW" altLang="zh-TW" sz="6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數學能力檢測學生表現</a:t>
            </a:r>
            <a:r>
              <a:rPr lang="en-US" altLang="zh-TW" sz="6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(108</a:t>
            </a:r>
            <a:r>
              <a:rPr lang="zh-TW" altLang="en-US" sz="6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學年度</a:t>
            </a:r>
            <a:r>
              <a:rPr lang="en-US" altLang="zh-TW" sz="60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308637" y="193463"/>
            <a:ext cx="1969653" cy="1876542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859552">
            <a:off x="15932034" y="398117"/>
            <a:ext cx="1935895" cy="2241563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A55565B1-B399-4162-AD21-8FD53F33E59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2917" y="2268988"/>
            <a:ext cx="13183124" cy="3603196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id="{5A809320-6CAE-4AC3-8E78-FA596BC0901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0334" y="6009964"/>
            <a:ext cx="11120014" cy="2966646"/>
          </a:xfrm>
          <a:prstGeom prst="rect">
            <a:avLst/>
          </a:prstGeom>
        </p:spPr>
      </p:pic>
      <p:sp>
        <p:nvSpPr>
          <p:cNvPr id="18" name="AutoShape 2">
            <a:extLst>
              <a:ext uri="{FF2B5EF4-FFF2-40B4-BE49-F238E27FC236}">
                <a16:creationId xmlns:a16="http://schemas.microsoft.com/office/drawing/2014/main" id="{C8228D61-E686-4957-8B8B-5E7D253288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3600" y="6466627"/>
            <a:ext cx="1676401" cy="1572473"/>
          </a:xfrm>
          <a:prstGeom prst="roundRect">
            <a:avLst>
              <a:gd name="adj" fmla="val 16667"/>
            </a:avLst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pic>
        <p:nvPicPr>
          <p:cNvPr id="23" name="圖片 22">
            <a:extLst>
              <a:ext uri="{FF2B5EF4-FFF2-40B4-BE49-F238E27FC236}">
                <a16:creationId xmlns:a16="http://schemas.microsoft.com/office/drawing/2014/main" id="{FFC8B71B-B9C1-421A-95D2-2DB522C12E2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882958" y="2884243"/>
            <a:ext cx="6878930" cy="2259257"/>
          </a:xfrm>
          <a:prstGeom prst="rect">
            <a:avLst/>
          </a:prstGeom>
        </p:spPr>
      </p:pic>
      <p:pic>
        <p:nvPicPr>
          <p:cNvPr id="25" name="圖片 24">
            <a:extLst>
              <a:ext uri="{FF2B5EF4-FFF2-40B4-BE49-F238E27FC236}">
                <a16:creationId xmlns:a16="http://schemas.microsoft.com/office/drawing/2014/main" id="{1B0C7DFD-0EE5-4AFD-B121-CC36276BDEA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2801600" y="4216032"/>
            <a:ext cx="5256369" cy="2702299"/>
          </a:xfrm>
          <a:prstGeom prst="rect">
            <a:avLst/>
          </a:prstGeom>
        </p:spPr>
      </p:pic>
      <p:pic>
        <p:nvPicPr>
          <p:cNvPr id="21" name="圖片 20">
            <a:extLst>
              <a:ext uri="{FF2B5EF4-FFF2-40B4-BE49-F238E27FC236}">
                <a16:creationId xmlns:a16="http://schemas.microsoft.com/office/drawing/2014/main" id="{814761B7-C4D3-49D8-84A3-C8BF9BF0570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49763" y="6139530"/>
            <a:ext cx="5074004" cy="3874240"/>
          </a:xfrm>
          <a:prstGeom prst="rect">
            <a:avLst/>
          </a:prstGeom>
        </p:spPr>
      </p:pic>
      <p:sp>
        <p:nvSpPr>
          <p:cNvPr id="16" name="矩形: 圓角 15">
            <a:extLst>
              <a:ext uri="{FF2B5EF4-FFF2-40B4-BE49-F238E27FC236}">
                <a16:creationId xmlns:a16="http://schemas.microsoft.com/office/drawing/2014/main" id="{9A0E0A79-0B8B-48FE-9E08-98E5A5BC150A}"/>
              </a:ext>
            </a:extLst>
          </p:cNvPr>
          <p:cNvSpPr/>
          <p:nvPr/>
        </p:nvSpPr>
        <p:spPr>
          <a:xfrm>
            <a:off x="13858086" y="3075430"/>
            <a:ext cx="3124200" cy="1171204"/>
          </a:xfrm>
          <a:prstGeom prst="roundRect">
            <a:avLst/>
          </a:prstGeom>
          <a:solidFill>
            <a:srgbClr val="3399FF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以數量判斷</a:t>
            </a:r>
          </a:p>
        </p:txBody>
      </p:sp>
      <p:sp>
        <p:nvSpPr>
          <p:cNvPr id="17" name="矩形: 圓角 16">
            <a:extLst>
              <a:ext uri="{FF2B5EF4-FFF2-40B4-BE49-F238E27FC236}">
                <a16:creationId xmlns:a16="http://schemas.microsoft.com/office/drawing/2014/main" id="{41B297C1-7A7B-4A50-98CF-BDBC9674BB4C}"/>
              </a:ext>
            </a:extLst>
          </p:cNvPr>
          <p:cNvSpPr/>
          <p:nvPr/>
        </p:nvSpPr>
        <p:spPr>
          <a:xfrm>
            <a:off x="14386756" y="8267616"/>
            <a:ext cx="3439690" cy="1171204"/>
          </a:xfrm>
          <a:prstGeom prst="roundRect">
            <a:avLst/>
          </a:prstGeom>
          <a:solidFill>
            <a:srgbClr val="3399FF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整體量不清楚</a:t>
            </a:r>
          </a:p>
        </p:txBody>
      </p:sp>
    </p:spTree>
    <p:extLst>
      <p:ext uri="{BB962C8B-B14F-4D97-AF65-F5344CB8AC3E}">
        <p14:creationId xmlns:p14="http://schemas.microsoft.com/office/powerpoint/2010/main" val="4195204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DE0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264246" y="2059906"/>
            <a:ext cx="9589242" cy="6317859"/>
            <a:chOff x="0" y="0"/>
            <a:chExt cx="10805670" cy="7119301"/>
          </a:xfrm>
        </p:grpSpPr>
        <p:sp>
          <p:nvSpPr>
            <p:cNvPr id="3" name="Freeform 3"/>
            <p:cNvSpPr/>
            <p:nvPr/>
          </p:nvSpPr>
          <p:spPr>
            <a:xfrm>
              <a:off x="-4213" y="0"/>
              <a:ext cx="10809882" cy="7119301"/>
            </a:xfrm>
            <a:custGeom>
              <a:avLst/>
              <a:gdLst/>
              <a:ahLst/>
              <a:cxnLst/>
              <a:rect l="l" t="t" r="r" b="b"/>
              <a:pathLst>
                <a:path w="10809882" h="7119301">
                  <a:moveTo>
                    <a:pt x="278431" y="16918"/>
                  </a:moveTo>
                  <a:cubicBezTo>
                    <a:pt x="278431" y="16918"/>
                    <a:pt x="604014" y="12258"/>
                    <a:pt x="1062558" y="12454"/>
                  </a:cubicBezTo>
                  <a:cubicBezTo>
                    <a:pt x="8804229" y="12671"/>
                    <a:pt x="10535814" y="0"/>
                    <a:pt x="10535814" y="0"/>
                  </a:cubicBezTo>
                  <a:cubicBezTo>
                    <a:pt x="10603278" y="0"/>
                    <a:pt x="10679215" y="0"/>
                    <a:pt x="10757988" y="85073"/>
                  </a:cubicBezTo>
                  <a:cubicBezTo>
                    <a:pt x="10800966" y="131488"/>
                    <a:pt x="10802035" y="240224"/>
                    <a:pt x="10802439" y="320281"/>
                  </a:cubicBezTo>
                  <a:cubicBezTo>
                    <a:pt x="10802439" y="320281"/>
                    <a:pt x="10800735" y="5267917"/>
                    <a:pt x="10800735" y="6356717"/>
                  </a:cubicBezTo>
                  <a:cubicBezTo>
                    <a:pt x="10800735" y="6570876"/>
                    <a:pt x="10809883" y="6870054"/>
                    <a:pt x="10809883" y="6870054"/>
                  </a:cubicBezTo>
                  <a:cubicBezTo>
                    <a:pt x="10809883" y="6998723"/>
                    <a:pt x="10805713" y="7119301"/>
                    <a:pt x="10552875" y="7111167"/>
                  </a:cubicBezTo>
                  <a:cubicBezTo>
                    <a:pt x="10552875" y="7111167"/>
                    <a:pt x="10176403" y="7090868"/>
                    <a:pt x="9081481" y="7098467"/>
                  </a:cubicBezTo>
                  <a:cubicBezTo>
                    <a:pt x="2545013" y="7106601"/>
                    <a:pt x="304023" y="7119301"/>
                    <a:pt x="304023" y="7119301"/>
                  </a:cubicBezTo>
                  <a:cubicBezTo>
                    <a:pt x="132548" y="7119301"/>
                    <a:pt x="4213" y="7018231"/>
                    <a:pt x="8532" y="6815685"/>
                  </a:cubicBezTo>
                  <a:cubicBezTo>
                    <a:pt x="8532" y="6815685"/>
                    <a:pt x="9630" y="6317143"/>
                    <a:pt x="4815" y="1670849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CDB4DB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4444241" y="1909235"/>
            <a:ext cx="9579512" cy="6273913"/>
            <a:chOff x="0" y="0"/>
            <a:chExt cx="10821129" cy="7087086"/>
          </a:xfrm>
        </p:grpSpPr>
        <p:sp>
          <p:nvSpPr>
            <p:cNvPr id="5" name="Freeform 5"/>
            <p:cNvSpPr/>
            <p:nvPr/>
          </p:nvSpPr>
          <p:spPr>
            <a:xfrm>
              <a:off x="-4213" y="0"/>
              <a:ext cx="10825342" cy="7087086"/>
            </a:xfrm>
            <a:custGeom>
              <a:avLst/>
              <a:gdLst/>
              <a:ahLst/>
              <a:cxnLst/>
              <a:rect l="l" t="t" r="r" b="b"/>
              <a:pathLst>
                <a:path w="10825342" h="7087086">
                  <a:moveTo>
                    <a:pt x="278431" y="16918"/>
                  </a:moveTo>
                  <a:cubicBezTo>
                    <a:pt x="278431" y="16918"/>
                    <a:pt x="604014" y="12258"/>
                    <a:pt x="1062834" y="12454"/>
                  </a:cubicBezTo>
                  <a:cubicBezTo>
                    <a:pt x="8817733" y="12671"/>
                    <a:pt x="10551274" y="0"/>
                    <a:pt x="10551274" y="0"/>
                  </a:cubicBezTo>
                  <a:cubicBezTo>
                    <a:pt x="10618737" y="0"/>
                    <a:pt x="10694674" y="0"/>
                    <a:pt x="10773448" y="85073"/>
                  </a:cubicBezTo>
                  <a:cubicBezTo>
                    <a:pt x="10816426" y="131488"/>
                    <a:pt x="10817494" y="240224"/>
                    <a:pt x="10817899" y="320281"/>
                  </a:cubicBezTo>
                  <a:cubicBezTo>
                    <a:pt x="10817899" y="320281"/>
                    <a:pt x="10816195" y="5241263"/>
                    <a:pt x="10816195" y="6324502"/>
                  </a:cubicBezTo>
                  <a:cubicBezTo>
                    <a:pt x="10816195" y="6538661"/>
                    <a:pt x="10825342" y="6837839"/>
                    <a:pt x="10825342" y="6837839"/>
                  </a:cubicBezTo>
                  <a:cubicBezTo>
                    <a:pt x="10825342" y="6966508"/>
                    <a:pt x="10821173" y="7087086"/>
                    <a:pt x="10568335" y="7078952"/>
                  </a:cubicBezTo>
                  <a:cubicBezTo>
                    <a:pt x="10568335" y="7078952"/>
                    <a:pt x="10191862" y="7058653"/>
                    <a:pt x="9095459" y="7066252"/>
                  </a:cubicBezTo>
                  <a:cubicBezTo>
                    <a:pt x="2547822" y="7074386"/>
                    <a:pt x="304023" y="7087086"/>
                    <a:pt x="304023" y="7087086"/>
                  </a:cubicBezTo>
                  <a:cubicBezTo>
                    <a:pt x="132548" y="7087086"/>
                    <a:pt x="4213" y="6986016"/>
                    <a:pt x="8532" y="6783470"/>
                  </a:cubicBezTo>
                  <a:cubicBezTo>
                    <a:pt x="8532" y="6783470"/>
                    <a:pt x="9630" y="6284928"/>
                    <a:pt x="4815" y="1666310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5189738" y="4906853"/>
            <a:ext cx="7994537" cy="14106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999"/>
              </a:lnSpc>
            </a:pPr>
            <a:r>
              <a:rPr lang="zh-TW" altLang="en-US" sz="12000" b="1" spc="149" dirty="0">
                <a:solidFill>
                  <a:srgbClr val="2531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教材內容</a:t>
            </a:r>
            <a:r>
              <a:rPr lang="en-US" altLang="zh-TW" sz="12000" spc="149" dirty="0">
                <a:solidFill>
                  <a:srgbClr val="253140"/>
                </a:solidFill>
                <a:latin typeface="Gamja Flower"/>
              </a:rPr>
              <a:t>!</a:t>
            </a:r>
            <a:endParaRPr lang="en-US" sz="12000" spc="149" dirty="0">
              <a:solidFill>
                <a:srgbClr val="253140"/>
              </a:solidFill>
              <a:latin typeface="Gamja Flower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1988226">
            <a:off x="-6338320" y="5504654"/>
            <a:ext cx="9565636" cy="944389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-285789" y="-1240253"/>
            <a:ext cx="3411394" cy="3975142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1988226">
            <a:off x="16954606" y="-4802379"/>
            <a:ext cx="9050206" cy="8935021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501520">
            <a:off x="12536448" y="1193995"/>
            <a:ext cx="4134155" cy="1849095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4554673" y="5980536"/>
            <a:ext cx="4456747" cy="4246064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rot="-1396407">
            <a:off x="892350" y="5981318"/>
            <a:ext cx="2453576" cy="2840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82792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3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3.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2161</TotalTime>
  <Words>1556</Words>
  <Application>Microsoft Office PowerPoint</Application>
  <PresentationFormat>自訂</PresentationFormat>
  <Paragraphs>133</Paragraphs>
  <Slides>25</Slides>
  <Notes>8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25</vt:i4>
      </vt:variant>
    </vt:vector>
  </HeadingPairs>
  <TitlesOfParts>
    <vt:vector size="32" baseType="lpstr">
      <vt:lpstr>微軟正黑體</vt:lpstr>
      <vt:lpstr>Calibri</vt:lpstr>
      <vt:lpstr>Cambria Math</vt:lpstr>
      <vt:lpstr>Wingdings 3</vt:lpstr>
      <vt:lpstr>Gamja Flower</vt:lpstr>
      <vt:lpstr>Arial</vt:lpstr>
      <vt:lpstr>Office Theme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White Playful English Class Education Presentation</dc:title>
  <dc:creator>林心怡</dc:creator>
  <cp:lastModifiedBy>林心怡</cp:lastModifiedBy>
  <cp:revision>249</cp:revision>
  <dcterms:created xsi:type="dcterms:W3CDTF">2006-08-16T00:00:00Z</dcterms:created>
  <dcterms:modified xsi:type="dcterms:W3CDTF">2023-04-26T03:47:15Z</dcterms:modified>
  <dc:identifier>DAEuz4Zrook</dc:identifier>
</cp:coreProperties>
</file>