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80" r:id="rId3"/>
    <p:sldId id="257" r:id="rId4"/>
    <p:sldId id="282" r:id="rId5"/>
    <p:sldId id="281" r:id="rId6"/>
    <p:sldId id="283" r:id="rId7"/>
  </p:sldIdLst>
  <p:sldSz cx="9144000" cy="6858000" type="screen4x3"/>
  <p:notesSz cx="6858000" cy="9144000"/>
  <p:embeddedFontLst>
    <p:embeddedFont>
      <p:font typeface="Gulim" panose="020B0600000101010101" pitchFamily="34" charset="-127"/>
      <p:regular r:id="rId9"/>
    </p:embeddedFont>
    <p:embeddedFont>
      <p:font typeface="Impact" panose="020B0806030902050204" pitchFamily="3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Microsoft JhengHei" panose="020B0604030504040204" pitchFamily="34" charset="-120"/>
      <p:regular r:id="rId15"/>
      <p:bold r:id="rId16"/>
    </p:embeddedFont>
    <p:embeddedFont>
      <p:font typeface="Gill Sans" panose="020B0604020202020204" charset="0"/>
      <p:regular r:id="rId17"/>
      <p:bold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iwaXu/h7cSDV59MVp14L/bhomJ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2ACEE18-AFBE-4D52-B9DD-B34A485C1626}">
  <a:tblStyle styleId="{82ACEE18-AFBE-4D52-B9DD-B34A485C1626}" styleName="Table_0">
    <a:wholeTbl>
      <a:tcTxStyle b="off" i="off">
        <a:font>
          <a:latin typeface="Gill Sans MT"/>
          <a:ea typeface="Gill Sans MT"/>
          <a:cs typeface="Gill Sans MT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EF2E7"/>
          </a:solidFill>
        </a:fill>
      </a:tcStyle>
    </a:wholeTbl>
    <a:band1H>
      <a:tcTxStyle/>
      <a:tcStyle>
        <a:tcBdr/>
        <a:fill>
          <a:solidFill>
            <a:srgbClr val="FCE4C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CE4CB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Gill Sans MT"/>
          <a:ea typeface="Gill Sans MT"/>
          <a:cs typeface="Gill Sans MT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60ADA4E-B0FB-48A6-982C-4CB62D921B2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06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8" Type="http://customschemas.google.com/relationships/presentationmetadata" Target="metadata"/><Relationship Id="rId10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811782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3964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5146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946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5844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6488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標題投影片" type="title">
  <p:cSld name="TITLE">
    <p:bg>
      <p:bgPr>
        <a:solidFill>
          <a:schemeClr val="accen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4" title="scalloped circle"/>
          <p:cNvSpPr/>
          <p:nvPr/>
        </p:nvSpPr>
        <p:spPr>
          <a:xfrm>
            <a:off x="2063115" y="630937"/>
            <a:ext cx="5230368" cy="5229225"/>
          </a:xfrm>
          <a:custGeom>
            <a:avLst/>
            <a:gdLst/>
            <a:ahLst/>
            <a:cxnLst/>
            <a:rect l="l" t="t" r="r" b="b"/>
            <a:pathLst>
              <a:path w="3298" h="3294" extrusionOk="0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20" name="Google Shape;20;p24"/>
          <p:cNvSpPr txBox="1"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500"/>
              <a:buFont typeface="Impact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500"/>
              <a:buNone/>
              <a:defRPr sz="1500" b="1" i="0" cap="none">
                <a:solidFill>
                  <a:schemeClr val="dk2"/>
                </a:solidFill>
              </a:defRPr>
            </a:lvl1pPr>
            <a:lvl2pPr lvl="1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350"/>
              <a:buNone/>
              <a:defRPr sz="1350"/>
            </a:lvl3pPr>
            <a:lvl4pPr lvl="3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22" name="Google Shape;22;p24"/>
          <p:cNvSpPr txBox="1">
            <a:spLocks noGrp="1"/>
          </p:cNvSpPr>
          <p:nvPr>
            <p:ph type="dt" idx="10"/>
          </p:nvPr>
        </p:nvSpPr>
        <p:spPr>
          <a:xfrm>
            <a:off x="808892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4"/>
          <p:cNvSpPr txBox="1">
            <a:spLocks noGrp="1"/>
          </p:cNvSpPr>
          <p:nvPr>
            <p:ph type="ftr" idx="11"/>
          </p:nvPr>
        </p:nvSpPr>
        <p:spPr>
          <a:xfrm>
            <a:off x="3135249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4"/>
          <p:cNvSpPr txBox="1">
            <a:spLocks noGrp="1"/>
          </p:cNvSpPr>
          <p:nvPr>
            <p:ph type="sldNum" idx="12"/>
          </p:nvPr>
        </p:nvSpPr>
        <p:spPr>
          <a:xfrm>
            <a:off x="6800414" y="6375679"/>
            <a:ext cx="1747292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0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25" name="Google Shape;25;p24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4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3"/>
          <p:cNvSpPr txBox="1"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3"/>
          <p:cNvSpPr txBox="1">
            <a:spLocks noGrp="1"/>
          </p:cNvSpPr>
          <p:nvPr>
            <p:ph type="body" idx="1"/>
          </p:nvPr>
        </p:nvSpPr>
        <p:spPr>
          <a:xfrm rot="5400000">
            <a:off x="2958833" y="265926"/>
            <a:ext cx="3593591" cy="7633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3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3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3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4"/>
          <p:cNvSpPr txBox="1">
            <a:spLocks noGrp="1"/>
          </p:cNvSpPr>
          <p:nvPr>
            <p:ph type="title"/>
          </p:nvPr>
        </p:nvSpPr>
        <p:spPr>
          <a:xfrm rot="5400000">
            <a:off x="4982674" y="2296623"/>
            <a:ext cx="5600404" cy="1771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4"/>
          <p:cNvSpPr txBox="1">
            <a:spLocks noGrp="1"/>
          </p:cNvSpPr>
          <p:nvPr>
            <p:ph type="body" idx="1"/>
          </p:nvPr>
        </p:nvSpPr>
        <p:spPr>
          <a:xfrm rot="5400000">
            <a:off x="1047530" y="277830"/>
            <a:ext cx="5600404" cy="5809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34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4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4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5"/>
          <p:cNvSpPr txBox="1"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5"/>
          <p:cNvSpPr txBox="1"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5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章節標題" type="secHead">
  <p:cSld name="SECTION_HEADER">
    <p:bg>
      <p:bgPr>
        <a:solidFill>
          <a:schemeClr val="dk2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6"/>
          <p:cNvSpPr/>
          <p:nvPr/>
        </p:nvSpPr>
        <p:spPr>
          <a:xfrm>
            <a:off x="0" y="0"/>
            <a:ext cx="2110979" cy="6858000"/>
          </a:xfrm>
          <a:custGeom>
            <a:avLst/>
            <a:gdLst/>
            <a:ahLst/>
            <a:cxnLst/>
            <a:rect l="l" t="t" r="r" b="b"/>
            <a:pathLst>
              <a:path w="1773" h="4320" extrusionOk="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35" name="Google Shape;35;p26"/>
          <p:cNvSpPr txBox="1"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6300"/>
              <a:buFont typeface="Impact"/>
              <a:buNone/>
              <a:defRPr sz="63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6"/>
          <p:cNvSpPr txBox="1"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500"/>
              <a:buNone/>
              <a:defRPr sz="1500" b="1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350"/>
              <a:buNone/>
              <a:defRPr sz="135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26"/>
          <p:cNvSpPr txBox="1">
            <a:spLocks noGrp="1"/>
          </p:cNvSpPr>
          <p:nvPr>
            <p:ph type="dt" idx="10"/>
          </p:nvPr>
        </p:nvSpPr>
        <p:spPr>
          <a:xfrm>
            <a:off x="2427410" y="6375679"/>
            <a:ext cx="1120460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6"/>
          <p:cNvSpPr txBox="1">
            <a:spLocks noGrp="1"/>
          </p:cNvSpPr>
          <p:nvPr>
            <p:ph type="ftr" idx="11"/>
          </p:nvPr>
        </p:nvSpPr>
        <p:spPr>
          <a:xfrm>
            <a:off x="3959298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6"/>
          <p:cNvSpPr txBox="1">
            <a:spLocks noGrp="1"/>
          </p:cNvSpPr>
          <p:nvPr>
            <p:ph type="sldNum" idx="12"/>
          </p:nvPr>
        </p:nvSpPr>
        <p:spPr>
          <a:xfrm>
            <a:off x="7456825" y="6375679"/>
            <a:ext cx="1115675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0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40" name="Google Shape;40;p26"/>
          <p:cNvSpPr/>
          <p:nvPr/>
        </p:nvSpPr>
        <p:spPr>
          <a:xfrm>
            <a:off x="655786" y="0"/>
            <a:ext cx="1234679" cy="6858000"/>
          </a:xfrm>
          <a:custGeom>
            <a:avLst/>
            <a:gdLst/>
            <a:ahLst/>
            <a:cxnLst/>
            <a:rect l="l" t="t" r="r" b="b"/>
            <a:pathLst>
              <a:path w="1037" h="4320" extrusionOk="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41" name="Google Shape;41;p2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42" name="Google Shape;42;p26" title="left scallop shape"/>
            <p:cNvSpPr/>
            <p:nvPr/>
          </p:nvSpPr>
          <p:spPr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l" t="t" r="r" b="b"/>
              <a:pathLst>
                <a:path w="1773" h="4320" extrusionOk="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3" name="Google Shape;43;p26" title="left scallop inline"/>
            <p:cNvSpPr/>
            <p:nvPr/>
          </p:nvSpPr>
          <p:spPr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l" t="t" r="r" b="b"/>
              <a:pathLst>
                <a:path w="1037" h="4320" extrusionOk="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7"/>
          <p:cNvSpPr txBox="1"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7"/>
          <p:cNvSpPr txBox="1">
            <a:spLocks noGrp="1"/>
          </p:cNvSpPr>
          <p:nvPr>
            <p:ph type="body" idx="1"/>
          </p:nvPr>
        </p:nvSpPr>
        <p:spPr>
          <a:xfrm>
            <a:off x="942975" y="2286000"/>
            <a:ext cx="3593592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7"/>
          <p:cNvSpPr txBox="1">
            <a:spLocks noGrp="1"/>
          </p:cNvSpPr>
          <p:nvPr>
            <p:ph type="body" idx="2"/>
          </p:nvPr>
        </p:nvSpPr>
        <p:spPr>
          <a:xfrm>
            <a:off x="4985846" y="2286000"/>
            <a:ext cx="3593592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7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7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7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8"/>
          <p:cNvSpPr txBox="1"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8"/>
          <p:cNvSpPr txBox="1"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54" name="Google Shape;54;p28"/>
          <p:cNvSpPr txBox="1">
            <a:spLocks noGrp="1"/>
          </p:cNvSpPr>
          <p:nvPr>
            <p:ph type="body" idx="2"/>
          </p:nvPr>
        </p:nvSpPr>
        <p:spPr>
          <a:xfrm>
            <a:off x="941832" y="2909102"/>
            <a:ext cx="361188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28"/>
          <p:cNvSpPr txBox="1">
            <a:spLocks noGrp="1"/>
          </p:cNvSpPr>
          <p:nvPr>
            <p:ph type="body" idx="3"/>
          </p:nvPr>
        </p:nvSpPr>
        <p:spPr>
          <a:xfrm>
            <a:off x="4975398" y="2199634"/>
            <a:ext cx="361188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56" name="Google Shape;56;p28"/>
          <p:cNvSpPr txBox="1">
            <a:spLocks noGrp="1"/>
          </p:cNvSpPr>
          <p:nvPr>
            <p:ph type="body" idx="4"/>
          </p:nvPr>
        </p:nvSpPr>
        <p:spPr>
          <a:xfrm>
            <a:off x="4975398" y="2909102"/>
            <a:ext cx="361188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8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8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9"/>
          <p:cNvSpPr txBox="1"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9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9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0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0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0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含標題的內容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1" title="right scallop background shape"/>
          <p:cNvSpPr/>
          <p:nvPr/>
        </p:nvSpPr>
        <p:spPr>
          <a:xfrm>
            <a:off x="5542359" y="0"/>
            <a:ext cx="3601641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71" name="Google Shape;71;p31"/>
          <p:cNvSpPr txBox="1"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Gill Sans"/>
              <a:buNone/>
              <a:defRPr sz="1800" b="1" i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31"/>
          <p:cNvSpPr txBox="1">
            <a:spLocks noGrp="1"/>
          </p:cNvSpPr>
          <p:nvPr>
            <p:ph type="body" idx="1"/>
          </p:nvPr>
        </p:nvSpPr>
        <p:spPr>
          <a:xfrm>
            <a:off x="573788" y="920377"/>
            <a:ext cx="4618814" cy="498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1pPr>
            <a:lvl2pPr marL="914400" lvl="1" indent="-3619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100"/>
              <a:buChar char="–"/>
              <a:defRPr sz="2100"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 sz="1800"/>
            </a:lvl3pPr>
            <a:lvl4pPr marL="1828800" lvl="3" indent="-3238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Char char="–"/>
              <a:defRPr sz="1500"/>
            </a:lvl4pPr>
            <a:lvl5pPr marL="2286000" lvl="4" indent="-3238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Char char="•"/>
              <a:defRPr sz="1500"/>
            </a:lvl5pPr>
            <a:lvl6pPr marL="2743200" lvl="5" indent="-3238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Char char="–"/>
              <a:defRPr sz="1500"/>
            </a:lvl6pPr>
            <a:lvl7pPr marL="3200400" lvl="6" indent="-3238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Char char="•"/>
              <a:defRPr sz="1500"/>
            </a:lvl7pPr>
            <a:lvl8pPr marL="3657600" lvl="7" indent="-3238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Char char="–"/>
              <a:defRPr sz="1500"/>
            </a:lvl8pPr>
            <a:lvl9pPr marL="4114800" lvl="8" indent="-32385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73" name="Google Shape;73;p31"/>
          <p:cNvSpPr txBox="1">
            <a:spLocks noGrp="1"/>
          </p:cNvSpPr>
          <p:nvPr>
            <p:ph type="body" idx="2"/>
          </p:nvPr>
        </p:nvSpPr>
        <p:spPr>
          <a:xfrm>
            <a:off x="6253414" y="1741336"/>
            <a:ext cx="2319086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50"/>
              <a:buNone/>
              <a:defRPr sz="105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900"/>
              <a:buNone/>
              <a:defRPr sz="9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74" name="Google Shape;74;p31"/>
          <p:cNvSpPr txBox="1">
            <a:spLocks noGrp="1"/>
          </p:cNvSpPr>
          <p:nvPr>
            <p:ph type="dt" idx="10"/>
          </p:nvPr>
        </p:nvSpPr>
        <p:spPr>
          <a:xfrm>
            <a:off x="573789" y="6375679"/>
            <a:ext cx="925016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ftr" idx="11"/>
          </p:nvPr>
        </p:nvSpPr>
        <p:spPr>
          <a:xfrm>
            <a:off x="1577716" y="6375679"/>
            <a:ext cx="2611634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sldNum" idx="12"/>
          </p:nvPr>
        </p:nvSpPr>
        <p:spPr>
          <a:xfrm>
            <a:off x="4268261" y="6375679"/>
            <a:ext cx="924342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77" name="Google Shape;77;p3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1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含標題的圖片" type="picTx">
  <p:cSld name="PICTURE_WITH_CAPTION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32"/>
          <p:cNvSpPr>
            <a:spLocks noGrp="1"/>
          </p:cNvSpPr>
          <p:nvPr>
            <p:ph type="pic" idx="2"/>
          </p:nvPr>
        </p:nvSpPr>
        <p:spPr>
          <a:xfrm>
            <a:off x="212598" y="1"/>
            <a:ext cx="5516689" cy="685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Gill Sans"/>
              <a:buNone/>
              <a:defRPr sz="21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Gill Sans"/>
              <a:buNone/>
              <a:defRPr sz="15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Gill Sans"/>
              <a:buNone/>
              <a:defRPr sz="15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Gill Sans"/>
              <a:buNone/>
              <a:defRPr sz="15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81" name="Google Shape;81;p32" title="right scallop background shape"/>
          <p:cNvSpPr/>
          <p:nvPr/>
        </p:nvSpPr>
        <p:spPr>
          <a:xfrm>
            <a:off x="5542359" y="0"/>
            <a:ext cx="3601641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82" name="Google Shape;82;p3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32"/>
          <p:cNvSpPr txBox="1"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Gill Sans"/>
              <a:buNone/>
              <a:defRPr sz="1800" b="1" i="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2"/>
          <p:cNvSpPr txBox="1">
            <a:spLocks noGrp="1"/>
          </p:cNvSpPr>
          <p:nvPr>
            <p:ph type="body" idx="1"/>
          </p:nvPr>
        </p:nvSpPr>
        <p:spPr>
          <a:xfrm>
            <a:off x="6253413" y="1741336"/>
            <a:ext cx="2319088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50"/>
              <a:buNone/>
              <a:defRPr sz="105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900"/>
              <a:buNone/>
              <a:defRPr sz="9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85" name="Google Shape;85;p32"/>
          <p:cNvSpPr txBox="1">
            <a:spLocks noGrp="1"/>
          </p:cNvSpPr>
          <p:nvPr>
            <p:ph type="dt" idx="10"/>
          </p:nvPr>
        </p:nvSpPr>
        <p:spPr>
          <a:xfrm>
            <a:off x="574463" y="6375679"/>
            <a:ext cx="92434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2"/>
          <p:cNvSpPr txBox="1">
            <a:spLocks noGrp="1"/>
          </p:cNvSpPr>
          <p:nvPr>
            <p:ph type="ftr" idx="11"/>
          </p:nvPr>
        </p:nvSpPr>
        <p:spPr>
          <a:xfrm>
            <a:off x="1577716" y="6375679"/>
            <a:ext cx="2611634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2"/>
          <p:cNvSpPr txBox="1">
            <a:spLocks noGrp="1"/>
          </p:cNvSpPr>
          <p:nvPr>
            <p:ph type="sldNum" idx="12"/>
          </p:nvPr>
        </p:nvSpPr>
        <p:spPr>
          <a:xfrm>
            <a:off x="4256153" y="6375679"/>
            <a:ext cx="94746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88" name="Google Shape;88;p3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  <a:defRPr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429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Char char="–"/>
              <a:defRPr sz="18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>
            <a:spLocks noGrp="1"/>
          </p:cNvSpPr>
          <p:nvPr>
            <p:ph type="dt" idx="10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ftr" idx="11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 txBox="1">
            <a:spLocks noGrp="1"/>
          </p:cNvSpPr>
          <p:nvPr>
            <p:ph type="sldNum" idx="12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15" name="Google Shape;15;p23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3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3"/>
          <p:cNvSpPr/>
          <p:nvPr/>
        </p:nvSpPr>
        <p:spPr>
          <a:xfrm>
            <a:off x="1" y="0"/>
            <a:ext cx="679090" cy="6858000"/>
          </a:xfrm>
          <a:custGeom>
            <a:avLst/>
            <a:gdLst/>
            <a:ahLst/>
            <a:cxnLst/>
            <a:rect l="l" t="t" r="r" b="b"/>
            <a:pathLst>
              <a:path w="211" h="2160" extrusionOk="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pos="594">
          <p15:clr>
            <a:srgbClr val="F26B43"/>
          </p15:clr>
        </p15:guide>
        <p15:guide id="4" pos="5400">
          <p15:clr>
            <a:srgbClr val="F26B43"/>
          </p15:clr>
        </p15:guide>
        <p15:guide id="5" orient="horz" pos="4008">
          <p15:clr>
            <a:srgbClr val="F26B43"/>
          </p15:clr>
        </p15:guide>
        <p15:guide id="6" orient="horz" pos="1440">
          <p15:clr>
            <a:srgbClr val="F26B43"/>
          </p15:clr>
        </p15:guide>
        <p15:guide id="7" orient="horz" pos="3720">
          <p15:clr>
            <a:srgbClr val="F26B43"/>
          </p15:clr>
        </p15:guide>
        <p15:guide id="8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"/>
          <p:cNvSpPr txBox="1">
            <a:spLocks noGrp="1"/>
          </p:cNvSpPr>
          <p:nvPr>
            <p:ph type="ctrTitle"/>
          </p:nvPr>
        </p:nvSpPr>
        <p:spPr>
          <a:xfrm>
            <a:off x="624254" y="1546567"/>
            <a:ext cx="7983416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Impact"/>
              <a:buNone/>
            </a:pPr>
            <a:r>
              <a:rPr lang="en-US" altLang="zh-TW" sz="4800" b="1" dirty="0" smtClean="0">
                <a:latin typeface="Gulim" panose="020B0600000101010101" pitchFamily="34" charset="-127"/>
                <a:ea typeface="Gulim" panose="020B0600000101010101" pitchFamily="34" charset="-127"/>
              </a:rPr>
              <a:t>000</a:t>
            </a:r>
            <a:r>
              <a:rPr lang="zh-TW" sz="4800" b="1" dirty="0" smtClean="0"/>
              <a:t>國中</a:t>
            </a:r>
            <a:r>
              <a:rPr lang="zh-TW" altLang="en-US" sz="4800" b="1" dirty="0" smtClean="0"/>
              <a:t>生活科技教學實況</a:t>
            </a:r>
            <a:endParaRPr sz="4800" dirty="0"/>
          </a:p>
        </p:txBody>
      </p:sp>
      <p:sp>
        <p:nvSpPr>
          <p:cNvPr id="106" name="Google Shape;106;p1"/>
          <p:cNvSpPr txBox="1">
            <a:spLocks noGrp="1"/>
          </p:cNvSpPr>
          <p:nvPr>
            <p:ph type="subTitle" idx="1"/>
          </p:nvPr>
        </p:nvSpPr>
        <p:spPr>
          <a:xfrm>
            <a:off x="1324155" y="3774997"/>
            <a:ext cx="6858000" cy="643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zh-TW" altLang="en-US" sz="3200" dirty="0" smtClean="0"/>
              <a:t>報告人：</a:t>
            </a:r>
            <a:r>
              <a:rPr lang="en-US" altLang="zh-TW" sz="3200" dirty="0" smtClean="0"/>
              <a:t>OOO</a:t>
            </a:r>
            <a:endParaRPr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"/>
          <p:cNvSpPr txBox="1">
            <a:spLocks noGrp="1"/>
          </p:cNvSpPr>
          <p:nvPr>
            <p:ph type="title"/>
          </p:nvPr>
        </p:nvSpPr>
        <p:spPr>
          <a:xfrm>
            <a:off x="844534" y="397439"/>
            <a:ext cx="611018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rgbClr val="0070C0"/>
              </a:buClr>
              <a:buSzPts val="5100"/>
            </a:pPr>
            <a:r>
              <a:rPr lang="zh-TW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生活科技實施</a:t>
            </a:r>
            <a:r>
              <a:rPr lang="zh-TW" altLang="en-US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概況</a:t>
            </a:r>
            <a:endParaRPr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44534" y="1388039"/>
            <a:ext cx="8000528" cy="5601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實施年級：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(7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開課方式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：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(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每週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1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節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or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對開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or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？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)</a:t>
            </a: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授課教師：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(1)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學校總節數？</a:t>
            </a:r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(2)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專業生活科技教師授課？節</a:t>
            </a:r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  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(3)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配課教師授課？節</a:t>
            </a:r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配課教師原本任教科目：</a:t>
            </a:r>
            <a:endParaRPr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71201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"/>
          <p:cNvSpPr txBox="1">
            <a:spLocks noGrp="1"/>
          </p:cNvSpPr>
          <p:nvPr>
            <p:ph type="title"/>
          </p:nvPr>
        </p:nvSpPr>
        <p:spPr>
          <a:xfrm>
            <a:off x="844534" y="397439"/>
            <a:ext cx="611018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rgbClr val="0070C0"/>
              </a:buClr>
              <a:buSzPts val="5100"/>
            </a:pPr>
            <a:r>
              <a:rPr lang="zh-TW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生活科技</a:t>
            </a:r>
            <a:r>
              <a:rPr lang="zh-TW" altLang="en-US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課程規劃</a:t>
            </a:r>
            <a:endParaRPr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44534" y="1388039"/>
            <a:ext cx="8000528" cy="5118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七年級：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列出重點主題或作品即可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八年級：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列出重點主題或作品即可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九年級：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列出重點主題或作品即可</a:t>
            </a:r>
            <a:r>
              <a:rPr lang="en-US" altLang="zh-TW" sz="24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"/>
          <p:cNvSpPr txBox="1">
            <a:spLocks noGrp="1"/>
          </p:cNvSpPr>
          <p:nvPr>
            <p:ph type="title"/>
          </p:nvPr>
        </p:nvSpPr>
        <p:spPr>
          <a:xfrm>
            <a:off x="844534" y="397439"/>
            <a:ext cx="611018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rgbClr val="0070C0"/>
              </a:buClr>
              <a:buSzPts val="5100"/>
            </a:pPr>
            <a:r>
              <a:rPr lang="zh-TW" altLang="en-US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生活科技教室與設備</a:t>
            </a:r>
            <a:endParaRPr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44534" y="1388039"/>
            <a:ext cx="8000528" cy="5118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生活科技教室間數：</a:t>
            </a:r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是否申請國教署生活科技教室基本設備補充經費：</a:t>
            </a:r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設備概況：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以照片呈現即可</a:t>
            </a:r>
            <a:r>
              <a:rPr lang="en-US" altLang="zh-TW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1937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"/>
          <p:cNvSpPr txBox="1">
            <a:spLocks noGrp="1"/>
          </p:cNvSpPr>
          <p:nvPr>
            <p:ph type="title"/>
          </p:nvPr>
        </p:nvSpPr>
        <p:spPr>
          <a:xfrm>
            <a:off x="844534" y="397439"/>
            <a:ext cx="6110181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rgbClr val="0070C0"/>
              </a:buClr>
              <a:buSzPts val="5100"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課程實施相關問題</a:t>
            </a:r>
            <a:endParaRPr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44534" y="1388039"/>
            <a:ext cx="8000528" cy="5118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行政：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不知有哪些經費或協助可以申請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課程：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不知如何規劃整學年課程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設備：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不知添購那些工具設備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教學：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不知如何上生活科技課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lang="en-US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其他：</a:t>
            </a: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例如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不知出來參加輔導訪視會議的功能</a:t>
            </a:r>
            <a:r>
              <a:rPr lang="en-US" altLang="zh-TW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>
              <a:spcBef>
                <a:spcPts val="0"/>
              </a:spcBef>
              <a:buSzPts val="3200"/>
              <a:buNone/>
            </a:pPr>
            <a:endParaRPr sz="24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0856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068346"/>
          </a:xfrm>
        </p:spPr>
        <p:txBody>
          <a:bodyPr/>
          <a:lstStyle/>
          <a:p>
            <a:r>
              <a:rPr lang="zh-TW" altLang="en-US" b="1" dirty="0" smtClean="0">
                <a:solidFill>
                  <a:srgbClr val="FFC000"/>
                </a:solidFill>
              </a:rPr>
              <a:t>提醒各校報告人</a:t>
            </a:r>
            <a:endParaRPr lang="zh-TW" altLang="en-US" b="1" dirty="0">
              <a:solidFill>
                <a:srgbClr val="FFC000"/>
              </a:solidFill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38758" y="1239716"/>
            <a:ext cx="7633742" cy="5618284"/>
          </a:xfrm>
        </p:spPr>
        <p:txBody>
          <a:bodyPr>
            <a:noAutofit/>
          </a:bodyPr>
          <a:lstStyle/>
          <a:p>
            <a:r>
              <a:rPr lang="en-US" altLang="zh-TW" sz="2400" dirty="0" smtClean="0">
                <a:solidFill>
                  <a:schemeClr val="tx1"/>
                </a:solidFill>
              </a:rPr>
              <a:t>1.</a:t>
            </a:r>
            <a:r>
              <a:rPr lang="zh-TW" altLang="en-US" sz="2400" dirty="0" smtClean="0">
                <a:solidFill>
                  <a:schemeClr val="tx1"/>
                </a:solidFill>
              </a:rPr>
              <a:t>進用此份投影片樣式即可，檔名請改成</a:t>
            </a:r>
            <a:r>
              <a:rPr lang="zh-TW" altLang="en-US" sz="2400" b="1" dirty="0" smtClean="0">
                <a:solidFill>
                  <a:srgbClr val="FF0000"/>
                </a:solidFill>
              </a:rPr>
              <a:t>「</a:t>
            </a:r>
            <a:r>
              <a:rPr lang="en-US" altLang="zh-TW" sz="2400" b="1" dirty="0" err="1" smtClean="0">
                <a:solidFill>
                  <a:srgbClr val="FF0000"/>
                </a:solidFill>
              </a:rPr>
              <a:t>oooo</a:t>
            </a:r>
            <a:r>
              <a:rPr lang="zh-TW" altLang="en-US" sz="2400" b="1" dirty="0" smtClean="0">
                <a:solidFill>
                  <a:srgbClr val="FF0000"/>
                </a:solidFill>
              </a:rPr>
              <a:t>國中生活科技課程實施概況</a:t>
            </a:r>
            <a:r>
              <a:rPr lang="en-US" altLang="zh-TW" sz="2400" b="1" dirty="0" smtClean="0">
                <a:solidFill>
                  <a:srgbClr val="FF0000"/>
                </a:solidFill>
              </a:rPr>
              <a:t>-20191015</a:t>
            </a:r>
            <a:r>
              <a:rPr lang="zh-TW" altLang="en-US" sz="2400" b="1" dirty="0" smtClean="0">
                <a:solidFill>
                  <a:srgbClr val="FF0000"/>
                </a:solidFill>
              </a:rPr>
              <a:t>」</a:t>
            </a:r>
            <a:r>
              <a:rPr lang="zh-TW" altLang="en-US" sz="2400" dirty="0" smtClean="0">
                <a:solidFill>
                  <a:schemeClr val="tx1"/>
                </a:solidFill>
              </a:rPr>
              <a:t>，於分區訪視會議時帶來即可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endParaRPr lang="en-US" altLang="zh-TW" sz="2400" dirty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</a:rPr>
              <a:t>2.</a:t>
            </a:r>
            <a:r>
              <a:rPr lang="zh-TW" altLang="en-US" sz="2400" dirty="0" smtClean="0">
                <a:solidFill>
                  <a:schemeClr val="tx1"/>
                </a:solidFill>
              </a:rPr>
              <a:t>投影片可添加豐富內容，但</a:t>
            </a:r>
            <a:r>
              <a:rPr lang="zh-TW" altLang="en-US" sz="2400" b="1" dirty="0" smtClean="0">
                <a:solidFill>
                  <a:srgbClr val="FF0000"/>
                </a:solidFill>
              </a:rPr>
              <a:t>報告時請針對上述內容報告即可</a:t>
            </a:r>
            <a:r>
              <a:rPr lang="en-US" altLang="zh-TW" sz="2400" dirty="0" smtClean="0">
                <a:solidFill>
                  <a:schemeClr val="tx1"/>
                </a:solidFill>
              </a:rPr>
              <a:t>(</a:t>
            </a:r>
            <a:r>
              <a:rPr lang="zh-TW" altLang="en-US" sz="2400" dirty="0" smtClean="0">
                <a:solidFill>
                  <a:schemeClr val="tx1"/>
                </a:solidFill>
              </a:rPr>
              <a:t>因為各校報告時間有限</a:t>
            </a:r>
            <a:r>
              <a:rPr lang="en-US" altLang="zh-TW" sz="2400" dirty="0" smtClean="0">
                <a:solidFill>
                  <a:schemeClr val="tx1"/>
                </a:solidFill>
              </a:rPr>
              <a:t>)</a:t>
            </a:r>
          </a:p>
          <a:p>
            <a:endParaRPr lang="en-US" altLang="zh-TW" sz="2400" dirty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</a:rPr>
              <a:t>3.</a:t>
            </a:r>
            <a:r>
              <a:rPr lang="zh-TW" altLang="en-US" sz="2400" dirty="0">
                <a:solidFill>
                  <a:schemeClr val="tx1"/>
                </a:solidFill>
              </a:rPr>
              <a:t>如果有不知如何填寫之處，可直接留白即可，但</a:t>
            </a:r>
            <a:r>
              <a:rPr lang="zh-TW" altLang="en-US" sz="2400" b="1" dirty="0">
                <a:solidFill>
                  <a:srgbClr val="FF0000"/>
                </a:solidFill>
              </a:rPr>
              <a:t>不要</a:t>
            </a:r>
            <a:r>
              <a:rPr lang="zh-TW" altLang="en-US" sz="2400" b="1" dirty="0" smtClean="0">
                <a:solidFill>
                  <a:srgbClr val="FF0000"/>
                </a:solidFill>
              </a:rPr>
              <a:t>刪除頁面或題目</a:t>
            </a:r>
            <a:endParaRPr lang="en-US" altLang="zh-TW" sz="2400" b="1" dirty="0" smtClean="0">
              <a:solidFill>
                <a:srgbClr val="FF0000"/>
              </a:solidFill>
            </a:endParaRPr>
          </a:p>
          <a:p>
            <a:endParaRPr lang="zh-TW" altLang="en-US" sz="2400" dirty="0">
              <a:solidFill>
                <a:schemeClr val="tx1"/>
              </a:solidFill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</a:rPr>
              <a:t>4.</a:t>
            </a:r>
            <a:r>
              <a:rPr lang="zh-TW" altLang="en-US" sz="2400" b="1" dirty="0" smtClean="0">
                <a:solidFill>
                  <a:srgbClr val="FF0000"/>
                </a:solidFill>
              </a:rPr>
              <a:t>此份投影片僅作為輔導團員了解貴校狀況之用，不會另作他用，還請放心</a:t>
            </a:r>
            <a:endParaRPr lang="en-US" altLang="zh-TW" sz="2400" b="1" dirty="0" smtClean="0">
              <a:solidFill>
                <a:srgbClr val="FF0000"/>
              </a:solidFill>
            </a:endParaRPr>
          </a:p>
          <a:p>
            <a:endParaRPr lang="en-US" altLang="zh-TW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74392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rgbClr val="000000"/>
      </a:dk1>
      <a:lt1>
        <a:srgbClr val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333</Words>
  <Application>Microsoft Office PowerPoint</Application>
  <PresentationFormat>如螢幕大小 (4:3)</PresentationFormat>
  <Paragraphs>50</Paragraphs>
  <Slides>6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4" baseType="lpstr">
      <vt:lpstr>Gulim</vt:lpstr>
      <vt:lpstr>Arial</vt:lpstr>
      <vt:lpstr>Impact</vt:lpstr>
      <vt:lpstr>Calibri</vt:lpstr>
      <vt:lpstr>Microsoft JhengHei</vt:lpstr>
      <vt:lpstr>Wingdings</vt:lpstr>
      <vt:lpstr>Gill Sans</vt:lpstr>
      <vt:lpstr>Badge</vt:lpstr>
      <vt:lpstr>000國中生活科技教學實況</vt:lpstr>
      <vt:lpstr>生活科技實施概況</vt:lpstr>
      <vt:lpstr>生活科技課程規劃</vt:lpstr>
      <vt:lpstr>生活科技教室與設備</vt:lpstr>
      <vt:lpstr>課程實施相關問題</vt:lpstr>
      <vt:lpstr>提醒各校報告人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新北市國中科技領域輔導小組</dc:title>
  <dc:creator>中資專輔</dc:creator>
  <cp:lastModifiedBy>中資專輔</cp:lastModifiedBy>
  <cp:revision>10</cp:revision>
  <dcterms:created xsi:type="dcterms:W3CDTF">2018-08-09T03:16:43Z</dcterms:created>
  <dcterms:modified xsi:type="dcterms:W3CDTF">2019-09-24T01:12:47Z</dcterms:modified>
</cp:coreProperties>
</file>