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40" r:id="rId1"/>
  </p:sldMasterIdLst>
  <p:notesMasterIdLst>
    <p:notesMasterId r:id="rId23"/>
  </p:notesMasterIdLst>
  <p:handoutMasterIdLst>
    <p:handoutMasterId r:id="rId24"/>
  </p:handoutMasterIdLst>
  <p:sldIdLst>
    <p:sldId id="3086" r:id="rId2"/>
    <p:sldId id="3113" r:id="rId3"/>
    <p:sldId id="3114" r:id="rId4"/>
    <p:sldId id="3122" r:id="rId5"/>
    <p:sldId id="3123" r:id="rId6"/>
    <p:sldId id="3124" r:id="rId7"/>
    <p:sldId id="3125" r:id="rId8"/>
    <p:sldId id="3126" r:id="rId9"/>
    <p:sldId id="3127" r:id="rId10"/>
    <p:sldId id="3128" r:id="rId11"/>
    <p:sldId id="3129" r:id="rId12"/>
    <p:sldId id="3120" r:id="rId13"/>
    <p:sldId id="3121" r:id="rId14"/>
    <p:sldId id="3130" r:id="rId15"/>
    <p:sldId id="3131" r:id="rId16"/>
    <p:sldId id="3132" r:id="rId17"/>
    <p:sldId id="3134" r:id="rId18"/>
    <p:sldId id="3135" r:id="rId19"/>
    <p:sldId id="3136" r:id="rId20"/>
    <p:sldId id="3137" r:id="rId21"/>
    <p:sldId id="3118" r:id="rId22"/>
  </p:sldIdLst>
  <p:sldSz cx="12858750" cy="7232650"/>
  <p:notesSz cx="6858000" cy="9144000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  <p15:guide id="7" pos="376" userDrawn="1">
          <p15:clr>
            <a:srgbClr val="A4A3A4"/>
          </p15:clr>
        </p15:guide>
        <p15:guide id="8" pos="13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F1A12"/>
    <a:srgbClr val="00B369"/>
    <a:srgbClr val="1A8CE1"/>
    <a:srgbClr val="FFFFFF"/>
    <a:srgbClr val="A78357"/>
    <a:srgbClr val="28C7D4"/>
    <a:srgbClr val="F94D4D"/>
    <a:srgbClr val="FEFEFE"/>
    <a:srgbClr val="F84E4B"/>
    <a:srgbClr val="26C8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58" autoAdjust="0"/>
    <p:restoredTop sz="92986" autoAdjust="0"/>
  </p:normalViewPr>
  <p:slideViewPr>
    <p:cSldViewPr>
      <p:cViewPr varScale="1">
        <p:scale>
          <a:sx n="86" d="100"/>
          <a:sy n="86" d="100"/>
        </p:scale>
        <p:origin x="258" y="90"/>
      </p:cViewPr>
      <p:guideLst>
        <p:guide orient="horz" pos="328"/>
        <p:guide pos="4050"/>
        <p:guide pos="557"/>
        <p:guide orient="horz" pos="4183"/>
        <p:guide pos="7588"/>
        <p:guide pos="376"/>
        <p:guide pos="135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6" d="100"/>
        <a:sy n="86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2018/12/19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5143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2018/12/19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88234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73470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0B313C-6B84-469A-A8BF-E1E0C9F599A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8198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0B313C-6B84-469A-A8BF-E1E0C9F599A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4842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18222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78211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2018/12/19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7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3.pn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10" Type="http://schemas.openxmlformats.org/officeDocument/2006/relationships/image" Target="../media/image20.jpeg"/><Relationship Id="rId4" Type="http://schemas.microsoft.com/office/2007/relationships/hdphoto" Target="../media/hdphoto1.wdp"/><Relationship Id="rId9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矩形 331"/>
          <p:cNvSpPr/>
          <p:nvPr/>
        </p:nvSpPr>
        <p:spPr>
          <a:xfrm>
            <a:off x="0" y="0"/>
            <a:ext cx="12858750" cy="724376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TW" sz="3200" dirty="0" smtClean="0">
              <a:solidFill>
                <a:schemeClr val="accent6">
                  <a:lumMod val="50000"/>
                </a:schemeClr>
              </a:solidFill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  <a:p>
            <a:pPr algn="ctr"/>
            <a:endParaRPr lang="en-US" altLang="zh-TW" sz="3200" dirty="0">
              <a:solidFill>
                <a:schemeClr val="accent6">
                  <a:lumMod val="50000"/>
                </a:schemeClr>
              </a:solidFill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  <a:p>
            <a:pPr algn="ctr"/>
            <a:endParaRPr lang="en-US" altLang="zh-TW" sz="3200" dirty="0" smtClean="0">
              <a:solidFill>
                <a:schemeClr val="accent6">
                  <a:lumMod val="50000"/>
                </a:schemeClr>
              </a:solidFill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  <a:p>
            <a:pPr algn="ctr"/>
            <a:endParaRPr lang="en-US" altLang="zh-TW" sz="3200" dirty="0">
              <a:solidFill>
                <a:schemeClr val="accent6">
                  <a:lumMod val="50000"/>
                </a:schemeClr>
              </a:solidFill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  <a:p>
            <a:pPr algn="ctr"/>
            <a:endParaRPr lang="en-US" altLang="zh-TW" sz="3200" dirty="0" smtClean="0">
              <a:solidFill>
                <a:schemeClr val="accent6">
                  <a:lumMod val="50000"/>
                </a:schemeClr>
              </a:solidFill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  <a:p>
            <a:pPr algn="ctr"/>
            <a:endParaRPr lang="en-US" altLang="zh-TW" sz="3200" dirty="0">
              <a:solidFill>
                <a:schemeClr val="accent6">
                  <a:lumMod val="50000"/>
                </a:schemeClr>
              </a:solidFill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  <a:p>
            <a:pPr algn="ctr"/>
            <a:endParaRPr lang="en-US" altLang="zh-TW" sz="3200" dirty="0" smtClean="0">
              <a:solidFill>
                <a:schemeClr val="accent6">
                  <a:lumMod val="50000"/>
                </a:schemeClr>
              </a:solidFill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  <a:p>
            <a:pPr algn="ctr"/>
            <a:endParaRPr lang="en-US" altLang="zh-TW" sz="3200" dirty="0">
              <a:solidFill>
                <a:schemeClr val="accent6">
                  <a:lumMod val="50000"/>
                </a:schemeClr>
              </a:solidFill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  <a:p>
            <a:pPr algn="ctr"/>
            <a:endParaRPr lang="en-US" altLang="zh-TW" sz="3200" dirty="0" smtClean="0">
              <a:solidFill>
                <a:schemeClr val="accent6">
                  <a:lumMod val="50000"/>
                </a:schemeClr>
              </a:solidFill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  <a:p>
            <a:pPr algn="ctr"/>
            <a:endParaRPr lang="en-US" altLang="zh-TW" sz="3200" dirty="0">
              <a:solidFill>
                <a:schemeClr val="accent6">
                  <a:lumMod val="50000"/>
                </a:schemeClr>
              </a:solidFill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  <a:p>
            <a:pPr algn="ctr"/>
            <a:endParaRPr lang="en-US" altLang="zh-TW" sz="3200" dirty="0" smtClean="0">
              <a:solidFill>
                <a:schemeClr val="accent6">
                  <a:lumMod val="50000"/>
                </a:schemeClr>
              </a:solidFill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  <a:p>
            <a:pPr algn="ctr"/>
            <a:endParaRPr lang="en-US" altLang="zh-TW" sz="3200" dirty="0">
              <a:solidFill>
                <a:schemeClr val="accent6">
                  <a:lumMod val="50000"/>
                </a:schemeClr>
              </a:solidFill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  <a:p>
            <a:pPr algn="ctr"/>
            <a:endParaRPr lang="en-US" altLang="zh-TW" sz="3200" dirty="0" smtClean="0">
              <a:solidFill>
                <a:schemeClr val="accent6">
                  <a:lumMod val="50000"/>
                </a:schemeClr>
              </a:solidFill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  <a:p>
            <a:pPr algn="ctr"/>
            <a:r>
              <a:rPr lang="zh-TW" altLang="en-US" sz="3200" dirty="0" smtClean="0">
                <a:solidFill>
                  <a:schemeClr val="accent6">
                    <a:lumMod val="50000"/>
                  </a:schemeClr>
                </a:solidFill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竹圍高中 張綺真老師</a:t>
            </a:r>
            <a:endParaRPr lang="zh-CN" altLang="en-US" sz="3200" dirty="0">
              <a:solidFill>
                <a:schemeClr val="accent6">
                  <a:lumMod val="50000"/>
                </a:schemeClr>
              </a:solidFill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</p:txBody>
      </p:sp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236687" y="663997"/>
            <a:ext cx="12097344" cy="3342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TW" altLang="en-US" sz="9600" b="1" cap="all" dirty="0" smtClean="0"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幸福御守</a:t>
            </a:r>
            <a:endParaRPr lang="en-US" altLang="zh-TW" sz="9600" b="1" cap="all" dirty="0" smtClean="0">
              <a:latin typeface="方正正准黑简体" panose="02000000000000000000" pitchFamily="2" charset="-122"/>
              <a:ea typeface="方正正准黑简体" panose="02000000000000000000" pitchFamily="2" charset="-122"/>
              <a:cs typeface="Arial" panose="020B0604020202020204" pitchFamily="34" charset="0"/>
            </a:endParaRPr>
          </a:p>
          <a:p>
            <a:pPr algn="ctr">
              <a:buNone/>
            </a:pPr>
            <a:r>
              <a:rPr lang="zh-TW" altLang="en-US" sz="9600" b="1" cap="all" dirty="0" smtClean="0"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合文</a:t>
            </a:r>
            <a:r>
              <a:rPr lang="zh-TW" altLang="en-US" sz="9600" b="1" cap="all" dirty="0"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字</a:t>
            </a:r>
            <a:endParaRPr lang="zh-CN" altLang="en-US" sz="9600" b="1" cap="all" dirty="0">
              <a:latin typeface="方正正准黑简体" panose="02000000000000000000" pitchFamily="2" charset="-122"/>
              <a:ea typeface="方正正准黑简体" panose="02000000000000000000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764854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300"/>
                            </p:stCondLst>
                            <p:childTnLst>
                              <p:par>
                                <p:cTn id="1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2" grpId="0" animBg="1"/>
      <p:bldP spid="7" grpId="0"/>
      <p:bldP spid="7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3375" y="2001837"/>
            <a:ext cx="4572000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3445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7131" y="0"/>
            <a:ext cx="5424488" cy="723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085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0903" y="0"/>
            <a:ext cx="7560840" cy="7182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399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7609" y="0"/>
            <a:ext cx="9643533" cy="7232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95" y="2397128"/>
            <a:ext cx="12857163" cy="2303972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6"/>
          <p:cNvSpPr>
            <a:spLocks/>
          </p:cNvSpPr>
          <p:nvPr/>
        </p:nvSpPr>
        <p:spPr bwMode="auto">
          <a:xfrm>
            <a:off x="2463677" y="1905597"/>
            <a:ext cx="2842657" cy="3533610"/>
          </a:xfrm>
          <a:custGeom>
            <a:avLst/>
            <a:gdLst>
              <a:gd name="T0" fmla="*/ 1130 w 1696"/>
              <a:gd name="T1" fmla="*/ 0 h 2108"/>
              <a:gd name="T2" fmla="*/ 1696 w 1696"/>
              <a:gd name="T3" fmla="*/ 978 h 2108"/>
              <a:gd name="T4" fmla="*/ 566 w 1696"/>
              <a:gd name="T5" fmla="*/ 2108 h 2108"/>
              <a:gd name="T6" fmla="*/ 0 w 1696"/>
              <a:gd name="T7" fmla="*/ 1956 h 2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696" h="2108">
                <a:moveTo>
                  <a:pt x="1130" y="0"/>
                </a:moveTo>
                <a:cubicBezTo>
                  <a:pt x="1468" y="195"/>
                  <a:pt x="1696" y="560"/>
                  <a:pt x="1696" y="978"/>
                </a:cubicBezTo>
                <a:cubicBezTo>
                  <a:pt x="1696" y="1602"/>
                  <a:pt x="1190" y="2108"/>
                  <a:pt x="566" y="2108"/>
                </a:cubicBezTo>
                <a:cubicBezTo>
                  <a:pt x="360" y="2108"/>
                  <a:pt x="167" y="2052"/>
                  <a:pt x="0" y="1956"/>
                </a:cubicBezTo>
              </a:path>
            </a:pathLst>
          </a:custGeom>
          <a:noFill/>
          <a:ln w="2" cap="flat">
            <a:solidFill>
              <a:srgbClr val="CB10D7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6417" tIns="48208" rIns="96417" bIns="4820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7"/>
          <p:cNvSpPr>
            <a:spLocks/>
          </p:cNvSpPr>
          <p:nvPr/>
        </p:nvSpPr>
        <p:spPr bwMode="auto">
          <a:xfrm>
            <a:off x="1519475" y="1652839"/>
            <a:ext cx="2837635" cy="3531936"/>
          </a:xfrm>
          <a:custGeom>
            <a:avLst/>
            <a:gdLst>
              <a:gd name="T0" fmla="*/ 563 w 1693"/>
              <a:gd name="T1" fmla="*/ 2107 h 2107"/>
              <a:gd name="T2" fmla="*/ 0 w 1693"/>
              <a:gd name="T3" fmla="*/ 1129 h 2107"/>
              <a:gd name="T4" fmla="*/ 1129 w 1693"/>
              <a:gd name="T5" fmla="*/ 0 h 2107"/>
              <a:gd name="T6" fmla="*/ 1693 w 1693"/>
              <a:gd name="T7" fmla="*/ 151 h 2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693" h="2107">
                <a:moveTo>
                  <a:pt x="563" y="2107"/>
                </a:moveTo>
                <a:cubicBezTo>
                  <a:pt x="227" y="1911"/>
                  <a:pt x="0" y="1547"/>
                  <a:pt x="0" y="1129"/>
                </a:cubicBezTo>
                <a:cubicBezTo>
                  <a:pt x="0" y="506"/>
                  <a:pt x="506" y="0"/>
                  <a:pt x="1129" y="0"/>
                </a:cubicBezTo>
                <a:cubicBezTo>
                  <a:pt x="1335" y="0"/>
                  <a:pt x="1527" y="55"/>
                  <a:pt x="1693" y="151"/>
                </a:cubicBezTo>
              </a:path>
            </a:pathLst>
          </a:custGeom>
          <a:noFill/>
          <a:ln w="2" cap="flat">
            <a:solidFill>
              <a:srgbClr val="CB10D7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6417" tIns="48208" rIns="96417" bIns="4820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181302" y="4046"/>
            <a:ext cx="4707627" cy="7239631"/>
            <a:chOff x="1180653" y="3598"/>
            <a:chExt cx="4708208" cy="7240525"/>
          </a:xfrm>
        </p:grpSpPr>
        <p:sp>
          <p:nvSpPr>
            <p:cNvPr id="11" name="椭圆 10"/>
            <p:cNvSpPr/>
            <p:nvPr/>
          </p:nvSpPr>
          <p:spPr>
            <a:xfrm>
              <a:off x="1491196" y="1622620"/>
              <a:ext cx="3817980" cy="3817483"/>
            </a:xfrm>
            <a:prstGeom prst="ellipse">
              <a:avLst/>
            </a:prstGeom>
            <a:gradFill flip="none" rotWithShape="1">
              <a:gsLst>
                <a:gs pos="49000">
                  <a:schemeClr val="bg1">
                    <a:lumMod val="93000"/>
                  </a:schemeClr>
                </a:gs>
                <a:gs pos="0">
                  <a:srgbClr val="E2E2E2">
                    <a:lumMod val="85000"/>
                  </a:srgb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solidFill>
                <a:schemeClr val="accent1"/>
              </a:solidFill>
            </a:ln>
            <a:effectLst>
              <a:outerShdw blurRad="368300" dist="584200" dir="2700000" algn="tr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8208" rIns="0" bIns="48208" rtlCol="0" anchor="ctr"/>
            <a:lstStyle/>
            <a:p>
              <a:pPr lvl="0" algn="ctr"/>
              <a:r>
                <a:rPr lang="zh-TW" altLang="en-US" sz="4400" dirty="0" smtClean="0">
                  <a:ln w="12700">
                    <a:noFill/>
                  </a:ln>
                  <a:solidFill>
                    <a:schemeClr val="accent1"/>
                  </a:solidFill>
                  <a:latin typeface="Impact" panose="020B0806030902050204" pitchFamily="34" charset="0"/>
                  <a:ea typeface="微软雅黑" pitchFamily="34" charset="-122"/>
                </a:rPr>
                <a:t>各組挑戰</a:t>
              </a:r>
              <a:r>
                <a:rPr lang="en-US" altLang="zh-CN" sz="4400" dirty="0" smtClean="0">
                  <a:ln w="12700">
                    <a:noFill/>
                  </a:ln>
                  <a:solidFill>
                    <a:schemeClr val="accent1"/>
                  </a:solidFill>
                  <a:latin typeface="Helvetica Neue Condensed" pitchFamily="50" charset="0"/>
                  <a:ea typeface="微软雅黑" pitchFamily="34" charset="-122"/>
                </a:rPr>
                <a:t> </a:t>
              </a:r>
              <a:r>
                <a:rPr lang="en-US" altLang="zh-TW" sz="4400" dirty="0" smtClean="0">
                  <a:ln w="12700">
                    <a:noFill/>
                  </a:ln>
                  <a:solidFill>
                    <a:schemeClr val="accent1"/>
                  </a:solidFill>
                  <a:latin typeface="Impact" panose="020B0806030902050204" pitchFamily="34" charset="0"/>
                  <a:ea typeface="微软雅黑" pitchFamily="34" charset="-122"/>
                </a:rPr>
                <a:t>2</a:t>
              </a:r>
              <a:endParaRPr lang="zh-CN" altLang="en-US" sz="4400" dirty="0">
                <a:ln w="12700">
                  <a:noFill/>
                </a:ln>
                <a:solidFill>
                  <a:schemeClr val="accent1"/>
                </a:solidFill>
                <a:latin typeface="Impact" panose="020B0806030902050204" pitchFamily="34" charset="0"/>
                <a:ea typeface="微软雅黑" pitchFamily="34" charset="-122"/>
              </a:endParaRPr>
            </a:p>
          </p:txBody>
        </p:sp>
        <p:sp>
          <p:nvSpPr>
            <p:cNvPr id="14" name="Line 8"/>
            <p:cNvSpPr>
              <a:spLocks noChangeShapeType="1"/>
            </p:cNvSpPr>
            <p:nvPr/>
          </p:nvSpPr>
          <p:spPr bwMode="auto">
            <a:xfrm flipH="1" flipV="1">
              <a:off x="1180653" y="3598"/>
              <a:ext cx="3182897" cy="1905136"/>
            </a:xfrm>
            <a:prstGeom prst="line">
              <a:avLst/>
            </a:prstGeom>
            <a:noFill/>
            <a:ln w="2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Line 9"/>
            <p:cNvSpPr>
              <a:spLocks noChangeShapeType="1"/>
            </p:cNvSpPr>
            <p:nvPr/>
          </p:nvSpPr>
          <p:spPr bwMode="auto">
            <a:xfrm flipH="1" flipV="1">
              <a:off x="2454815" y="5178272"/>
              <a:ext cx="3434046" cy="2065851"/>
            </a:xfrm>
            <a:prstGeom prst="line">
              <a:avLst/>
            </a:prstGeom>
            <a:noFill/>
            <a:ln w="2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17" name="直接连接符 16"/>
          <p:cNvCxnSpPr>
            <a:endCxn id="4" idx="0"/>
          </p:cNvCxnSpPr>
          <p:nvPr/>
        </p:nvCxnSpPr>
        <p:spPr>
          <a:xfrm flipV="1">
            <a:off x="6429376" y="2397128"/>
            <a:ext cx="0" cy="2303972"/>
          </a:xfrm>
          <a:prstGeom prst="line">
            <a:avLst/>
          </a:prstGeom>
          <a:ln w="12700">
            <a:solidFill>
              <a:srgbClr val="CB10D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7005363" y="3003360"/>
            <a:ext cx="4339650" cy="461665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TW" altLang="en-US" sz="2400" spc="300" dirty="0" smtClean="0">
                <a:solidFill>
                  <a:schemeClr val="accent2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rPr>
              <a:t>猜一猜合文誌裡的流行趣味</a:t>
            </a:r>
            <a:endParaRPr lang="zh-CN" altLang="en-US" sz="2400" spc="300" dirty="0">
              <a:solidFill>
                <a:schemeClr val="accent2"/>
              </a:solidFill>
              <a:latin typeface="Franklin Gothic Medium" panose="020B06030201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90803">
            <a:off x="5833278" y="3597567"/>
            <a:ext cx="1492673" cy="14033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圖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17466">
            <a:off x="7130341" y="5439207"/>
            <a:ext cx="901412" cy="9352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90803">
            <a:off x="7902473" y="3597567"/>
            <a:ext cx="937786" cy="9473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241294">
            <a:off x="8970435" y="4834352"/>
            <a:ext cx="999330" cy="9695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圖片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90803">
            <a:off x="9949262" y="3515012"/>
            <a:ext cx="917839" cy="8990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圖片 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90803">
            <a:off x="10721076" y="5310935"/>
            <a:ext cx="1060129" cy="10492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91155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xit" presetSubtype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1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4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2" grpId="1" animBg="1"/>
      <p:bldP spid="13" grpId="0" animBg="1"/>
      <p:bldP spid="13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1" y="3330"/>
            <a:ext cx="9643533" cy="7232650"/>
          </a:xfrm>
          <a:prstGeom prst="rect">
            <a:avLst/>
          </a:prstGeom>
        </p:spPr>
      </p:pic>
      <p:sp>
        <p:nvSpPr>
          <p:cNvPr id="3" name="文字方塊 2"/>
          <p:cNvSpPr txBox="1"/>
          <p:nvPr/>
        </p:nvSpPr>
        <p:spPr>
          <a:xfrm>
            <a:off x="2684959" y="2752229"/>
            <a:ext cx="8606843" cy="1446550"/>
          </a:xfrm>
          <a:prstGeom prst="rect">
            <a:avLst/>
          </a:prstGeom>
          <a:solidFill>
            <a:srgbClr val="C00000"/>
          </a:solidFill>
        </p:spPr>
        <p:txBody>
          <a:bodyPr wrap="none" rtlCol="0">
            <a:spAutoFit/>
          </a:bodyPr>
          <a:lstStyle/>
          <a:p>
            <a:r>
              <a:rPr lang="zh-TW" altLang="en-US" sz="8800" dirty="0" smtClean="0">
                <a:solidFill>
                  <a:schemeClr val="bg1"/>
                </a:solidFill>
                <a:latin typeface="+mj-lt"/>
              </a:rPr>
              <a:t>合文字，怎麼合</a:t>
            </a:r>
            <a:r>
              <a:rPr lang="en-US" altLang="zh-TW" sz="8800" dirty="0" smtClean="0">
                <a:solidFill>
                  <a:schemeClr val="bg1"/>
                </a:solidFill>
                <a:latin typeface="+mj-lt"/>
              </a:rPr>
              <a:t>?</a:t>
            </a:r>
          </a:p>
        </p:txBody>
      </p:sp>
      <p:sp>
        <p:nvSpPr>
          <p:cNvPr id="4" name="文字方塊 3"/>
          <p:cNvSpPr txBox="1"/>
          <p:nvPr/>
        </p:nvSpPr>
        <p:spPr>
          <a:xfrm>
            <a:off x="884759" y="4264397"/>
            <a:ext cx="2108269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5000" dirty="0" smtClean="0"/>
              <a:t>重</a:t>
            </a:r>
            <a:endParaRPr lang="zh-TW" altLang="en-US" sz="15000" dirty="0"/>
          </a:p>
        </p:txBody>
      </p:sp>
    </p:spTree>
    <p:extLst>
      <p:ext uri="{BB962C8B-B14F-4D97-AF65-F5344CB8AC3E}">
        <p14:creationId xmlns:p14="http://schemas.microsoft.com/office/powerpoint/2010/main" val="1951438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884759" y="663997"/>
            <a:ext cx="3262432" cy="1938992"/>
          </a:xfrm>
          <a:prstGeom prst="rect">
            <a:avLst/>
          </a:prstGeom>
          <a:solidFill>
            <a:srgbClr val="C00000"/>
          </a:solidFill>
        </p:spPr>
        <p:txBody>
          <a:bodyPr wrap="none" rtlCol="0">
            <a:spAutoFit/>
          </a:bodyPr>
          <a:lstStyle/>
          <a:p>
            <a:r>
              <a:rPr lang="zh-TW" altLang="en-US" sz="12000" dirty="0" smtClean="0">
                <a:solidFill>
                  <a:schemeClr val="bg1"/>
                </a:solidFill>
              </a:rPr>
              <a:t>置換</a:t>
            </a:r>
            <a:endParaRPr lang="zh-TW" altLang="en-US" sz="12000" dirty="0">
              <a:solidFill>
                <a:schemeClr val="bg1"/>
              </a:solidFill>
            </a:endParaRPr>
          </a:p>
        </p:txBody>
      </p:sp>
      <p:sp>
        <p:nvSpPr>
          <p:cNvPr id="3" name="文字方塊 2"/>
          <p:cNvSpPr txBox="1"/>
          <p:nvPr/>
        </p:nvSpPr>
        <p:spPr>
          <a:xfrm>
            <a:off x="812751" y="2896245"/>
            <a:ext cx="921277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zh-TW" sz="4400" dirty="0"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讓字原來的結構拆解後，再做組合。</a:t>
            </a:r>
            <a:endParaRPr lang="zh-TW" altLang="en-US" sz="4400" dirty="0"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884759" y="4264397"/>
            <a:ext cx="1467068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zh-TW" sz="10000" dirty="0" smtClean="0"/>
              <a:t>峰</a:t>
            </a:r>
            <a:endParaRPr lang="zh-TW" altLang="en-US" sz="10000" dirty="0"/>
          </a:p>
        </p:txBody>
      </p:sp>
      <p:sp>
        <p:nvSpPr>
          <p:cNvPr id="5" name="矩形 4"/>
          <p:cNvSpPr/>
          <p:nvPr/>
        </p:nvSpPr>
        <p:spPr>
          <a:xfrm>
            <a:off x="2180903" y="4264396"/>
            <a:ext cx="1467068" cy="16312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zh-TW" sz="10000" dirty="0"/>
              <a:t>峯</a:t>
            </a:r>
            <a:endParaRPr lang="zh-TW" altLang="en-US" sz="10000" dirty="0"/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9135" y="3665686"/>
            <a:ext cx="3289358" cy="3143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137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884759" y="663997"/>
            <a:ext cx="3262432" cy="1938992"/>
          </a:xfrm>
          <a:prstGeom prst="rect">
            <a:avLst/>
          </a:prstGeom>
          <a:solidFill>
            <a:srgbClr val="C00000"/>
          </a:solidFill>
        </p:spPr>
        <p:txBody>
          <a:bodyPr wrap="none" rtlCol="0">
            <a:spAutoFit/>
          </a:bodyPr>
          <a:lstStyle/>
          <a:p>
            <a:r>
              <a:rPr lang="zh-TW" altLang="en-US" sz="12000" dirty="0" smtClean="0">
                <a:solidFill>
                  <a:schemeClr val="bg1"/>
                </a:solidFill>
              </a:rPr>
              <a:t>重</a:t>
            </a:r>
            <a:r>
              <a:rPr lang="zh-TW" altLang="en-US" sz="12000" dirty="0">
                <a:solidFill>
                  <a:schemeClr val="bg1"/>
                </a:solidFill>
              </a:rPr>
              <a:t>用</a:t>
            </a:r>
          </a:p>
        </p:txBody>
      </p:sp>
      <p:sp>
        <p:nvSpPr>
          <p:cNvPr id="3" name="文字方塊 2"/>
          <p:cNvSpPr txBox="1"/>
          <p:nvPr/>
        </p:nvSpPr>
        <p:spPr>
          <a:xfrm>
            <a:off x="812751" y="2896245"/>
            <a:ext cx="1203406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zh-TW" sz="4400" dirty="0"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將詞語中，字和字相同或相似的部分重複</a:t>
            </a:r>
            <a:r>
              <a:rPr lang="zh-TW" altLang="zh-TW" sz="4400" dirty="0" smtClean="0"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使用。</a:t>
            </a:r>
            <a:endParaRPr lang="zh-TW" altLang="en-US" sz="4400" dirty="0"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2871" y="4048373"/>
            <a:ext cx="2454948" cy="2376264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7807" y="3958942"/>
            <a:ext cx="3526880" cy="2465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398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884759" y="663997"/>
            <a:ext cx="3262432" cy="1938992"/>
          </a:xfrm>
          <a:prstGeom prst="rect">
            <a:avLst/>
          </a:prstGeom>
          <a:solidFill>
            <a:srgbClr val="C00000"/>
          </a:solidFill>
        </p:spPr>
        <p:txBody>
          <a:bodyPr wrap="none" rtlCol="0">
            <a:spAutoFit/>
          </a:bodyPr>
          <a:lstStyle/>
          <a:p>
            <a:r>
              <a:rPr lang="zh-TW" altLang="en-US" sz="12000" dirty="0" smtClean="0">
                <a:solidFill>
                  <a:schemeClr val="bg1"/>
                </a:solidFill>
              </a:rPr>
              <a:t>相</a:t>
            </a:r>
            <a:r>
              <a:rPr lang="zh-TW" altLang="en-US" sz="12000" dirty="0">
                <a:solidFill>
                  <a:schemeClr val="bg1"/>
                </a:solidFill>
              </a:rPr>
              <a:t>合</a:t>
            </a:r>
          </a:p>
        </p:txBody>
      </p:sp>
      <p:sp>
        <p:nvSpPr>
          <p:cNvPr id="3" name="矩形 2"/>
          <p:cNvSpPr/>
          <p:nvPr/>
        </p:nvSpPr>
        <p:spPr>
          <a:xfrm>
            <a:off x="668735" y="2824237"/>
            <a:ext cx="1203406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zh-TW" sz="4400" dirty="0">
                <a:latin typeface="Yu Gothic UI Semibold" panose="020B0700000000000000" pitchFamily="34" charset="-128"/>
                <a:ea typeface="Yu Gothic UI Semibold" panose="020B0700000000000000" pitchFamily="34" charset="-128"/>
                <a:cs typeface="Times New Roman" panose="02020603050405020304" pitchFamily="18" charset="0"/>
              </a:rPr>
              <a:t>將詞彙中的每個字保持原樣，並直接組合構成。</a:t>
            </a:r>
            <a:endParaRPr lang="zh-TW" altLang="en-US" sz="4400" dirty="0"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884759" y="4264397"/>
            <a:ext cx="1467068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0000" dirty="0" smtClean="0"/>
              <a:t>木</a:t>
            </a:r>
            <a:endParaRPr lang="zh-TW" altLang="en-US" sz="10000" dirty="0"/>
          </a:p>
        </p:txBody>
      </p:sp>
      <p:sp>
        <p:nvSpPr>
          <p:cNvPr id="6" name="文字方塊 5"/>
          <p:cNvSpPr txBox="1"/>
          <p:nvPr/>
        </p:nvSpPr>
        <p:spPr>
          <a:xfrm>
            <a:off x="2515975" y="4271760"/>
            <a:ext cx="1467068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0000" dirty="0" smtClean="0"/>
              <a:t>林</a:t>
            </a:r>
            <a:endParaRPr lang="zh-TW" altLang="en-US" sz="10000" dirty="0"/>
          </a:p>
        </p:txBody>
      </p:sp>
      <p:sp>
        <p:nvSpPr>
          <p:cNvPr id="7" name="文字方塊 6"/>
          <p:cNvSpPr txBox="1"/>
          <p:nvPr/>
        </p:nvSpPr>
        <p:spPr>
          <a:xfrm>
            <a:off x="4147191" y="4271760"/>
            <a:ext cx="1467068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0000" dirty="0" smtClean="0"/>
              <a:t>森</a:t>
            </a:r>
            <a:endParaRPr lang="zh-TW" altLang="en-US" sz="10000" dirty="0"/>
          </a:p>
        </p:txBody>
      </p:sp>
    </p:spTree>
    <p:extLst>
      <p:ext uri="{BB962C8B-B14F-4D97-AF65-F5344CB8AC3E}">
        <p14:creationId xmlns:p14="http://schemas.microsoft.com/office/powerpoint/2010/main" val="537929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884759" y="663997"/>
            <a:ext cx="3262432" cy="1938992"/>
          </a:xfrm>
          <a:prstGeom prst="rect">
            <a:avLst/>
          </a:prstGeom>
          <a:solidFill>
            <a:srgbClr val="C00000"/>
          </a:solidFill>
        </p:spPr>
        <p:txBody>
          <a:bodyPr wrap="none" rtlCol="0">
            <a:spAutoFit/>
          </a:bodyPr>
          <a:lstStyle/>
          <a:p>
            <a:r>
              <a:rPr lang="zh-TW" altLang="en-US" sz="12000" dirty="0" smtClean="0">
                <a:solidFill>
                  <a:schemeClr val="bg1"/>
                </a:solidFill>
              </a:rPr>
              <a:t>借</a:t>
            </a:r>
            <a:r>
              <a:rPr lang="zh-TW" altLang="en-US" sz="12000" dirty="0">
                <a:solidFill>
                  <a:schemeClr val="bg1"/>
                </a:solidFill>
              </a:rPr>
              <a:t>筆</a:t>
            </a:r>
          </a:p>
        </p:txBody>
      </p:sp>
      <p:sp>
        <p:nvSpPr>
          <p:cNvPr id="3" name="矩形 2"/>
          <p:cNvSpPr/>
          <p:nvPr/>
        </p:nvSpPr>
        <p:spPr>
          <a:xfrm>
            <a:off x="812751" y="2896245"/>
            <a:ext cx="1090555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zh-TW" sz="4400" dirty="0">
                <a:latin typeface="Yu Gothic UI Semibold" panose="020B0700000000000000" pitchFamily="34" charset="-128"/>
                <a:ea typeface="Yu Gothic UI Semibold" panose="020B0700000000000000" pitchFamily="34" charset="-128"/>
                <a:cs typeface="Times New Roman" panose="02020603050405020304" pitchFamily="18" charset="0"/>
              </a:rPr>
              <a:t>借用字詞裡的其中一筆劃給另外一字使用。</a:t>
            </a:r>
            <a:endParaRPr lang="zh-TW" altLang="en-US" sz="4400" dirty="0"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884759" y="4264397"/>
            <a:ext cx="2108269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5000" dirty="0" smtClean="0"/>
              <a:t>重</a:t>
            </a:r>
            <a:endParaRPr lang="zh-TW" altLang="en-US" sz="15000" dirty="0"/>
          </a:p>
        </p:txBody>
      </p:sp>
      <p:sp>
        <p:nvSpPr>
          <p:cNvPr id="5" name="文字方塊 4"/>
          <p:cNvSpPr txBox="1"/>
          <p:nvPr/>
        </p:nvSpPr>
        <p:spPr>
          <a:xfrm>
            <a:off x="3405039" y="4280179"/>
            <a:ext cx="2108269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5000" dirty="0" smtClean="0"/>
              <a:t>戴</a:t>
            </a:r>
            <a:endParaRPr lang="zh-TW" altLang="en-US" sz="15000" dirty="0"/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5399" y="3665686"/>
            <a:ext cx="3218952" cy="3147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071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884759" y="663997"/>
            <a:ext cx="3262432" cy="1938992"/>
          </a:xfrm>
          <a:prstGeom prst="rect">
            <a:avLst/>
          </a:prstGeom>
          <a:solidFill>
            <a:srgbClr val="C00000"/>
          </a:solidFill>
        </p:spPr>
        <p:txBody>
          <a:bodyPr wrap="none" rtlCol="0">
            <a:spAutoFit/>
          </a:bodyPr>
          <a:lstStyle/>
          <a:p>
            <a:r>
              <a:rPr lang="zh-TW" altLang="en-US" sz="12000" dirty="0">
                <a:solidFill>
                  <a:schemeClr val="bg1"/>
                </a:solidFill>
              </a:rPr>
              <a:t>減省</a:t>
            </a:r>
          </a:p>
        </p:txBody>
      </p:sp>
      <p:sp>
        <p:nvSpPr>
          <p:cNvPr id="3" name="矩形 2"/>
          <p:cNvSpPr/>
          <p:nvPr/>
        </p:nvSpPr>
        <p:spPr>
          <a:xfrm>
            <a:off x="740743" y="2824237"/>
            <a:ext cx="11469807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zh-TW" sz="4400" dirty="0">
                <a:latin typeface="Yu Gothic UI Semibold" panose="020B0700000000000000" pitchFamily="34" charset="-128"/>
                <a:ea typeface="Yu Gothic UI Semibold" panose="020B0700000000000000" pitchFamily="34" charset="-128"/>
                <a:cs typeface="Times New Roman" panose="02020603050405020304" pitchFamily="18" charset="0"/>
              </a:rPr>
              <a:t>減去部首或省略某部分後，仍保留原有的</a:t>
            </a:r>
            <a:r>
              <a:rPr lang="zh-TW" altLang="zh-TW" sz="4400" dirty="0" smtClean="0">
                <a:latin typeface="Yu Gothic UI Semibold" panose="020B0700000000000000" pitchFamily="34" charset="-128"/>
                <a:ea typeface="Yu Gothic UI Semibold" panose="020B0700000000000000" pitchFamily="34" charset="-128"/>
                <a:cs typeface="Times New Roman" panose="02020603050405020304" pitchFamily="18" charset="0"/>
              </a:rPr>
              <a:t>讀音</a:t>
            </a:r>
            <a:endParaRPr lang="en-US" altLang="zh-TW" sz="4400" dirty="0" smtClean="0">
              <a:latin typeface="Yu Gothic UI Semibold" panose="020B0700000000000000" pitchFamily="34" charset="-128"/>
              <a:ea typeface="Yu Gothic UI Semibold" panose="020B0700000000000000" pitchFamily="34" charset="-128"/>
              <a:cs typeface="Times New Roman" panose="02020603050405020304" pitchFamily="18" charset="0"/>
            </a:endParaRPr>
          </a:p>
          <a:p>
            <a:r>
              <a:rPr lang="zh-TW" altLang="zh-TW" sz="4400" dirty="0" smtClean="0">
                <a:latin typeface="Yu Gothic UI Semibold" panose="020B0700000000000000" pitchFamily="34" charset="-128"/>
                <a:ea typeface="Yu Gothic UI Semibold" panose="020B0700000000000000" pitchFamily="34" charset="-128"/>
                <a:cs typeface="Times New Roman" panose="02020603050405020304" pitchFamily="18" charset="0"/>
              </a:rPr>
              <a:t>或</a:t>
            </a:r>
            <a:r>
              <a:rPr lang="zh-TW" altLang="en-US" sz="4400" dirty="0" smtClean="0">
                <a:latin typeface="Yu Gothic UI Semibold" panose="020B0700000000000000" pitchFamily="34" charset="-128"/>
                <a:ea typeface="Yu Gothic UI Semibold" panose="020B0700000000000000" pitchFamily="34" charset="-128"/>
                <a:cs typeface="Times New Roman" panose="02020603050405020304" pitchFamily="18" charset="0"/>
              </a:rPr>
              <a:t>仍可</a:t>
            </a:r>
            <a:r>
              <a:rPr lang="zh-TW" altLang="zh-TW" sz="4400" dirty="0" smtClean="0">
                <a:latin typeface="Yu Gothic UI Semibold" panose="020B0700000000000000" pitchFamily="34" charset="-128"/>
                <a:ea typeface="Yu Gothic UI Semibold" panose="020B0700000000000000" pitchFamily="34" charset="-128"/>
                <a:cs typeface="Times New Roman" panose="02020603050405020304" pitchFamily="18" charset="0"/>
              </a:rPr>
              <a:t>辨識。</a:t>
            </a:r>
            <a:endParaRPr lang="zh-TW" altLang="en-US" sz="4400" dirty="0"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884759" y="4264397"/>
            <a:ext cx="2108269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5000" dirty="0"/>
              <a:t>讚</a:t>
            </a:r>
            <a:endParaRPr lang="zh-TW" altLang="en-US" sz="15000" dirty="0"/>
          </a:p>
        </p:txBody>
      </p:sp>
      <p:sp>
        <p:nvSpPr>
          <p:cNvPr id="5" name="文字方塊 4"/>
          <p:cNvSpPr txBox="1"/>
          <p:nvPr/>
        </p:nvSpPr>
        <p:spPr>
          <a:xfrm>
            <a:off x="3405039" y="4264396"/>
            <a:ext cx="2108269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5000" dirty="0" smtClean="0"/>
              <a:t>澳</a:t>
            </a:r>
            <a:endParaRPr lang="zh-TW" altLang="en-US" sz="15000" dirty="0"/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3" y="3832349"/>
            <a:ext cx="2690588" cy="2656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75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6807" y="175866"/>
            <a:ext cx="7056784" cy="7056784"/>
          </a:xfrm>
          <a:prstGeom prst="rect">
            <a:avLst/>
          </a:prstGeom>
        </p:spPr>
      </p:pic>
      <p:sp>
        <p:nvSpPr>
          <p:cNvPr id="8" name="文字方塊 7"/>
          <p:cNvSpPr txBox="1"/>
          <p:nvPr/>
        </p:nvSpPr>
        <p:spPr>
          <a:xfrm>
            <a:off x="9237687" y="2824237"/>
            <a:ext cx="2182008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3600" dirty="0" smtClean="0">
                <a:solidFill>
                  <a:schemeClr val="accent3">
                    <a:lumMod val="50000"/>
                  </a:schemeClr>
                </a:solidFill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學好孔孟</a:t>
            </a:r>
            <a:endParaRPr lang="en-US" altLang="zh-TW" sz="3600" dirty="0" smtClean="0">
              <a:solidFill>
                <a:schemeClr val="accent3">
                  <a:lumMod val="50000"/>
                </a:schemeClr>
              </a:solidFill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  <a:p>
            <a:r>
              <a:rPr lang="zh-TW" altLang="en-US" sz="3600" dirty="0" smtClean="0">
                <a:solidFill>
                  <a:schemeClr val="accent3">
                    <a:lumMod val="50000"/>
                  </a:schemeClr>
                </a:solidFill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孔孟好學</a:t>
            </a:r>
            <a:endParaRPr lang="en-US" altLang="zh-TW" sz="3600" dirty="0" smtClean="0">
              <a:solidFill>
                <a:schemeClr val="accent3">
                  <a:lumMod val="50000"/>
                </a:schemeClr>
              </a:solidFill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  <a:p>
            <a:r>
              <a:rPr lang="zh-TW" altLang="en-US" sz="3600" dirty="0" smtClean="0">
                <a:solidFill>
                  <a:schemeClr val="accent3">
                    <a:lumMod val="50000"/>
                  </a:schemeClr>
                </a:solidFill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都可以啦</a:t>
            </a:r>
            <a:r>
              <a:rPr lang="en-US" altLang="zh-TW" sz="3600" dirty="0" smtClean="0">
                <a:solidFill>
                  <a:schemeClr val="accent3">
                    <a:lumMod val="50000"/>
                  </a:schemeClr>
                </a:solidFill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!</a:t>
            </a:r>
            <a:endParaRPr lang="zh-TW" altLang="en-US" sz="3600" dirty="0">
              <a:solidFill>
                <a:schemeClr val="accent3">
                  <a:lumMod val="50000"/>
                </a:schemeClr>
              </a:solidFill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38663187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1463" y="1456085"/>
            <a:ext cx="5112568" cy="557138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8695" y="1528093"/>
            <a:ext cx="9084653" cy="4705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endParaRPr lang="en-US" altLang="zh-TW" sz="4400" kern="100" dirty="0" smtClean="0">
              <a:latin typeface="Yu Gothic UI Semibold" panose="020B0700000000000000" pitchFamily="34" charset="-128"/>
              <a:ea typeface="Yu Gothic UI Semibold" panose="020B0700000000000000" pitchFamily="34" charset="-128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zh-TW" altLang="en-US" sz="4400" kern="100" dirty="0" smtClean="0">
                <a:latin typeface="Yu Gothic UI Semibold" panose="020B0700000000000000" pitchFamily="34" charset="-128"/>
                <a:ea typeface="Yu Gothic UI Semibold" panose="020B0700000000000000" pitchFamily="34" charset="-128"/>
                <a:cs typeface="Times New Roman" panose="02020603050405020304" pitchFamily="18" charset="0"/>
              </a:rPr>
              <a:t>領取材料</a:t>
            </a:r>
            <a:r>
              <a:rPr lang="en-US" altLang="zh-TW" sz="4400" kern="100" dirty="0" smtClean="0">
                <a:latin typeface="Yu Gothic UI Semibold" panose="020B0700000000000000" pitchFamily="34" charset="-128"/>
                <a:ea typeface="Yu Gothic UI Semibold" panose="020B0700000000000000" pitchFamily="34" charset="-128"/>
                <a:cs typeface="Times New Roman" panose="02020603050405020304" pitchFamily="18" charset="0"/>
              </a:rPr>
              <a:t>:</a:t>
            </a:r>
            <a:r>
              <a:rPr lang="zh-TW" altLang="en-US" sz="4400" kern="100" dirty="0" smtClean="0">
                <a:latin typeface="Yu Gothic UI Semibold" panose="020B0700000000000000" pitchFamily="34" charset="-128"/>
                <a:ea typeface="Yu Gothic UI Semibold" panose="020B0700000000000000" pitchFamily="34" charset="-128"/>
                <a:cs typeface="Times New Roman" panose="02020603050405020304" pitchFamily="18" charset="0"/>
              </a:rPr>
              <a:t>鉛筆、色筆、空白御守。</a:t>
            </a:r>
            <a:endParaRPr lang="en-US" altLang="zh-TW" sz="4400" kern="100" dirty="0" smtClean="0">
              <a:latin typeface="Yu Gothic UI Semibold" panose="020B0700000000000000" pitchFamily="34" charset="-128"/>
              <a:ea typeface="Yu Gothic UI Semibold" panose="020B0700000000000000" pitchFamily="34" charset="-128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zh-TW" altLang="en-US" sz="4400" kern="100" dirty="0" smtClean="0">
                <a:latin typeface="Yu Gothic UI Semibold" panose="020B0700000000000000" pitchFamily="34" charset="-128"/>
                <a:ea typeface="Yu Gothic UI Semibold" panose="020B0700000000000000" pitchFamily="34" charset="-128"/>
                <a:cs typeface="Times New Roman" panose="02020603050405020304" pitchFamily="18" charset="0"/>
              </a:rPr>
              <a:t>請以祈福角度同創造一個合文字</a:t>
            </a:r>
            <a:r>
              <a:rPr lang="en-US" altLang="zh-TW" sz="4400" kern="100" dirty="0" smtClean="0">
                <a:latin typeface="Yu Gothic UI Semibold" panose="020B0700000000000000" pitchFamily="34" charset="-128"/>
                <a:ea typeface="Yu Gothic UI Semibold" panose="020B0700000000000000" pitchFamily="34" charset="-128"/>
                <a:cs typeface="Times New Roman" panose="02020603050405020304" pitchFamily="18" charset="0"/>
              </a:rPr>
              <a:t>!</a:t>
            </a: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zh-TW" altLang="zh-TW" sz="4400" dirty="0" smtClean="0">
                <a:latin typeface="Yu Gothic UI Semibold" panose="020B0700000000000000" pitchFamily="34" charset="-128"/>
                <a:ea typeface="Yu Gothic UI Semibold" panose="020B0700000000000000" pitchFamily="34" charset="-128"/>
                <a:cs typeface="Times New Roman" panose="02020603050405020304" pitchFamily="18" charset="0"/>
              </a:rPr>
              <a:t>文字</a:t>
            </a:r>
            <a:r>
              <a:rPr lang="zh-TW" altLang="zh-TW" sz="4400" dirty="0">
                <a:latin typeface="Yu Gothic UI Semibold" panose="020B0700000000000000" pitchFamily="34" charset="-128"/>
                <a:ea typeface="Yu Gothic UI Semibold" panose="020B0700000000000000" pitchFamily="34" charset="-128"/>
                <a:cs typeface="Times New Roman" panose="02020603050405020304" pitchFamily="18" charset="0"/>
              </a:rPr>
              <a:t>的架構和視覺效果，是本堂課的重點</a:t>
            </a:r>
            <a:r>
              <a:rPr lang="en-US" altLang="zh-TW" sz="4400" dirty="0"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!!</a:t>
            </a:r>
            <a:endParaRPr lang="zh-TW" altLang="en-US" sz="4400" dirty="0"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</p:txBody>
      </p:sp>
      <p:sp>
        <p:nvSpPr>
          <p:cNvPr id="4" name="文字方塊 3"/>
          <p:cNvSpPr txBox="1"/>
          <p:nvPr/>
        </p:nvSpPr>
        <p:spPr>
          <a:xfrm>
            <a:off x="164679" y="255756"/>
            <a:ext cx="1246847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7200" dirty="0" smtClean="0">
                <a:solidFill>
                  <a:srgbClr val="8F1A12"/>
                </a:solidFill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創造合文字幸福御守，藝起來</a:t>
            </a:r>
            <a:r>
              <a:rPr lang="en-US" altLang="zh-TW" sz="7200" dirty="0" smtClean="0">
                <a:solidFill>
                  <a:srgbClr val="8F1A12"/>
                </a:solidFill>
                <a:latin typeface="Yu Gothic UI Semibold" panose="020B0700000000000000" pitchFamily="34" charset="-128"/>
                <a:ea typeface="Yu Gothic UI Semibold" panose="020B0700000000000000" pitchFamily="34" charset="-128"/>
              </a:rPr>
              <a:t>!</a:t>
            </a:r>
            <a:endParaRPr lang="zh-TW" altLang="en-US" sz="7200" dirty="0">
              <a:solidFill>
                <a:srgbClr val="8F1A12"/>
              </a:solidFill>
              <a:latin typeface="Yu Gothic UI Semibold" panose="020B0700000000000000" pitchFamily="34" charset="-128"/>
              <a:ea typeface="Yu Gothic UI Semibold" panose="020B07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64414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1253911" y="591989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www.1ppt.com/jiaoan/ 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www.1ppt.cn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332" name="矩形 331"/>
          <p:cNvSpPr/>
          <p:nvPr/>
        </p:nvSpPr>
        <p:spPr>
          <a:xfrm>
            <a:off x="0" y="-128091"/>
            <a:ext cx="12858750" cy="724376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1711043" y="5336679"/>
            <a:ext cx="450411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TW" altLang="en-US" sz="200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感謝您的參與</a:t>
            </a:r>
            <a:r>
              <a:rPr lang="en-US" altLang="zh-TW" sz="200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!!!!!</a:t>
            </a:r>
            <a:endParaRPr lang="en-US" altLang="zh-CN" sz="20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380703" y="4336405"/>
            <a:ext cx="716479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7200" cap="all" dirty="0">
                <a:solidFill>
                  <a:schemeClr val="accent2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thank you</a:t>
            </a:r>
            <a:endParaRPr lang="zh-CN" altLang="en-US" sz="7200" cap="all" dirty="0">
              <a:solidFill>
                <a:schemeClr val="accent2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Arial" panose="020B0604020202020204" pitchFamily="34" charset="0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027" y="5336679"/>
            <a:ext cx="1847692" cy="181414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493271" y="373324"/>
            <a:ext cx="7200800" cy="34629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5400" dirty="0" smtClean="0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感謝樟樹實中</a:t>
            </a:r>
            <a:endParaRPr lang="en-US" altLang="zh-TW" sz="5400" dirty="0">
              <a:solidFill>
                <a:srgbClr val="C00000"/>
              </a:solidFill>
              <a:latin typeface="SimHei" panose="02010609060101010101" pitchFamily="49" charset="-122"/>
              <a:ea typeface="SimHei" panose="02010609060101010101" pitchFamily="49" charset="-122"/>
            </a:endParaRPr>
          </a:p>
          <a:p>
            <a:pPr algn="ctr"/>
            <a:r>
              <a:rPr lang="zh-TW" altLang="en-US" sz="5400" dirty="0" smtClean="0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八年八班</a:t>
            </a:r>
            <a:endParaRPr lang="en-US" altLang="zh-TW" sz="5400" dirty="0">
              <a:solidFill>
                <a:srgbClr val="C00000"/>
              </a:solidFill>
              <a:latin typeface="SimHei" panose="02010609060101010101" pitchFamily="49" charset="-122"/>
              <a:ea typeface="SimHei" panose="02010609060101010101" pitchFamily="49" charset="-122"/>
            </a:endParaRPr>
          </a:p>
          <a:p>
            <a:pPr algn="ctr"/>
            <a:r>
              <a:rPr lang="zh-TW" altLang="en-US" sz="5400" dirty="0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全體同學參與</a:t>
            </a:r>
            <a:r>
              <a:rPr lang="en-US" altLang="zh-TW" sz="5400" dirty="0">
                <a:solidFill>
                  <a:srgbClr val="C0000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!</a:t>
            </a:r>
          </a:p>
          <a:p>
            <a:pPr algn="ctr"/>
            <a:endParaRPr lang="en-US" altLang="zh-TW" sz="5062" dirty="0">
              <a:solidFill>
                <a:schemeClr val="accent3">
                  <a:lumMod val="50000"/>
                </a:schemeClr>
              </a:solidFill>
              <a:latin typeface="SimHei" panose="02010609060101010101" pitchFamily="49" charset="-122"/>
              <a:ea typeface="SimHei" panose="02010609060101010101" pitchFamily="49" charset="-122"/>
            </a:endParaRPr>
          </a:p>
          <a:p>
            <a:pPr algn="ctr"/>
            <a:r>
              <a:rPr lang="zh-TW" altLang="en-US" sz="5062" dirty="0">
                <a:solidFill>
                  <a:schemeClr val="accent3">
                    <a:lumMod val="50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一期一會</a:t>
            </a:r>
            <a:endParaRPr lang="en-US" altLang="zh-TW" sz="5062" dirty="0">
              <a:solidFill>
                <a:schemeClr val="accent3">
                  <a:lumMod val="50000"/>
                </a:schemeClr>
              </a:solidFill>
              <a:latin typeface="SimHei" panose="02010609060101010101" pitchFamily="49" charset="-122"/>
              <a:ea typeface="SimHei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64238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350"/>
                            </p:stCondLst>
                            <p:childTnLst>
                              <p:par>
                                <p:cTn id="1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85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850"/>
                            </p:stCondLst>
                            <p:childTnLst>
                              <p:par>
                                <p:cTn id="3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2" grpId="0" animBg="1"/>
      <p:bldP spid="18" grpId="0"/>
      <p:bldP spid="18" grpId="1"/>
      <p:bldP spid="7" grpId="0"/>
      <p:bldP spid="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7609" y="0"/>
            <a:ext cx="9643533" cy="7232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95" y="2397128"/>
            <a:ext cx="12857163" cy="2303972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6"/>
          <p:cNvSpPr>
            <a:spLocks/>
          </p:cNvSpPr>
          <p:nvPr/>
        </p:nvSpPr>
        <p:spPr bwMode="auto">
          <a:xfrm>
            <a:off x="2463677" y="1905597"/>
            <a:ext cx="2842657" cy="3533610"/>
          </a:xfrm>
          <a:custGeom>
            <a:avLst/>
            <a:gdLst>
              <a:gd name="T0" fmla="*/ 1130 w 1696"/>
              <a:gd name="T1" fmla="*/ 0 h 2108"/>
              <a:gd name="T2" fmla="*/ 1696 w 1696"/>
              <a:gd name="T3" fmla="*/ 978 h 2108"/>
              <a:gd name="T4" fmla="*/ 566 w 1696"/>
              <a:gd name="T5" fmla="*/ 2108 h 2108"/>
              <a:gd name="T6" fmla="*/ 0 w 1696"/>
              <a:gd name="T7" fmla="*/ 1956 h 2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696" h="2108">
                <a:moveTo>
                  <a:pt x="1130" y="0"/>
                </a:moveTo>
                <a:cubicBezTo>
                  <a:pt x="1468" y="195"/>
                  <a:pt x="1696" y="560"/>
                  <a:pt x="1696" y="978"/>
                </a:cubicBezTo>
                <a:cubicBezTo>
                  <a:pt x="1696" y="1602"/>
                  <a:pt x="1190" y="2108"/>
                  <a:pt x="566" y="2108"/>
                </a:cubicBezTo>
                <a:cubicBezTo>
                  <a:pt x="360" y="2108"/>
                  <a:pt x="167" y="2052"/>
                  <a:pt x="0" y="1956"/>
                </a:cubicBezTo>
              </a:path>
            </a:pathLst>
          </a:custGeom>
          <a:noFill/>
          <a:ln w="2" cap="flat">
            <a:solidFill>
              <a:srgbClr val="CB10D7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6417" tIns="48208" rIns="96417" bIns="4820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7"/>
          <p:cNvSpPr>
            <a:spLocks/>
          </p:cNvSpPr>
          <p:nvPr/>
        </p:nvSpPr>
        <p:spPr bwMode="auto">
          <a:xfrm>
            <a:off x="1519475" y="1652839"/>
            <a:ext cx="2837635" cy="3531936"/>
          </a:xfrm>
          <a:custGeom>
            <a:avLst/>
            <a:gdLst>
              <a:gd name="T0" fmla="*/ 563 w 1693"/>
              <a:gd name="T1" fmla="*/ 2107 h 2107"/>
              <a:gd name="T2" fmla="*/ 0 w 1693"/>
              <a:gd name="T3" fmla="*/ 1129 h 2107"/>
              <a:gd name="T4" fmla="*/ 1129 w 1693"/>
              <a:gd name="T5" fmla="*/ 0 h 2107"/>
              <a:gd name="T6" fmla="*/ 1693 w 1693"/>
              <a:gd name="T7" fmla="*/ 151 h 2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693" h="2107">
                <a:moveTo>
                  <a:pt x="563" y="2107"/>
                </a:moveTo>
                <a:cubicBezTo>
                  <a:pt x="227" y="1911"/>
                  <a:pt x="0" y="1547"/>
                  <a:pt x="0" y="1129"/>
                </a:cubicBezTo>
                <a:cubicBezTo>
                  <a:pt x="0" y="506"/>
                  <a:pt x="506" y="0"/>
                  <a:pt x="1129" y="0"/>
                </a:cubicBezTo>
                <a:cubicBezTo>
                  <a:pt x="1335" y="0"/>
                  <a:pt x="1527" y="55"/>
                  <a:pt x="1693" y="151"/>
                </a:cubicBezTo>
              </a:path>
            </a:pathLst>
          </a:custGeom>
          <a:noFill/>
          <a:ln w="2" cap="flat">
            <a:solidFill>
              <a:srgbClr val="CB10D7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6417" tIns="48208" rIns="96417" bIns="48208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181302" y="4046"/>
            <a:ext cx="4707627" cy="7239631"/>
            <a:chOff x="1180653" y="3598"/>
            <a:chExt cx="4708208" cy="7240525"/>
          </a:xfrm>
        </p:grpSpPr>
        <p:sp>
          <p:nvSpPr>
            <p:cNvPr id="11" name="椭圆 10"/>
            <p:cNvSpPr/>
            <p:nvPr/>
          </p:nvSpPr>
          <p:spPr>
            <a:xfrm>
              <a:off x="1491196" y="1622620"/>
              <a:ext cx="3817980" cy="3817483"/>
            </a:xfrm>
            <a:prstGeom prst="ellipse">
              <a:avLst/>
            </a:prstGeom>
            <a:gradFill flip="none" rotWithShape="1">
              <a:gsLst>
                <a:gs pos="49000">
                  <a:schemeClr val="bg1">
                    <a:lumMod val="93000"/>
                  </a:schemeClr>
                </a:gs>
                <a:gs pos="0">
                  <a:srgbClr val="E2E2E2">
                    <a:lumMod val="85000"/>
                  </a:srgb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solidFill>
                <a:schemeClr val="accent1"/>
              </a:solidFill>
            </a:ln>
            <a:effectLst>
              <a:outerShdw blurRad="368300" dist="584200" dir="2700000" algn="tr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/>
            </a:scene3d>
            <a:sp3d prstMaterial="metal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48208" rIns="0" bIns="48208" rtlCol="0" anchor="ctr"/>
            <a:lstStyle/>
            <a:p>
              <a:pPr lvl="0" algn="ctr"/>
              <a:r>
                <a:rPr lang="zh-TW" altLang="en-US" sz="4400" dirty="0" smtClean="0">
                  <a:ln w="12700">
                    <a:noFill/>
                  </a:ln>
                  <a:solidFill>
                    <a:schemeClr val="accent1"/>
                  </a:solidFill>
                  <a:latin typeface="Impact" panose="020B0806030902050204" pitchFamily="34" charset="0"/>
                  <a:ea typeface="微软雅黑" pitchFamily="34" charset="-122"/>
                </a:rPr>
                <a:t>各組挑戰</a:t>
              </a:r>
              <a:r>
                <a:rPr lang="en-US" altLang="zh-CN" sz="4400" dirty="0" smtClean="0">
                  <a:ln w="12700">
                    <a:noFill/>
                  </a:ln>
                  <a:solidFill>
                    <a:schemeClr val="accent1"/>
                  </a:solidFill>
                  <a:latin typeface="Helvetica Neue Condensed" pitchFamily="50" charset="0"/>
                  <a:ea typeface="微软雅黑" pitchFamily="34" charset="-122"/>
                </a:rPr>
                <a:t> </a:t>
              </a:r>
              <a:r>
                <a:rPr lang="en-US" altLang="zh-CN" sz="4400" dirty="0">
                  <a:ln w="12700">
                    <a:noFill/>
                  </a:ln>
                  <a:solidFill>
                    <a:schemeClr val="accent1"/>
                  </a:solidFill>
                  <a:latin typeface="Impact" panose="020B0806030902050204" pitchFamily="34" charset="0"/>
                  <a:ea typeface="微软雅黑" pitchFamily="34" charset="-122"/>
                </a:rPr>
                <a:t>1</a:t>
              </a:r>
              <a:endParaRPr lang="zh-CN" altLang="en-US" sz="4400" dirty="0">
                <a:ln w="12700">
                  <a:noFill/>
                </a:ln>
                <a:solidFill>
                  <a:schemeClr val="accent1"/>
                </a:solidFill>
                <a:latin typeface="Impact" panose="020B0806030902050204" pitchFamily="34" charset="0"/>
                <a:ea typeface="微软雅黑" pitchFamily="34" charset="-122"/>
              </a:endParaRPr>
            </a:p>
          </p:txBody>
        </p:sp>
        <p:sp>
          <p:nvSpPr>
            <p:cNvPr id="14" name="Line 8"/>
            <p:cNvSpPr>
              <a:spLocks noChangeShapeType="1"/>
            </p:cNvSpPr>
            <p:nvPr/>
          </p:nvSpPr>
          <p:spPr bwMode="auto">
            <a:xfrm flipH="1" flipV="1">
              <a:off x="1180653" y="3598"/>
              <a:ext cx="3182897" cy="1905136"/>
            </a:xfrm>
            <a:prstGeom prst="line">
              <a:avLst/>
            </a:prstGeom>
            <a:noFill/>
            <a:ln w="2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Line 9"/>
            <p:cNvSpPr>
              <a:spLocks noChangeShapeType="1"/>
            </p:cNvSpPr>
            <p:nvPr/>
          </p:nvSpPr>
          <p:spPr bwMode="auto">
            <a:xfrm flipH="1" flipV="1">
              <a:off x="2454815" y="5178272"/>
              <a:ext cx="3434046" cy="2065851"/>
            </a:xfrm>
            <a:prstGeom prst="line">
              <a:avLst/>
            </a:prstGeom>
            <a:noFill/>
            <a:ln w="2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17" name="直接连接符 16"/>
          <p:cNvCxnSpPr>
            <a:endCxn id="4" idx="0"/>
          </p:cNvCxnSpPr>
          <p:nvPr/>
        </p:nvCxnSpPr>
        <p:spPr>
          <a:xfrm flipV="1">
            <a:off x="6429376" y="2397128"/>
            <a:ext cx="0" cy="2303972"/>
          </a:xfrm>
          <a:prstGeom prst="line">
            <a:avLst/>
          </a:prstGeom>
          <a:ln w="12700">
            <a:solidFill>
              <a:srgbClr val="CB10D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组合 27"/>
          <p:cNvGrpSpPr/>
          <p:nvPr/>
        </p:nvGrpSpPr>
        <p:grpSpPr>
          <a:xfrm>
            <a:off x="6443218" y="3003360"/>
            <a:ext cx="5314275" cy="1123334"/>
            <a:chOff x="9088302" y="1495302"/>
            <a:chExt cx="5314933" cy="1123473"/>
          </a:xfrm>
        </p:grpSpPr>
        <p:sp>
          <p:nvSpPr>
            <p:cNvPr id="29" name="矩形 28"/>
            <p:cNvSpPr/>
            <p:nvPr/>
          </p:nvSpPr>
          <p:spPr>
            <a:xfrm>
              <a:off x="9650516" y="1495302"/>
              <a:ext cx="4340187" cy="461722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TW" altLang="en-US" sz="2400" spc="300" dirty="0" smtClean="0">
                  <a:solidFill>
                    <a:schemeClr val="accent2"/>
                  </a:solidFill>
                  <a:latin typeface="Franklin Gothic Medium" panose="020B0603020102020204" pitchFamily="34" charset="0"/>
                  <a:ea typeface="微软雅黑" panose="020B0503020204020204" pitchFamily="34" charset="-122"/>
                </a:rPr>
                <a:t>寫寫看日常生活中的合文字</a:t>
              </a:r>
              <a:endParaRPr lang="zh-CN" altLang="en-US" sz="2400" spc="300" dirty="0">
                <a:solidFill>
                  <a:schemeClr val="accent2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9088302" y="1910801"/>
              <a:ext cx="5314933" cy="707974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r>
                <a:rPr lang="zh-TW" altLang="en-US" sz="4000" b="1" dirty="0" smtClean="0">
                  <a:solidFill>
                    <a:srgbClr val="FF0000"/>
                  </a:solidFill>
                  <a:latin typeface="Franklin Gothic Book" panose="020B0503020102020204" pitchFamily="34" charset="0"/>
                  <a:ea typeface="微软雅黑" panose="020B0503020204020204" pitchFamily="34" charset="-122"/>
                </a:rPr>
                <a:t>招財進寶、日日有財見</a:t>
              </a:r>
              <a:endParaRPr lang="zh-CN" altLang="en-US" sz="4000" b="1" dirty="0">
                <a:solidFill>
                  <a:srgbClr val="FF0000"/>
                </a:solidFill>
                <a:latin typeface="Franklin Gothic Book" panose="020B05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81919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xit" presetSubtype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1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4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00"/>
                            </p:stCondLst>
                            <p:childTnLst>
                              <p:par>
                                <p:cTn id="3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2" grpId="1" animBg="1"/>
      <p:bldP spid="13" grpId="0" animBg="1"/>
      <p:bldP spid="1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23" y="0"/>
            <a:ext cx="5185916" cy="3630141"/>
          </a:xfrm>
          <a:prstGeom prst="rect">
            <a:avLst/>
          </a:prstGeom>
        </p:spPr>
      </p:pic>
      <p:pic>
        <p:nvPicPr>
          <p:cNvPr id="3" name="圖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3271" y="209761"/>
            <a:ext cx="6840760" cy="6840760"/>
          </a:xfrm>
          <a:prstGeom prst="rect">
            <a:avLst/>
          </a:prstGeom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04" y="2105497"/>
            <a:ext cx="5127153" cy="5127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845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472" y="0"/>
            <a:ext cx="10058400" cy="7135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071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6875" y="273050"/>
            <a:ext cx="9525000" cy="668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093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2375" y="1897062"/>
            <a:ext cx="5334000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972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6875" y="254000"/>
            <a:ext cx="9525000" cy="672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686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375" y="187325"/>
            <a:ext cx="10058400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962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bt040.pptx"/>
</p:tagLst>
</file>

<file path=ppt/theme/theme1.xml><?xml version="1.0" encoding="utf-8"?>
<a:theme xmlns:a="http://schemas.openxmlformats.org/drawingml/2006/main" name="第一PPT，www.1ppt.com">
  <a:themeElements>
    <a:clrScheme name="自定义 26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FC7A4"/>
      </a:accent1>
      <a:accent2>
        <a:srgbClr val="277570"/>
      </a:accent2>
      <a:accent3>
        <a:srgbClr val="5FC7A4"/>
      </a:accent3>
      <a:accent4>
        <a:srgbClr val="277570"/>
      </a:accent4>
      <a:accent5>
        <a:srgbClr val="5FC7A4"/>
      </a:accent5>
      <a:accent6>
        <a:srgbClr val="277570"/>
      </a:accent6>
      <a:hlink>
        <a:srgbClr val="5FC7A4"/>
      </a:hlink>
      <a:folHlink>
        <a:srgbClr val="27757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324</Words>
  <Application>Microsoft Office PowerPoint</Application>
  <PresentationFormat>自訂</PresentationFormat>
  <Paragraphs>72</Paragraphs>
  <Slides>21</Slides>
  <Notes>5</Notes>
  <HiddenSlides>0</HiddenSlides>
  <MMClips>0</MMClips>
  <ScaleCrop>false</ScaleCrop>
  <HeadingPairs>
    <vt:vector size="6" baseType="variant">
      <vt:variant>
        <vt:lpstr>使用字型</vt:lpstr>
      </vt:variant>
      <vt:variant>
        <vt:i4>13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21</vt:i4>
      </vt:variant>
    </vt:vector>
  </HeadingPairs>
  <TitlesOfParts>
    <vt:vector size="35" baseType="lpstr">
      <vt:lpstr>Helvetica Neue Condensed</vt:lpstr>
      <vt:lpstr>微软雅黑</vt:lpstr>
      <vt:lpstr>SimHei</vt:lpstr>
      <vt:lpstr>宋体</vt:lpstr>
      <vt:lpstr>Yu Gothic UI Semibold</vt:lpstr>
      <vt:lpstr>方正正准黑简体</vt:lpstr>
      <vt:lpstr>Arial</vt:lpstr>
      <vt:lpstr>Calibri</vt:lpstr>
      <vt:lpstr>Calibri Light</vt:lpstr>
      <vt:lpstr>Franklin Gothic Book</vt:lpstr>
      <vt:lpstr>Franklin Gothic Medium</vt:lpstr>
      <vt:lpstr>Impact</vt:lpstr>
      <vt:lpstr>Times New Roman</vt:lpstr>
      <vt:lpstr>第一PPT，www.1ppt.com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公开课</dc:title>
  <dc:creator/>
  <cp:keywords>第一PPT模板网-WWW.1PPT.COM</cp:keywords>
  <cp:lastModifiedBy/>
  <cp:revision>1</cp:revision>
  <dcterms:created xsi:type="dcterms:W3CDTF">2016-10-17T14:00:15Z</dcterms:created>
  <dcterms:modified xsi:type="dcterms:W3CDTF">2018-12-19T03:43:23Z</dcterms:modified>
</cp:coreProperties>
</file>