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88" r:id="rId2"/>
    <p:sldId id="348" r:id="rId3"/>
    <p:sldId id="349" r:id="rId4"/>
    <p:sldId id="350" r:id="rId5"/>
    <p:sldId id="365" r:id="rId6"/>
    <p:sldId id="367" r:id="rId7"/>
    <p:sldId id="366" r:id="rId8"/>
    <p:sldId id="352" r:id="rId9"/>
    <p:sldId id="362" r:id="rId10"/>
    <p:sldId id="361" r:id="rId11"/>
    <p:sldId id="355" r:id="rId12"/>
    <p:sldId id="354" r:id="rId13"/>
    <p:sldId id="360" r:id="rId14"/>
    <p:sldId id="356" r:id="rId15"/>
    <p:sldId id="332" r:id="rId16"/>
  </p:sldIdLst>
  <p:sldSz cx="9144000" cy="6858000" type="screen4x3"/>
  <p:notesSz cx="6858000" cy="91440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c" initials="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299"/>
    <a:srgbClr val="FF99FF"/>
    <a:srgbClr val="89D6A1"/>
    <a:srgbClr val="FF3300"/>
    <a:srgbClr val="FFCC00"/>
    <a:srgbClr val="FF5050"/>
    <a:srgbClr val="3FB564"/>
    <a:srgbClr val="33CC33"/>
    <a:srgbClr val="64C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6426" autoAdjust="0"/>
  </p:normalViewPr>
  <p:slideViewPr>
    <p:cSldViewPr>
      <p:cViewPr varScale="1">
        <p:scale>
          <a:sx n="62" d="100"/>
          <a:sy n="62" d="100"/>
        </p:scale>
        <p:origin x="-7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101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2808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image" Target="../media/image1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64012D-3A92-4E81-B616-6C4EF3903CA0}" type="doc">
      <dgm:prSet loTypeId="urn:microsoft.com/office/officeart/2008/layout/BubblePictureList#1" loCatId="picture" qsTypeId="urn:microsoft.com/office/officeart/2005/8/quickstyle/simple1#1" qsCatId="simple" csTypeId="urn:microsoft.com/office/officeart/2005/8/colors/colorful1#1" csCatId="colorful" phldr="1"/>
      <dgm:spPr/>
      <dgm:t>
        <a:bodyPr/>
        <a:lstStyle/>
        <a:p>
          <a:endParaRPr lang="zh-TW" altLang="en-US"/>
        </a:p>
      </dgm:t>
    </dgm:pt>
    <dgm:pt modelId="{AAF5CC6D-0937-4DB5-A0AF-023AAE239640}">
      <dgm:prSet phldrT="[文字]"/>
      <dgm:spPr/>
      <dgm:t>
        <a:bodyPr/>
        <a:lstStyle/>
        <a:p>
          <a:endParaRPr lang="zh-TW" altLang="en-US" dirty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8D22C9A-E90F-4653-9E6C-D0E0D795754B}" type="sibTrans" cxnId="{28259FDE-6B44-4335-BF83-A127361EB945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4017BA2F-8FD6-4926-ADDC-E1154CA360FD}" type="parTrans" cxnId="{28259FDE-6B44-4335-BF83-A127361EB945}">
      <dgm:prSet/>
      <dgm:spPr/>
      <dgm:t>
        <a:bodyPr/>
        <a:lstStyle/>
        <a:p>
          <a:endParaRPr lang="zh-TW" altLang="en-US"/>
        </a:p>
      </dgm:t>
    </dgm:pt>
    <dgm:pt modelId="{C7D29B3E-927A-4E86-A2EE-7B836636DF9A}">
      <dgm:prSet phldrT="[文字]"/>
      <dgm:spPr/>
      <dgm:t>
        <a:bodyPr/>
        <a:lstStyle/>
        <a:p>
          <a:endParaRPr lang="zh-TW" altLang="en-US" dirty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7C98939-4AB6-4D69-A47B-8F47310F8264}" type="sibTrans" cxnId="{8613E561-5F45-4374-8D99-368CBCE4B00D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C8621F88-9B3A-4F80-972C-23414860741E}" type="parTrans" cxnId="{8613E561-5F45-4374-8D99-368CBCE4B00D}">
      <dgm:prSet/>
      <dgm:spPr/>
      <dgm:t>
        <a:bodyPr/>
        <a:lstStyle/>
        <a:p>
          <a:endParaRPr lang="zh-TW" altLang="en-US"/>
        </a:p>
      </dgm:t>
    </dgm:pt>
    <dgm:pt modelId="{D774AC3F-50EF-4586-9FAC-A61FF28B20E3}">
      <dgm:prSet phldrT="[文字]"/>
      <dgm:spPr/>
      <dgm:t>
        <a:bodyPr/>
        <a:lstStyle/>
        <a:p>
          <a:endParaRPr lang="zh-TW" altLang="en-US" dirty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C06283B-1B3F-431D-B154-BD0AF48A7C37}" type="sibTrans" cxnId="{A5237F71-C7B5-4866-98C9-8833D5B03959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  <dgm:t>
        <a:bodyPr/>
        <a:lstStyle/>
        <a:p>
          <a:endParaRPr lang="zh-TW" altLang="en-US"/>
        </a:p>
      </dgm:t>
    </dgm:pt>
    <dgm:pt modelId="{D9E38AE4-9DF5-4E35-A6B6-F31223EF9DA5}" type="parTrans" cxnId="{A5237F71-C7B5-4866-98C9-8833D5B03959}">
      <dgm:prSet/>
      <dgm:spPr/>
      <dgm:t>
        <a:bodyPr/>
        <a:lstStyle/>
        <a:p>
          <a:endParaRPr lang="zh-TW" altLang="en-US"/>
        </a:p>
      </dgm:t>
    </dgm:pt>
    <dgm:pt modelId="{2C71C088-DE12-4ACD-876A-B252CAFFB786}" type="pres">
      <dgm:prSet presAssocID="{C064012D-3A92-4E81-B616-6C4EF3903CA0}" presName="Name0" presStyleCnt="0">
        <dgm:presLayoutVars>
          <dgm:chMax val="8"/>
          <dgm:chPref val="8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AFA41D57-4371-45F4-A571-8A519F461711}" type="pres">
      <dgm:prSet presAssocID="{D774AC3F-50EF-4586-9FAC-A61FF28B20E3}" presName="parent_text_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D88574E-FAA5-45C5-A939-643936EDF2E0}" type="pres">
      <dgm:prSet presAssocID="{D774AC3F-50EF-4586-9FAC-A61FF28B20E3}" presName="image_accent_1" presStyleCnt="0"/>
      <dgm:spPr/>
    </dgm:pt>
    <dgm:pt modelId="{1BA03883-8F06-4BCB-ADAD-95A6D117B45A}" type="pres">
      <dgm:prSet presAssocID="{D774AC3F-50EF-4586-9FAC-A61FF28B20E3}" presName="imageAccentRepeatNode" presStyleLbl="alignNode1" presStyleIdx="0" presStyleCnt="6"/>
      <dgm:spPr/>
    </dgm:pt>
    <dgm:pt modelId="{1B28C228-481C-43D0-9E16-BADE92E1E7F4}" type="pres">
      <dgm:prSet presAssocID="{D774AC3F-50EF-4586-9FAC-A61FF28B20E3}" presName="accent_1" presStyleLbl="alignNode1" presStyleIdx="1" presStyleCnt="6"/>
      <dgm:spPr/>
    </dgm:pt>
    <dgm:pt modelId="{1F83ABEA-6EE1-47EE-A7C9-E2E882DE72E3}" type="pres">
      <dgm:prSet presAssocID="{4C06283B-1B3F-431D-B154-BD0AF48A7C37}" presName="image_1" presStyleCnt="0"/>
      <dgm:spPr/>
    </dgm:pt>
    <dgm:pt modelId="{2C297A89-BF00-4FAA-B136-CD2ABABD54D1}" type="pres">
      <dgm:prSet presAssocID="{4C06283B-1B3F-431D-B154-BD0AF48A7C37}" presName="imageRepeatNode" presStyleLbl="fgImgPlace1" presStyleIdx="0" presStyleCnt="3" custScaleX="158736" custScaleY="155348"/>
      <dgm:spPr/>
      <dgm:t>
        <a:bodyPr/>
        <a:lstStyle/>
        <a:p>
          <a:endParaRPr lang="zh-TW" altLang="en-US"/>
        </a:p>
      </dgm:t>
    </dgm:pt>
    <dgm:pt modelId="{5041940B-5B3D-4406-ACC1-161782D76F9C}" type="pres">
      <dgm:prSet presAssocID="{C7D29B3E-927A-4E86-A2EE-7B836636DF9A}" presName="parent_text_2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88F71AF-C547-44FB-B489-23E72E139917}" type="pres">
      <dgm:prSet presAssocID="{C7D29B3E-927A-4E86-A2EE-7B836636DF9A}" presName="image_accent_2" presStyleCnt="0"/>
      <dgm:spPr/>
    </dgm:pt>
    <dgm:pt modelId="{51F3499F-55DA-451B-9A06-A2BCF9621BFB}" type="pres">
      <dgm:prSet presAssocID="{C7D29B3E-927A-4E86-A2EE-7B836636DF9A}" presName="imageAccentRepeatNode" presStyleLbl="alignNode1" presStyleIdx="2" presStyleCnt="6" custScaleX="184979" custScaleY="223096" custLinFactX="61192" custLinFactNeighborX="100000" custLinFactNeighborY="-68917"/>
      <dgm:spPr/>
    </dgm:pt>
    <dgm:pt modelId="{62A518F8-D790-44E1-AAA6-BCD43518491C}" type="pres">
      <dgm:prSet presAssocID="{77C98939-4AB6-4D69-A47B-8F47310F8264}" presName="image_2" presStyleCnt="0"/>
      <dgm:spPr/>
    </dgm:pt>
    <dgm:pt modelId="{7B5A8152-34EC-4CF9-A01B-F1EEE0F0E93A}" type="pres">
      <dgm:prSet presAssocID="{77C98939-4AB6-4D69-A47B-8F47310F8264}" presName="imageRepeatNode" presStyleLbl="fgImgPlace1" presStyleIdx="1" presStyleCnt="3" custScaleX="192291" custScaleY="205092" custLinFactX="80696" custLinFactNeighborX="100000" custLinFactNeighborY="-73615"/>
      <dgm:spPr/>
      <dgm:t>
        <a:bodyPr/>
        <a:lstStyle/>
        <a:p>
          <a:endParaRPr lang="zh-TW" altLang="en-US"/>
        </a:p>
      </dgm:t>
    </dgm:pt>
    <dgm:pt modelId="{FC50237A-F892-4B71-93B3-C6507B9D61A4}" type="pres">
      <dgm:prSet presAssocID="{AAF5CC6D-0937-4DB5-A0AF-023AAE239640}" presName="image_accent_3" presStyleCnt="0"/>
      <dgm:spPr/>
    </dgm:pt>
    <dgm:pt modelId="{7A93424C-1421-4112-98A4-8BEC9A3ABB94}" type="pres">
      <dgm:prSet presAssocID="{AAF5CC6D-0937-4DB5-A0AF-023AAE239640}" presName="imageAccentRepeatNode" presStyleLbl="alignNode1" presStyleIdx="3" presStyleCnt="6"/>
      <dgm:spPr/>
    </dgm:pt>
    <dgm:pt modelId="{3858F677-3903-491E-86DA-E4AB8B9709D8}" type="pres">
      <dgm:prSet presAssocID="{AAF5CC6D-0937-4DB5-A0AF-023AAE239640}" presName="parent_text_3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53610BB-F6D8-47CD-B274-243653BB82C5}" type="pres">
      <dgm:prSet presAssocID="{AAF5CC6D-0937-4DB5-A0AF-023AAE239640}" presName="accent_2" presStyleLbl="alignNode1" presStyleIdx="4" presStyleCnt="6"/>
      <dgm:spPr/>
    </dgm:pt>
    <dgm:pt modelId="{15B98DBC-FC2A-4DAE-A765-3DF95220799F}" type="pres">
      <dgm:prSet presAssocID="{AAF5CC6D-0937-4DB5-A0AF-023AAE239640}" presName="accent_3" presStyleLbl="alignNode1" presStyleIdx="5" presStyleCnt="6"/>
      <dgm:spPr/>
    </dgm:pt>
    <dgm:pt modelId="{EC21FE0F-2F4F-4680-BFB3-B39CBCB75DE8}" type="pres">
      <dgm:prSet presAssocID="{A8D22C9A-E90F-4653-9E6C-D0E0D795754B}" presName="image_3" presStyleCnt="0"/>
      <dgm:spPr/>
    </dgm:pt>
    <dgm:pt modelId="{99F23EA1-5E60-49B6-9ECA-88C07B7B4A42}" type="pres">
      <dgm:prSet presAssocID="{A8D22C9A-E90F-4653-9E6C-D0E0D795754B}" presName="imageRepeatNode" presStyleLbl="fgImgPlace1" presStyleIdx="2" presStyleCnt="3"/>
      <dgm:spPr/>
      <dgm:t>
        <a:bodyPr/>
        <a:lstStyle/>
        <a:p>
          <a:endParaRPr lang="zh-TW" altLang="en-US"/>
        </a:p>
      </dgm:t>
    </dgm:pt>
  </dgm:ptLst>
  <dgm:cxnLst>
    <dgm:cxn modelId="{7F71EC5B-C1BC-4A05-87E0-C7D39236233C}" type="presOf" srcId="{A8D22C9A-E90F-4653-9E6C-D0E0D795754B}" destId="{99F23EA1-5E60-49B6-9ECA-88C07B7B4A42}" srcOrd="0" destOrd="0" presId="urn:microsoft.com/office/officeart/2008/layout/BubblePictureList#1"/>
    <dgm:cxn modelId="{04BAB5D4-811B-4F91-9598-43A6A0D87DC9}" type="presOf" srcId="{AAF5CC6D-0937-4DB5-A0AF-023AAE239640}" destId="{3858F677-3903-491E-86DA-E4AB8B9709D8}" srcOrd="0" destOrd="0" presId="urn:microsoft.com/office/officeart/2008/layout/BubblePictureList#1"/>
    <dgm:cxn modelId="{760DDD30-9BD9-4AA1-93E6-E665476B6C80}" type="presOf" srcId="{77C98939-4AB6-4D69-A47B-8F47310F8264}" destId="{7B5A8152-34EC-4CF9-A01B-F1EEE0F0E93A}" srcOrd="0" destOrd="0" presId="urn:microsoft.com/office/officeart/2008/layout/BubblePictureList#1"/>
    <dgm:cxn modelId="{1E04ECEB-434B-4AE1-B4EF-C1B00AC64D3C}" type="presOf" srcId="{C064012D-3A92-4E81-B616-6C4EF3903CA0}" destId="{2C71C088-DE12-4ACD-876A-B252CAFFB786}" srcOrd="0" destOrd="0" presId="urn:microsoft.com/office/officeart/2008/layout/BubblePictureList#1"/>
    <dgm:cxn modelId="{A5237F71-C7B5-4866-98C9-8833D5B03959}" srcId="{C064012D-3A92-4E81-B616-6C4EF3903CA0}" destId="{D774AC3F-50EF-4586-9FAC-A61FF28B20E3}" srcOrd="0" destOrd="0" parTransId="{D9E38AE4-9DF5-4E35-A6B6-F31223EF9DA5}" sibTransId="{4C06283B-1B3F-431D-B154-BD0AF48A7C37}"/>
    <dgm:cxn modelId="{0094067A-F67C-4350-8304-EBB3C15570E7}" type="presOf" srcId="{D774AC3F-50EF-4586-9FAC-A61FF28B20E3}" destId="{AFA41D57-4371-45F4-A571-8A519F461711}" srcOrd="0" destOrd="0" presId="urn:microsoft.com/office/officeart/2008/layout/BubblePictureList#1"/>
    <dgm:cxn modelId="{8613E561-5F45-4374-8D99-368CBCE4B00D}" srcId="{C064012D-3A92-4E81-B616-6C4EF3903CA0}" destId="{C7D29B3E-927A-4E86-A2EE-7B836636DF9A}" srcOrd="1" destOrd="0" parTransId="{C8621F88-9B3A-4F80-972C-23414860741E}" sibTransId="{77C98939-4AB6-4D69-A47B-8F47310F8264}"/>
    <dgm:cxn modelId="{4015C071-434D-40F2-A854-21E191371082}" type="presOf" srcId="{4C06283B-1B3F-431D-B154-BD0AF48A7C37}" destId="{2C297A89-BF00-4FAA-B136-CD2ABABD54D1}" srcOrd="0" destOrd="0" presId="urn:microsoft.com/office/officeart/2008/layout/BubblePictureList#1"/>
    <dgm:cxn modelId="{28259FDE-6B44-4335-BF83-A127361EB945}" srcId="{C064012D-3A92-4E81-B616-6C4EF3903CA0}" destId="{AAF5CC6D-0937-4DB5-A0AF-023AAE239640}" srcOrd="2" destOrd="0" parTransId="{4017BA2F-8FD6-4926-ADDC-E1154CA360FD}" sibTransId="{A8D22C9A-E90F-4653-9E6C-D0E0D795754B}"/>
    <dgm:cxn modelId="{D5EC8522-38B2-469E-BF3F-8B0050ED3551}" type="presOf" srcId="{C7D29B3E-927A-4E86-A2EE-7B836636DF9A}" destId="{5041940B-5B3D-4406-ACC1-161782D76F9C}" srcOrd="0" destOrd="0" presId="urn:microsoft.com/office/officeart/2008/layout/BubblePictureList#1"/>
    <dgm:cxn modelId="{3241C5CF-FE32-472A-97CB-8A439CE34913}" type="presParOf" srcId="{2C71C088-DE12-4ACD-876A-B252CAFFB786}" destId="{AFA41D57-4371-45F4-A571-8A519F461711}" srcOrd="0" destOrd="0" presId="urn:microsoft.com/office/officeart/2008/layout/BubblePictureList#1"/>
    <dgm:cxn modelId="{CD39CF44-B3F5-409E-A45C-D148405FEC58}" type="presParOf" srcId="{2C71C088-DE12-4ACD-876A-B252CAFFB786}" destId="{8D88574E-FAA5-45C5-A939-643936EDF2E0}" srcOrd="1" destOrd="0" presId="urn:microsoft.com/office/officeart/2008/layout/BubblePictureList#1"/>
    <dgm:cxn modelId="{C76D7366-70C9-479A-BD0F-72FED414927C}" type="presParOf" srcId="{8D88574E-FAA5-45C5-A939-643936EDF2E0}" destId="{1BA03883-8F06-4BCB-ADAD-95A6D117B45A}" srcOrd="0" destOrd="0" presId="urn:microsoft.com/office/officeart/2008/layout/BubblePictureList#1"/>
    <dgm:cxn modelId="{0021E143-8C2B-48C1-9DAD-94A0317102F6}" type="presParOf" srcId="{2C71C088-DE12-4ACD-876A-B252CAFFB786}" destId="{1B28C228-481C-43D0-9E16-BADE92E1E7F4}" srcOrd="2" destOrd="0" presId="urn:microsoft.com/office/officeart/2008/layout/BubblePictureList#1"/>
    <dgm:cxn modelId="{F0ABDBD8-6BFA-4BF2-ABCA-BD14A9B92EE6}" type="presParOf" srcId="{2C71C088-DE12-4ACD-876A-B252CAFFB786}" destId="{1F83ABEA-6EE1-47EE-A7C9-E2E882DE72E3}" srcOrd="3" destOrd="0" presId="urn:microsoft.com/office/officeart/2008/layout/BubblePictureList#1"/>
    <dgm:cxn modelId="{53A0F2AD-0D17-4DD5-A6EB-55166757D659}" type="presParOf" srcId="{1F83ABEA-6EE1-47EE-A7C9-E2E882DE72E3}" destId="{2C297A89-BF00-4FAA-B136-CD2ABABD54D1}" srcOrd="0" destOrd="0" presId="urn:microsoft.com/office/officeart/2008/layout/BubblePictureList#1"/>
    <dgm:cxn modelId="{F59F55F8-CC80-46CA-A1AA-156D576246CB}" type="presParOf" srcId="{2C71C088-DE12-4ACD-876A-B252CAFFB786}" destId="{5041940B-5B3D-4406-ACC1-161782D76F9C}" srcOrd="4" destOrd="0" presId="urn:microsoft.com/office/officeart/2008/layout/BubblePictureList#1"/>
    <dgm:cxn modelId="{BDAFFFA6-43C2-49C7-9DEC-F732985EFAF1}" type="presParOf" srcId="{2C71C088-DE12-4ACD-876A-B252CAFFB786}" destId="{588F71AF-C547-44FB-B489-23E72E139917}" srcOrd="5" destOrd="0" presId="urn:microsoft.com/office/officeart/2008/layout/BubblePictureList#1"/>
    <dgm:cxn modelId="{CE3A7F11-AB65-4909-B2CC-0413B516B4C7}" type="presParOf" srcId="{588F71AF-C547-44FB-B489-23E72E139917}" destId="{51F3499F-55DA-451B-9A06-A2BCF9621BFB}" srcOrd="0" destOrd="0" presId="urn:microsoft.com/office/officeart/2008/layout/BubblePictureList#1"/>
    <dgm:cxn modelId="{3B6AEA04-8F9B-4406-9D19-DCD1EB663291}" type="presParOf" srcId="{2C71C088-DE12-4ACD-876A-B252CAFFB786}" destId="{62A518F8-D790-44E1-AAA6-BCD43518491C}" srcOrd="6" destOrd="0" presId="urn:microsoft.com/office/officeart/2008/layout/BubblePictureList#1"/>
    <dgm:cxn modelId="{8A6F361B-1A5E-4E06-AA82-CBCFC0395097}" type="presParOf" srcId="{62A518F8-D790-44E1-AAA6-BCD43518491C}" destId="{7B5A8152-34EC-4CF9-A01B-F1EEE0F0E93A}" srcOrd="0" destOrd="0" presId="urn:microsoft.com/office/officeart/2008/layout/BubblePictureList#1"/>
    <dgm:cxn modelId="{31D73EAB-EA61-4AC6-91CF-BF1FA98A0365}" type="presParOf" srcId="{2C71C088-DE12-4ACD-876A-B252CAFFB786}" destId="{FC50237A-F892-4B71-93B3-C6507B9D61A4}" srcOrd="7" destOrd="0" presId="urn:microsoft.com/office/officeart/2008/layout/BubblePictureList#1"/>
    <dgm:cxn modelId="{DABD4528-F734-4423-AAB7-3BCB281D797E}" type="presParOf" srcId="{FC50237A-F892-4B71-93B3-C6507B9D61A4}" destId="{7A93424C-1421-4112-98A4-8BEC9A3ABB94}" srcOrd="0" destOrd="0" presId="urn:microsoft.com/office/officeart/2008/layout/BubblePictureList#1"/>
    <dgm:cxn modelId="{7DF44215-D61E-4723-9DA5-CED5BC0659F1}" type="presParOf" srcId="{2C71C088-DE12-4ACD-876A-B252CAFFB786}" destId="{3858F677-3903-491E-86DA-E4AB8B9709D8}" srcOrd="8" destOrd="0" presId="urn:microsoft.com/office/officeart/2008/layout/BubblePictureList#1"/>
    <dgm:cxn modelId="{D48B8DD6-3CBF-4800-9BA7-3035C5052AF9}" type="presParOf" srcId="{2C71C088-DE12-4ACD-876A-B252CAFFB786}" destId="{353610BB-F6D8-47CD-B274-243653BB82C5}" srcOrd="9" destOrd="0" presId="urn:microsoft.com/office/officeart/2008/layout/BubblePictureList#1"/>
    <dgm:cxn modelId="{C70A5FB7-CF2E-49C8-9BF4-27872CB0189A}" type="presParOf" srcId="{2C71C088-DE12-4ACD-876A-B252CAFFB786}" destId="{15B98DBC-FC2A-4DAE-A765-3DF95220799F}" srcOrd="10" destOrd="0" presId="urn:microsoft.com/office/officeart/2008/layout/BubblePictureList#1"/>
    <dgm:cxn modelId="{F8CED5D1-29DE-44C6-B629-6A43380BCCE9}" type="presParOf" srcId="{2C71C088-DE12-4ACD-876A-B252CAFFB786}" destId="{EC21FE0F-2F4F-4680-BFB3-B39CBCB75DE8}" srcOrd="11" destOrd="0" presId="urn:microsoft.com/office/officeart/2008/layout/BubblePictureList#1"/>
    <dgm:cxn modelId="{D3F2617C-BB08-4A79-83D1-74B9ECFDAD98}" type="presParOf" srcId="{EC21FE0F-2F4F-4680-BFB3-B39CBCB75DE8}" destId="{99F23EA1-5E60-49B6-9ECA-88C07B7B4A42}" srcOrd="0" destOrd="0" presId="urn:microsoft.com/office/officeart/2008/layout/BubblePictureList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A03883-8F06-4BCB-ADAD-95A6D117B45A}">
      <dsp:nvSpPr>
        <dsp:cNvPr id="0" name=""/>
        <dsp:cNvSpPr/>
      </dsp:nvSpPr>
      <dsp:spPr>
        <a:xfrm>
          <a:off x="1443532" y="1681169"/>
          <a:ext cx="1459382" cy="145962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28C228-481C-43D0-9E16-BADE92E1E7F4}">
      <dsp:nvSpPr>
        <dsp:cNvPr id="0" name=""/>
        <dsp:cNvSpPr/>
      </dsp:nvSpPr>
      <dsp:spPr>
        <a:xfrm>
          <a:off x="2374392" y="606284"/>
          <a:ext cx="433425" cy="433147"/>
        </a:xfrm>
        <a:prstGeom prst="donut">
          <a:avLst>
            <a:gd name="adj" fmla="val 746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297A89-BF00-4FAA-B136-CD2ABABD54D1}">
      <dsp:nvSpPr>
        <dsp:cNvPr id="0" name=""/>
        <dsp:cNvSpPr/>
      </dsp:nvSpPr>
      <dsp:spPr>
        <a:xfrm>
          <a:off x="1103786" y="1364248"/>
          <a:ext cx="2139484" cy="209346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F3499F-55DA-451B-9A06-A2BCF9621BFB}">
      <dsp:nvSpPr>
        <dsp:cNvPr id="0" name=""/>
        <dsp:cNvSpPr/>
      </dsp:nvSpPr>
      <dsp:spPr>
        <a:xfrm>
          <a:off x="3915669" y="960631"/>
          <a:ext cx="1412922" cy="170366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5A8152-34EC-4CF9-A01B-F1EEE0F0E93A}">
      <dsp:nvSpPr>
        <dsp:cNvPr id="0" name=""/>
        <dsp:cNvSpPr/>
      </dsp:nvSpPr>
      <dsp:spPr>
        <a:xfrm>
          <a:off x="3960438" y="1152126"/>
          <a:ext cx="1295287" cy="1381648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93424C-1421-4112-98A4-8BEC9A3ABB94}">
      <dsp:nvSpPr>
        <dsp:cNvPr id="0" name=""/>
        <dsp:cNvSpPr/>
      </dsp:nvSpPr>
      <dsp:spPr>
        <a:xfrm>
          <a:off x="2710281" y="878997"/>
          <a:ext cx="979017" cy="97933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3610BB-F6D8-47CD-B274-243653BB82C5}">
      <dsp:nvSpPr>
        <dsp:cNvPr id="0" name=""/>
        <dsp:cNvSpPr/>
      </dsp:nvSpPr>
      <dsp:spPr>
        <a:xfrm>
          <a:off x="3528974" y="638473"/>
          <a:ext cx="320649" cy="320868"/>
        </a:xfrm>
        <a:prstGeom prst="donut">
          <a:avLst>
            <a:gd name="adj" fmla="val 746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B98DBC-FC2A-4DAE-A765-3DF95220799F}">
      <dsp:nvSpPr>
        <dsp:cNvPr id="0" name=""/>
        <dsp:cNvSpPr/>
      </dsp:nvSpPr>
      <dsp:spPr>
        <a:xfrm>
          <a:off x="3850233" y="2723866"/>
          <a:ext cx="240792" cy="240524"/>
        </a:xfrm>
        <a:prstGeom prst="donut">
          <a:avLst>
            <a:gd name="adj" fmla="val 746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F23EA1-5E60-49B6-9ECA-88C07B7B4A42}">
      <dsp:nvSpPr>
        <dsp:cNvPr id="0" name=""/>
        <dsp:cNvSpPr/>
      </dsp:nvSpPr>
      <dsp:spPr>
        <a:xfrm>
          <a:off x="2762097" y="930701"/>
          <a:ext cx="875995" cy="875926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A41D57-4371-45F4-A571-8A519F461711}">
      <dsp:nvSpPr>
        <dsp:cNvPr id="0" name=""/>
        <dsp:cNvSpPr/>
      </dsp:nvSpPr>
      <dsp:spPr>
        <a:xfrm>
          <a:off x="0" y="930701"/>
          <a:ext cx="2165908" cy="7033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" numCol="1" spcCol="1270" anchor="b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200" kern="1200" dirty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0" y="930701"/>
        <a:ext cx="2165908" cy="703326"/>
      </dsp:txXfrm>
    </dsp:sp>
    <dsp:sp modelId="{5041940B-5B3D-4406-ACC1-161782D76F9C}">
      <dsp:nvSpPr>
        <dsp:cNvPr id="0" name=""/>
        <dsp:cNvSpPr/>
      </dsp:nvSpPr>
      <dsp:spPr>
        <a:xfrm>
          <a:off x="3930091" y="2002038"/>
          <a:ext cx="2165908" cy="6736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900" kern="1200" dirty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30091" y="2002038"/>
        <a:ext cx="2165908" cy="673672"/>
      </dsp:txXfrm>
    </dsp:sp>
    <dsp:sp modelId="{3858F677-3903-491E-86DA-E4AB8B9709D8}">
      <dsp:nvSpPr>
        <dsp:cNvPr id="0" name=""/>
        <dsp:cNvSpPr/>
      </dsp:nvSpPr>
      <dsp:spPr>
        <a:xfrm>
          <a:off x="3850233" y="930701"/>
          <a:ext cx="2165908" cy="875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800" kern="1200" dirty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850233" y="930701"/>
        <a:ext cx="2165908" cy="8759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ubblePictureList#1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lnSpCh" val="15"/>
              <dgm:param type="parTxLTRAlign" val="r"/>
              <dgm:param type="shpTxLTRAlignCh" val="r"/>
              <dgm:param type="txAnchorVert" val="b"/>
            </dgm:alg>
          </dgm:if>
          <dgm:else name="Name37">
            <dgm:alg type="tx">
              <dgm:param type="lnSpCh" val="15"/>
              <dgm:param type="parTxLTRAlign" val="l"/>
              <dgm:param type="shpTxLTRAlignCh" val="l"/>
              <dgm:param type="txAnchorVert" val="b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lnSpCh" val="15"/>
              <dgm:param type="parTxLTRAlign" val="l"/>
            </dgm:alg>
          </dgm:if>
          <dgm:else name="Name44">
            <dgm:alg type="tx">
              <dgm:param type="lnSpCh" val="15"/>
              <dgm:param type="parTxLTRAlign" val="r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lnSpCh" val="15"/>
              <dgm:param type="parTxLTRAlign" val="l"/>
            </dgm:alg>
          </dgm:if>
          <dgm:else name="Name52">
            <dgm:alg type="tx">
              <dgm:param type="lnSpCh" val="15"/>
              <dgm:param type="parTxLTRAlign" val="r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lnSpCh" val="15"/>
              <dgm:param type="parTxLTRAlign" val="l"/>
            </dgm:alg>
          </dgm:if>
          <dgm:else name="Name59">
            <dgm:alg type="tx">
              <dgm:param type="lnSpCh" val="15"/>
              <dgm:param type="parTxLTRAlign" val="r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lnSpCh" val="15"/>
              <dgm:param type="parTxLTRAlign" val="l"/>
            </dgm:alg>
          </dgm:if>
          <dgm:else name="Name66">
            <dgm:alg type="tx">
              <dgm:param type="lnSpCh" val="15"/>
              <dgm:param type="parTxLTRAlign" val="r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lnSpCh" val="15"/>
              <dgm:param type="parTxLTRAlign" val="r"/>
              <dgm:param type="shpTxLTRAlignCh" val="r"/>
            </dgm:alg>
          </dgm:if>
          <dgm:else name="Name72">
            <dgm:alg type="tx">
              <dgm:param type="lnSpCh" val="15"/>
              <dgm:param type="parTxLTRAlign" val="l"/>
              <dgm:param type="shpTxLTRAlignCh" val="l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lnSpCh" val="15"/>
              <dgm:param type="parTxLTRAlign" val="r"/>
              <dgm:param type="shpTxLTRAlignCh" val="r"/>
              <dgm:param type="txAnchorVert" val="t"/>
            </dgm:alg>
          </dgm:if>
          <dgm:else name="Name79">
            <dgm:alg type="tx">
              <dgm:param type="lnSpCh" val="15"/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lnSpCh" val="15"/>
              <dgm:param type="parTxLTRAlign" val="r"/>
              <dgm:param type="shpTxLTRAlignCh" val="r"/>
              <dgm:param type="txAnchorVert" val="t"/>
            </dgm:alg>
          </dgm:if>
          <dgm:else name="Name86">
            <dgm:alg type="tx">
              <dgm:param type="lnSpCh" val="15"/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 altLang="zh-TW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 altLang="zh-TW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 altLang="zh-TW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fld id="{2D717C1C-5836-4D11-ADCA-ADA1E146DD3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55767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 altLang="zh-TW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 altLang="zh-TW"/>
          </a:p>
        </p:txBody>
      </p:sp>
      <p:sp>
        <p:nvSpPr>
          <p:cNvPr id="1044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44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 altLang="zh-TW"/>
          </a:p>
        </p:txBody>
      </p:sp>
      <p:sp>
        <p:nvSpPr>
          <p:cNvPr id="1044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fld id="{D254BFB6-0436-4861-A245-5E6D37EB2F4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17525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4BFB6-0436-4861-A245-5E6D37EB2F4B}" type="slidenum">
              <a:rPr lang="en-US" altLang="zh-TW" smtClean="0"/>
              <a:pPr/>
              <a:t>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86709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hape 490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7 w 120000"/>
              <a:gd name="T3" fmla="*/ 0 h 120000"/>
              <a:gd name="T4" fmla="*/ 2147483647 w 120000"/>
              <a:gd name="T5" fmla="*/ 2147483647 h 120000"/>
              <a:gd name="T6" fmla="*/ 0 w 120000"/>
              <a:gd name="T7" fmla="*/ 2147483647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round/>
            <a:headEnd type="none" w="med" len="med"/>
            <a:tailEnd type="none" w="med" len="med"/>
          </a:ln>
        </p:spPr>
      </p:sp>
      <p:sp>
        <p:nvSpPr>
          <p:cNvPr id="114691" name="Shape 491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91525" tIns="45750" rIns="91525" bIns="45750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12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年國教小學階段的自然著重點是</a:t>
            </a:r>
            <a:r>
              <a:rPr lang="zh-TW" altLang="en-US" sz="1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探究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zh-TW" altLang="en-US" sz="1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閱讀</a:t>
            </a:r>
            <a:r>
              <a:rPr lang="zh-TW" altLang="en-US" sz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與</a:t>
            </a:r>
            <a:r>
              <a:rPr lang="zh-TW" altLang="en-US" sz="1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實作</a:t>
            </a:r>
            <a:endParaRPr lang="en-US" altLang="zh-TW" sz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藉由探究的實作活動，培養學生自主行動，溝通互動表達，實務參與的核心素養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SzPct val="25000"/>
            </a:pPr>
            <a:r>
              <a:rPr lang="zh-TW" altLang="en-US" dirty="0" smtClean="0"/>
              <a:t>重點在於關注學習與生活情境的結合</a:t>
            </a:r>
            <a:endParaRPr lang="en-US" altLang="zh-TW" dirty="0"/>
          </a:p>
          <a:p>
            <a:pPr eaLnBrk="1" hangingPunct="1">
              <a:spcBef>
                <a:spcPct val="0"/>
              </a:spcBef>
              <a:buSzPct val="25000"/>
            </a:pPr>
            <a:endParaRPr lang="en-US" altLang="zh-TW" dirty="0"/>
          </a:p>
          <a:p>
            <a:pPr eaLnBrk="1" hangingPunct="1">
              <a:spcBef>
                <a:spcPct val="0"/>
              </a:spcBef>
              <a:buSzPct val="25000"/>
            </a:pPr>
            <a:endParaRPr lang="en-US" altLang="zh-TW" dirty="0"/>
          </a:p>
          <a:p>
            <a:pPr eaLnBrk="1" hangingPunct="1">
              <a:spcBef>
                <a:spcPct val="0"/>
              </a:spcBef>
              <a:buSzPct val="25000"/>
            </a:pPr>
            <a:endParaRPr lang="zh-TW" altLang="en-US" dirty="0"/>
          </a:p>
        </p:txBody>
      </p:sp>
      <p:sp>
        <p:nvSpPr>
          <p:cNvPr id="114692" name="Shape 492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 lIns="91525" tIns="45750" rIns="91525" bIns="45750"/>
          <a:lstStyle/>
          <a:p>
            <a:pPr>
              <a:buSzPct val="25000"/>
            </a:pPr>
            <a:fld id="{8536EA4E-26DE-4CE2-994A-A16A9EAA7758}" type="slidenum">
              <a:rPr lang="en-US" altLang="zh-TW">
                <a:solidFill>
                  <a:srgbClr val="000000"/>
                </a:solidFill>
                <a:sym typeface="Calibri" pitchFamily="34" charset="0"/>
              </a:rPr>
              <a:pPr>
                <a:buSzPct val="25000"/>
              </a:pPr>
              <a:t>9</a:t>
            </a:fld>
            <a:endParaRPr lang="en-US" altLang="zh-TW">
              <a:solidFill>
                <a:srgbClr val="000000"/>
              </a:solidFill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962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 smtClean="0">
              <a:latin typeface="新細明體" pitchFamily="18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4BFB6-0436-4861-A245-5E6D37EB2F4B}" type="slidenum">
              <a:rPr lang="en-US" altLang="zh-TW" smtClean="0"/>
              <a:pPr/>
              <a:t>10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80824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l"/>
            <a:r>
              <a:rPr lang="zh-TW" altLang="en-US" dirty="0" smtClean="0"/>
              <a:t>運用</a:t>
            </a:r>
            <a:r>
              <a:rPr lang="en-US" altLang="zh-TW" dirty="0" smtClean="0"/>
              <a:t>(</a:t>
            </a:r>
            <a:r>
              <a:rPr lang="zh-TW" altLang="en-US" dirty="0" smtClean="0"/>
              <a:t>整合</a:t>
            </a:r>
            <a:r>
              <a:rPr lang="en-US" altLang="zh-TW" dirty="0" smtClean="0"/>
              <a:t>)</a:t>
            </a:r>
            <a:r>
              <a:rPr lang="zh-TW" altLang="en-US" dirty="0" smtClean="0"/>
              <a:t>前面的知識技能</a:t>
            </a:r>
            <a:endParaRPr lang="en-US" altLang="zh-TW" dirty="0" smtClean="0"/>
          </a:p>
          <a:p>
            <a:pPr lvl="0" algn="l"/>
            <a:r>
              <a:rPr lang="zh-TW" altLang="en-US" dirty="0" smtClean="0"/>
              <a:t>設計一道題目讓學生自己去探索 合作 表達 甚至期待他們能進行更高品質的探究</a:t>
            </a:r>
            <a:endParaRPr lang="en-US" altLang="zh-TW" dirty="0" smtClean="0"/>
          </a:p>
          <a:p>
            <a:pPr lvl="0" algn="l"/>
            <a:endParaRPr lang="en-US" altLang="zh-TW" sz="1200" b="1" dirty="0" smtClean="0">
              <a:solidFill>
                <a:srgbClr val="000000"/>
              </a:solidFill>
              <a:latin typeface="標楷體" pitchFamily="65" charset="-120"/>
              <a:ea typeface="標楷體" pitchFamily="65" charset="-120"/>
              <a:cs typeface="Arial" pitchFamily="34" charset="0"/>
              <a:sym typeface="Arial" pitchFamily="34" charset="0"/>
            </a:endParaRPr>
          </a:p>
          <a:p>
            <a:pPr lvl="0" algn="l"/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4BFB6-0436-4861-A245-5E6D37EB2F4B}" type="slidenum">
              <a:rPr lang="en-US" altLang="zh-TW" smtClean="0"/>
              <a:pPr/>
              <a:t>11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19346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dirty="0" smtClean="0"/>
              <a:t>實驗設計是要證明什麼</a:t>
            </a:r>
            <a:r>
              <a:rPr lang="en-US" altLang="zh-TW" dirty="0" smtClean="0"/>
              <a:t>?</a:t>
            </a:r>
            <a:r>
              <a:rPr lang="zh-TW" altLang="en-US" dirty="0" smtClean="0"/>
              <a:t>所設計的方法 真的是在驗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dirty="0" smtClean="0"/>
              <a:t>    證所提出的問題嗎</a:t>
            </a:r>
            <a:r>
              <a:rPr lang="en-US" altLang="zh-TW" dirty="0" smtClean="0"/>
              <a:t>?</a:t>
            </a:r>
          </a:p>
          <a:p>
            <a:endParaRPr lang="en-US" altLang="zh-TW" dirty="0" smtClean="0"/>
          </a:p>
          <a:p>
            <a:r>
              <a:rPr lang="zh-TW" altLang="en-US" dirty="0" smtClean="0"/>
              <a:t>對於老師提供的實驗器材是選擇全拿全用</a:t>
            </a:r>
            <a:r>
              <a:rPr lang="en-US" altLang="zh-TW" dirty="0" smtClean="0"/>
              <a:t>(</a:t>
            </a:r>
            <a:r>
              <a:rPr lang="zh-TW" altLang="en-US" dirty="0" smtClean="0"/>
              <a:t>不管 反正老師提供了一定用得到</a:t>
            </a:r>
            <a:r>
              <a:rPr lang="en-US" altLang="zh-TW" dirty="0" smtClean="0"/>
              <a:t>)?</a:t>
            </a:r>
            <a:r>
              <a:rPr lang="zh-TW" altLang="en-US" dirty="0" smtClean="0"/>
              <a:t>還是只挑其中幾樣</a:t>
            </a:r>
            <a:r>
              <a:rPr lang="en-US" altLang="zh-TW" dirty="0" smtClean="0"/>
              <a:t>(</a:t>
            </a:r>
            <a:r>
              <a:rPr lang="zh-TW" altLang="en-US" dirty="0" smtClean="0"/>
              <a:t>有自己的思考脈絡</a:t>
            </a:r>
            <a:r>
              <a:rPr lang="en-US" altLang="zh-TW" dirty="0" smtClean="0"/>
              <a:t>)?</a:t>
            </a:r>
            <a:r>
              <a:rPr lang="zh-TW" altLang="en-US" dirty="0" smtClean="0"/>
              <a:t>以及該樣工具他拿來做什麼用途</a:t>
            </a:r>
            <a:r>
              <a:rPr lang="en-US" altLang="zh-TW" dirty="0" smtClean="0"/>
              <a:t>?</a:t>
            </a:r>
          </a:p>
          <a:p>
            <a:endParaRPr lang="en-US" altLang="zh-TW" dirty="0" smtClean="0"/>
          </a:p>
          <a:p>
            <a:r>
              <a:rPr lang="zh-TW" altLang="en-US" dirty="0" smtClean="0"/>
              <a:t>實驗設計的能力 再老師不再次提醒</a:t>
            </a:r>
            <a:r>
              <a:rPr lang="en-US" altLang="zh-TW" dirty="0" smtClean="0"/>
              <a:t>”</a:t>
            </a:r>
            <a:r>
              <a:rPr lang="zh-TW" altLang="en-US" dirty="0" smtClean="0"/>
              <a:t>注意變因的控制</a:t>
            </a:r>
            <a:r>
              <a:rPr lang="en-US" altLang="zh-TW" dirty="0" smtClean="0"/>
              <a:t>”</a:t>
            </a:r>
            <a:r>
              <a:rPr lang="zh-TW" altLang="en-US" dirty="0" smtClean="0"/>
              <a:t>下 孩子能否再發想的過程中 就注意納入變因的控制</a:t>
            </a:r>
            <a:endParaRPr lang="en-US" altLang="zh-TW" dirty="0" smtClean="0"/>
          </a:p>
          <a:p>
            <a:endParaRPr lang="en-US" altLang="zh-TW" dirty="0" smtClean="0"/>
          </a:p>
          <a:p>
            <a:r>
              <a:rPr lang="zh-TW" altLang="en-US" dirty="0" smtClean="0"/>
              <a:t>對於實驗的紀錄 是普遍的質性觀察 還是有辦法進階到更精確的數質量測</a:t>
            </a:r>
            <a:r>
              <a:rPr lang="en-US" altLang="zh-TW" dirty="0" smtClean="0"/>
              <a:t>(</a:t>
            </a:r>
            <a:r>
              <a:rPr lang="zh-TW" altLang="en-US" dirty="0" smtClean="0"/>
              <a:t>對於數據的解讀</a:t>
            </a:r>
            <a:r>
              <a:rPr lang="en-US" altLang="zh-TW" dirty="0" smtClean="0"/>
              <a:t>?)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4BFB6-0436-4861-A245-5E6D37EB2F4B}" type="slidenum">
              <a:rPr lang="en-US" altLang="zh-TW" smtClean="0"/>
              <a:pPr/>
              <a:t>14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60560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>
              <a:uFillTx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6FF5F0-1111-475D-8E3D-E34F1BB3903C}" type="slidenum">
              <a:rPr lang="zh-TW" altLang="en-US" smtClean="0">
                <a:uFillTx/>
              </a:rPr>
              <a:t>15</a:t>
            </a:fld>
            <a:endParaRPr lang="zh-TW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6823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8" name="Picture 46" descr="23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8"/>
          <a:stretch>
            <a:fillRect/>
          </a:stretch>
        </p:blipFill>
        <p:spPr bwMode="ltGray">
          <a:xfrm>
            <a:off x="-9525" y="0"/>
            <a:ext cx="4270375" cy="68580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553200"/>
            <a:ext cx="2133600" cy="244475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endParaRPr lang="en-US" altLang="zh-TW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200400" y="6553200"/>
            <a:ext cx="2895600" cy="244475"/>
          </a:xfrm>
        </p:spPr>
        <p:txBody>
          <a:bodyPr/>
          <a:lstStyle>
            <a:lvl1pPr algn="ctr">
              <a:defRPr sz="1000" b="0" i="0">
                <a:solidFill>
                  <a:schemeClr val="tx1"/>
                </a:solidFill>
              </a:defRPr>
            </a:lvl1pPr>
          </a:lstStyle>
          <a:p>
            <a:endParaRPr lang="en-US" altLang="zh-TW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BADE04-4F5D-4972-A394-A433FADCA27A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7391400" y="3810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TW" sz="2400" i="1">
                <a:latin typeface="Verdana" panose="020B0604030504040204" pitchFamily="34" charset="0"/>
                <a:ea typeface="新細明體" panose="02020500000000000000" pitchFamily="18" charset="-120"/>
              </a:rPr>
              <a:t>LOGO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43400" y="2895600"/>
            <a:ext cx="4038600" cy="685800"/>
          </a:xfrm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TW" altLang="en-US" noProof="0"/>
              <a:t>按一下以編輯母片標題樣式</a:t>
            </a:r>
            <a:endParaRPr lang="en-US" altLang="zh-TW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43400" y="4038600"/>
            <a:ext cx="4038600" cy="533400"/>
          </a:xfrm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1600"/>
            </a:lvl1pPr>
          </a:lstStyle>
          <a:p>
            <a:pPr lvl="0"/>
            <a:r>
              <a:rPr lang="zh-TW" altLang="en-US" noProof="0"/>
              <a:t>按一下以編輯母片副標題樣式</a:t>
            </a:r>
            <a:endParaRPr lang="en-US" altLang="zh-TW" noProof="0"/>
          </a:p>
        </p:txBody>
      </p:sp>
      <p:sp>
        <p:nvSpPr>
          <p:cNvPr id="3126" name="AutoShape 54"/>
          <p:cNvSpPr>
            <a:spLocks noChangeArrowheads="1"/>
          </p:cNvSpPr>
          <p:nvPr/>
        </p:nvSpPr>
        <p:spPr bwMode="auto">
          <a:xfrm>
            <a:off x="152400" y="228600"/>
            <a:ext cx="8839200" cy="6324600"/>
          </a:xfrm>
          <a:prstGeom prst="roundRect">
            <a:avLst>
              <a:gd name="adj" fmla="val 4569"/>
            </a:avLst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www.themegallery.com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LOGO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F9034-F5E5-4BC3-A994-8CC76154B66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6784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72250" y="714375"/>
            <a:ext cx="2038350" cy="56102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714375"/>
            <a:ext cx="5962650" cy="561022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www.themegallery.com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LOGO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7BEA6-AE78-4B10-AC53-16F2FC6E1A9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83287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5400" y="714375"/>
            <a:ext cx="7315200" cy="5334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4000500" cy="48768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000500" cy="48768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6019800" y="307975"/>
            <a:ext cx="19050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www.themegallery.com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5867400" y="2286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LOGO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67818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D0890F0D-B684-48CB-8D71-0032DFBDC9E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11299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5400" y="714375"/>
            <a:ext cx="7315200" cy="5334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153400" cy="4876800"/>
          </a:xfrm>
        </p:spPr>
        <p:txBody>
          <a:bodyPr/>
          <a:lstStyle/>
          <a:p>
            <a:r>
              <a:rPr lang="zh-TW" altLang="en-US"/>
              <a:t>按一下圖示以新增表格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019800" y="307975"/>
            <a:ext cx="19050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www.themegallery.com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5867400" y="2286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LOGO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7818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987ED133-5070-49C7-B010-B8A24F3D47C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2738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www.themegallery.com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LOGO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52B51-96C8-4055-A83C-29C3456DE9B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36409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www.themegallery.com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LOGO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12F48-41D3-46AD-98F0-1209050FA0A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57342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00500" cy="48768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000500" cy="48768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www.themegallery.com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LOGO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75614-2E00-4058-BC1D-283D8F768E5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90025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www.themegallery.com</a:t>
            </a: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LOGO</a:t>
            </a: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47B8C-697A-4B5B-A9A0-C53641AF62C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31904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www.themegallery.com</a:t>
            </a: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LOGO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0712E-5A0B-4894-94DC-43E91C88965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42294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www.themegallery.com</a:t>
            </a: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LOGO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A4B22-69FB-4CC6-ACE1-2909F300FEC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41357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www.themegallery.com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LOGO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7248C-E748-4DC1-9A64-8F75C9C2B30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47340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www.themegallery.com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LOGO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13297-7155-47AE-9089-4465D3740AD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45995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5" name="Object 81"/>
          <p:cNvGraphicFramePr>
            <a:graphicFrameLocks noChangeAspect="1"/>
          </p:cNvGraphicFramePr>
          <p:nvPr/>
        </p:nvGraphicFramePr>
        <p:xfrm>
          <a:off x="152400" y="609600"/>
          <a:ext cx="88392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6" name="Image" r:id="rId16" imgW="22857143" imgH="2819048" progId="">
                  <p:embed/>
                </p:oleObj>
              </mc:Choice>
              <mc:Fallback>
                <p:oleObj name="Image" r:id="rId16" imgW="22857143" imgH="2819048" progId="">
                  <p:embed/>
                  <p:pic>
                    <p:nvPicPr>
                      <p:cNvPr id="0" name="Picture 1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609600"/>
                        <a:ext cx="88392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3FB564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30311D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6" name="Object 72"/>
          <p:cNvGraphicFramePr>
            <a:graphicFrameLocks noChangeAspect="1"/>
          </p:cNvGraphicFramePr>
          <p:nvPr/>
        </p:nvGraphicFramePr>
        <p:xfrm>
          <a:off x="8001000" y="6019800"/>
          <a:ext cx="68580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" name="Image" r:id="rId18" imgW="1494385" imgH="1182930" progId="">
                  <p:embed/>
                </p:oleObj>
              </mc:Choice>
              <mc:Fallback>
                <p:oleObj name="Image" r:id="rId18" imgW="1494385" imgH="1182930" progId="">
                  <p:embed/>
                  <p:pic>
                    <p:nvPicPr>
                      <p:cNvPr id="0" name="Picture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6019800"/>
                        <a:ext cx="685800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3FB564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30311D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295400" y="714375"/>
            <a:ext cx="7315200" cy="533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  <a:endParaRPr lang="en-US" altLang="zh-TW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447800"/>
            <a:ext cx="81534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019800" y="307975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latin typeface="+mn-lt"/>
                <a:ea typeface="新細明體" panose="02020500000000000000" pitchFamily="18" charset="-120"/>
              </a:defRPr>
            </a:lvl1pPr>
          </a:lstStyle>
          <a:p>
            <a:r>
              <a:rPr lang="en-US" altLang="zh-TW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5867400" y="228600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i="1">
                <a:solidFill>
                  <a:srgbClr val="CC0000"/>
                </a:solidFill>
                <a:ea typeface="新細明體" panose="02020500000000000000" pitchFamily="18" charset="-120"/>
              </a:defRPr>
            </a:lvl1pPr>
          </a:lstStyle>
          <a:p>
            <a:r>
              <a:rPr lang="en-US" altLang="zh-TW"/>
              <a:t>LOGO</a:t>
            </a:r>
          </a:p>
        </p:txBody>
      </p:sp>
      <p:sp>
        <p:nvSpPr>
          <p:cNvPr id="1092" name="AutoShape 68"/>
          <p:cNvSpPr>
            <a:spLocks noChangeArrowheads="1"/>
          </p:cNvSpPr>
          <p:nvPr/>
        </p:nvSpPr>
        <p:spPr bwMode="auto">
          <a:xfrm>
            <a:off x="152400" y="228600"/>
            <a:ext cx="8839200" cy="6324600"/>
          </a:xfrm>
          <a:prstGeom prst="roundRect">
            <a:avLst>
              <a:gd name="adj" fmla="val 4569"/>
            </a:avLst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99" name="Rectangle 75"/>
          <p:cNvSpPr>
            <a:spLocks noChangeArrowheads="1"/>
          </p:cNvSpPr>
          <p:nvPr/>
        </p:nvSpPr>
        <p:spPr bwMode="gray">
          <a:xfrm>
            <a:off x="228600" y="65532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lang="en-US" altLang="zh-TW" sz="1000" b="0">
              <a:ea typeface="新細明體" panose="02020500000000000000" pitchFamily="18" charset="-120"/>
            </a:endParaRPr>
          </a:p>
        </p:txBody>
      </p:sp>
      <p:sp>
        <p:nvSpPr>
          <p:cNvPr id="1100" name="Rectangle 76"/>
          <p:cNvSpPr>
            <a:spLocks noChangeArrowheads="1"/>
          </p:cNvSpPr>
          <p:nvPr/>
        </p:nvSpPr>
        <p:spPr bwMode="gray">
          <a:xfrm>
            <a:off x="3200400" y="6553200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altLang="zh-TW" sz="1000" b="0">
              <a:ea typeface="新細明體" panose="02020500000000000000" pitchFamily="18" charset="-120"/>
            </a:endParaRPr>
          </a:p>
        </p:txBody>
      </p:sp>
      <p:sp>
        <p:nvSpPr>
          <p:cNvPr id="1101" name="Rectangle 77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781800" y="65532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ea typeface="新細明體" panose="02020500000000000000" pitchFamily="18" charset="-120"/>
              </a:defRPr>
            </a:lvl1pPr>
          </a:lstStyle>
          <a:p>
            <a:fld id="{77A3E0B6-BC03-412A-BE38-D9E33C241309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anose="020B060403050404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anose="020B060403050404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anose="020B060403050404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22303;&#22756;&#30693;&#22810;&#23569;&#25991;&#26412;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1221&#24544;&#32681;&#22283;&#23567;.pptx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236521" y="2564905"/>
            <a:ext cx="4824536" cy="1368151"/>
          </a:xfrm>
        </p:spPr>
        <p:txBody>
          <a:bodyPr/>
          <a:lstStyle/>
          <a:p>
            <a:pPr algn="l"/>
            <a:r>
              <a:rPr lang="zh-TW" altLang="en-US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三重分區輔導公開課</a:t>
            </a:r>
            <a:r>
              <a:rPr lang="en-US" altLang="zh-TW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土壤的形成與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利用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延伸活動</a:t>
            </a:r>
            <a:endParaRPr lang="en-US" altLang="zh-TW" sz="2800" dirty="0">
              <a:solidFill>
                <a:schemeClr val="accent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gray">
          <a:xfrm>
            <a:off x="4211960" y="3933056"/>
            <a:ext cx="438150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zh-TW" b="0" dirty="0">
              <a:solidFill>
                <a:schemeClr val="accent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274183" y="64076"/>
            <a:ext cx="8786874" cy="235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9pPr>
          </a:lstStyle>
          <a:p>
            <a:pPr algn="l"/>
            <a:r>
              <a:rPr lang="zh-TW" altLang="en-US" sz="2400" dirty="0" smtClean="0">
                <a:latin typeface="微軟正黑體" pitchFamily="34" charset="-120"/>
              </a:rPr>
              <a:t>                                 </a:t>
            </a:r>
            <a:endParaRPr lang="en-US" altLang="zh-TW" sz="2400" dirty="0" smtClean="0">
              <a:latin typeface="微軟正黑體" pitchFamily="34" charset="-120"/>
            </a:endParaRPr>
          </a:p>
          <a:p>
            <a:pPr algn="l"/>
            <a:r>
              <a:rPr lang="en-US" altLang="zh-TW" sz="2400" dirty="0">
                <a:latin typeface="微軟正黑體" pitchFamily="34" charset="-120"/>
              </a:rPr>
              <a:t> </a:t>
            </a:r>
            <a:r>
              <a:rPr lang="en-US" altLang="zh-TW" sz="2400" dirty="0" smtClean="0">
                <a:latin typeface="微軟正黑體" pitchFamily="34" charset="-120"/>
              </a:rPr>
              <a:t>                                   </a:t>
            </a:r>
            <a:r>
              <a:rPr lang="zh-TW" alt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新北市國民教育</a:t>
            </a:r>
            <a:r>
              <a:rPr lang="zh-TW" altLang="en-US" sz="2400" dirty="0" smtClean="0">
                <a:solidFill>
                  <a:schemeClr val="bg1">
                    <a:lumMod val="9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自然與生活科技領域</a:t>
            </a:r>
            <a:r>
              <a:rPr lang="zh-TW" alt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輔導團</a:t>
            </a:r>
            <a:br>
              <a:rPr lang="zh-TW" altLang="en-US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                                </a:t>
            </a:r>
            <a:endParaRPr lang="zh-HK" altLang="en-US" sz="4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211960" y="4581128"/>
            <a:ext cx="4678886" cy="1091624"/>
          </a:xfrm>
          <a:prstGeom prst="rect">
            <a:avLst/>
          </a:prstGeom>
        </p:spPr>
        <p:txBody>
          <a:bodyPr vert="horz" lIns="91440" tIns="10800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accent1">
                    <a:lumMod val="50000"/>
                  </a:schemeClr>
                </a:solidFill>
                <a:effectLst>
                  <a:glow rad="101600">
                    <a:schemeClr val="accent4">
                      <a:lumMod val="20000"/>
                      <a:lumOff val="80000"/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zh-TW" altLang="en-US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歡迎夥伴蒞臨</a:t>
            </a:r>
            <a:endParaRPr lang="en-US" altLang="zh-TW" sz="5400" b="1" dirty="0">
              <a:solidFill>
                <a:schemeClr val="tx2">
                  <a:lumMod val="60000"/>
                  <a:lumOff val="4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491880" y="5748935"/>
            <a:ext cx="3900277" cy="731584"/>
          </a:xfrm>
        </p:spPr>
        <p:txBody>
          <a:bodyPr tIns="108000">
            <a:noAutofit/>
          </a:bodyPr>
          <a:lstStyle/>
          <a:p>
            <a:pPr algn="l">
              <a:lnSpc>
                <a:spcPct val="90000"/>
              </a:lnSpc>
            </a:pPr>
            <a:r>
              <a:rPr lang="zh-TW" altLang="en-US" sz="2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自然輔導團員 蔡秀惠</a:t>
            </a:r>
            <a:endParaRPr lang="en-US" altLang="zh-TW" sz="20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>
              <a:lnSpc>
                <a:spcPct val="90000"/>
              </a:lnSpc>
            </a:pPr>
            <a:r>
              <a:rPr lang="zh-TW" altLang="en-US" sz="2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新</a:t>
            </a:r>
            <a:r>
              <a:rPr lang="zh-TW" altLang="en-US" sz="2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北市中和區自</a:t>
            </a:r>
            <a:r>
              <a:rPr lang="zh-TW" altLang="en-US" sz="2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強</a:t>
            </a:r>
            <a:r>
              <a:rPr lang="zh-TW" altLang="en-US" sz="2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國小</a:t>
            </a:r>
            <a:endParaRPr lang="zh-TW" altLang="en-US" sz="20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0" y="1412776"/>
            <a:ext cx="9144000" cy="53285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75" y="1556792"/>
            <a:ext cx="889069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手繪多邊形 14"/>
          <p:cNvSpPr/>
          <p:nvPr/>
        </p:nvSpPr>
        <p:spPr bwMode="auto">
          <a:xfrm>
            <a:off x="243840" y="1965960"/>
            <a:ext cx="1325880" cy="2956560"/>
          </a:xfrm>
          <a:custGeom>
            <a:avLst/>
            <a:gdLst>
              <a:gd name="connsiteX0" fmla="*/ 0 w 1325880"/>
              <a:gd name="connsiteY0" fmla="*/ 0 h 2956560"/>
              <a:gd name="connsiteX1" fmla="*/ 15240 w 1325880"/>
              <a:gd name="connsiteY1" fmla="*/ 2956560 h 2956560"/>
              <a:gd name="connsiteX2" fmla="*/ 1325880 w 1325880"/>
              <a:gd name="connsiteY2" fmla="*/ 2941320 h 2956560"/>
              <a:gd name="connsiteX3" fmla="*/ 0 w 1325880"/>
              <a:gd name="connsiteY3" fmla="*/ 0 h 295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5880" h="2956560">
                <a:moveTo>
                  <a:pt x="0" y="0"/>
                </a:moveTo>
                <a:lnTo>
                  <a:pt x="15240" y="2956560"/>
                </a:lnTo>
                <a:lnTo>
                  <a:pt x="1325880" y="2941320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43137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手繪多邊形 15"/>
          <p:cNvSpPr/>
          <p:nvPr/>
        </p:nvSpPr>
        <p:spPr bwMode="auto">
          <a:xfrm>
            <a:off x="243840" y="1920240"/>
            <a:ext cx="2194560" cy="2026920"/>
          </a:xfrm>
          <a:custGeom>
            <a:avLst/>
            <a:gdLst>
              <a:gd name="connsiteX0" fmla="*/ 0 w 2194560"/>
              <a:gd name="connsiteY0" fmla="*/ 0 h 2026920"/>
              <a:gd name="connsiteX1" fmla="*/ 2194560 w 2194560"/>
              <a:gd name="connsiteY1" fmla="*/ 15240 h 2026920"/>
              <a:gd name="connsiteX2" fmla="*/ 2194560 w 2194560"/>
              <a:gd name="connsiteY2" fmla="*/ 2026920 h 2026920"/>
              <a:gd name="connsiteX3" fmla="*/ 0 w 2194560"/>
              <a:gd name="connsiteY3" fmla="*/ 0 h 2026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560" h="2026920">
                <a:moveTo>
                  <a:pt x="0" y="0"/>
                </a:moveTo>
                <a:lnTo>
                  <a:pt x="2194560" y="15240"/>
                </a:lnTo>
                <a:lnTo>
                  <a:pt x="2194560" y="2026920"/>
                </a:lnTo>
                <a:lnTo>
                  <a:pt x="0" y="0"/>
                </a:lnTo>
                <a:close/>
              </a:path>
            </a:pathLst>
          </a:custGeom>
          <a:solidFill>
            <a:srgbClr val="89D6A1">
              <a:alpha val="47843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手繪多邊形 16"/>
          <p:cNvSpPr/>
          <p:nvPr/>
        </p:nvSpPr>
        <p:spPr bwMode="auto">
          <a:xfrm>
            <a:off x="277024" y="1965960"/>
            <a:ext cx="2164080" cy="2971800"/>
          </a:xfrm>
          <a:custGeom>
            <a:avLst/>
            <a:gdLst>
              <a:gd name="connsiteX0" fmla="*/ 0 w 2164080"/>
              <a:gd name="connsiteY0" fmla="*/ 0 h 2971800"/>
              <a:gd name="connsiteX1" fmla="*/ 1295400 w 2164080"/>
              <a:gd name="connsiteY1" fmla="*/ 2971800 h 2971800"/>
              <a:gd name="connsiteX2" fmla="*/ 2148840 w 2164080"/>
              <a:gd name="connsiteY2" fmla="*/ 2971800 h 2971800"/>
              <a:gd name="connsiteX3" fmla="*/ 2164080 w 2164080"/>
              <a:gd name="connsiteY3" fmla="*/ 1981200 h 2971800"/>
              <a:gd name="connsiteX4" fmla="*/ 0 w 2164080"/>
              <a:gd name="connsiteY4" fmla="*/ 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4080" h="2971800">
                <a:moveTo>
                  <a:pt x="0" y="0"/>
                </a:moveTo>
                <a:lnTo>
                  <a:pt x="1295400" y="2971800"/>
                </a:lnTo>
                <a:lnTo>
                  <a:pt x="2148840" y="2971800"/>
                </a:lnTo>
                <a:lnTo>
                  <a:pt x="2164080" y="1981200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41961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標題 1"/>
          <p:cNvSpPr>
            <a:spLocks noGrp="1"/>
          </p:cNvSpPr>
          <p:nvPr>
            <p:ph type="title"/>
          </p:nvPr>
        </p:nvSpPr>
        <p:spPr>
          <a:xfrm>
            <a:off x="1295400" y="714375"/>
            <a:ext cx="7315200" cy="533400"/>
          </a:xfrm>
        </p:spPr>
        <p:txBody>
          <a:bodyPr/>
          <a:lstStyle/>
          <a:p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教學者對教材的詮釋</a:t>
            </a:r>
          </a:p>
        </p:txBody>
      </p:sp>
      <p:sp>
        <p:nvSpPr>
          <p:cNvPr id="2" name="矩形 1"/>
          <p:cNvSpPr/>
          <p:nvPr/>
        </p:nvSpPr>
        <p:spPr bwMode="auto">
          <a:xfrm>
            <a:off x="289600" y="4805888"/>
            <a:ext cx="8763889" cy="1935480"/>
          </a:xfrm>
          <a:prstGeom prst="rect">
            <a:avLst/>
          </a:prstGeom>
          <a:solidFill>
            <a:srgbClr val="FFC2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新課綱以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學習重點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進行整合，學習重點由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學習內容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與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表現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兩個向度所組成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除了重視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知識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之外，更要注重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行動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及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態度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，並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透過「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覺察及省思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」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將此三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者串連為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三位一體。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49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 txBox="1">
            <a:spLocks/>
          </p:cNvSpPr>
          <p:nvPr/>
        </p:nvSpPr>
        <p:spPr bwMode="gray">
          <a:xfrm>
            <a:off x="1294947" y="734249"/>
            <a:ext cx="7315200" cy="533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9pPr>
          </a:lstStyle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前一堂課程進度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15" name="群組 14"/>
          <p:cNvGrpSpPr/>
          <p:nvPr/>
        </p:nvGrpSpPr>
        <p:grpSpPr>
          <a:xfrm>
            <a:off x="395536" y="1568665"/>
            <a:ext cx="8568952" cy="3951870"/>
            <a:chOff x="214827" y="1061305"/>
            <a:chExt cx="8568952" cy="3951870"/>
          </a:xfrm>
        </p:grpSpPr>
        <p:sp>
          <p:nvSpPr>
            <p:cNvPr id="7" name="向右箭號 6"/>
            <p:cNvSpPr/>
            <p:nvPr/>
          </p:nvSpPr>
          <p:spPr bwMode="auto">
            <a:xfrm>
              <a:off x="214827" y="1061305"/>
              <a:ext cx="8568952" cy="1656184"/>
            </a:xfrm>
            <a:prstGeom prst="righ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algn="l"/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文本</a:t>
              </a:r>
              <a:r>
                <a:rPr lang="zh-TW" altLang="en-US" sz="24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閱讀：</a:t>
              </a:r>
              <a:r>
                <a:rPr lang="zh-TW" altLang="en-US" sz="2400" dirty="0" smtClean="0">
                  <a:latin typeface="標楷體" panose="03000509000000000000" pitchFamily="65" charset="-120"/>
                  <a:ea typeface="標楷體" panose="03000509000000000000" pitchFamily="65" charset="-120"/>
                  <a:hlinkClick r:id="rId3" action="ppaction://hlinkfile"/>
                </a:rPr>
                <a:t>土壤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  <a:hlinkClick r:id="rId3" action="ppaction://hlinkfile"/>
                </a:rPr>
                <a:t>知</a:t>
              </a:r>
              <a:r>
                <a:rPr lang="zh-TW" altLang="en-US" sz="2400" dirty="0" smtClean="0">
                  <a:latin typeface="標楷體" panose="03000509000000000000" pitchFamily="65" charset="-120"/>
                  <a:ea typeface="標楷體" panose="03000509000000000000" pitchFamily="65" charset="-120"/>
                  <a:hlinkClick r:id="rId3" action="ppaction://hlinkfile"/>
                </a:rPr>
                <a:t>多少</a:t>
              </a:r>
              <a:r>
                <a:rPr lang="en-US" altLang="zh-TW" sz="2400" dirty="0" smtClean="0">
                  <a:latin typeface="標楷體" panose="03000509000000000000" pitchFamily="65" charset="-120"/>
                  <a:ea typeface="標楷體" panose="03000509000000000000" pitchFamily="65" charset="-120"/>
                  <a:hlinkClick r:id="rId3" action="ppaction://hlinkfile"/>
                </a:rPr>
                <a:t>?</a:t>
              </a:r>
              <a:endPara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2" name="矩形 1"/>
            <p:cNvSpPr/>
            <p:nvPr/>
          </p:nvSpPr>
          <p:spPr bwMode="auto">
            <a:xfrm>
              <a:off x="214827" y="2044028"/>
              <a:ext cx="1948448" cy="2969147"/>
            </a:xfrm>
            <a:prstGeom prst="rect">
              <a:avLst/>
            </a:prstGeom>
            <a:solidFill>
              <a:srgbClr val="64C2F2">
                <a:alpha val="32941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algn="l"/>
              <a:endPara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342900" lvl="0" indent="-342900" algn="l">
                <a:buFont typeface="Arial" panose="020B0604020202020204" pitchFamily="34" charset="0"/>
                <a:buChar char="•"/>
              </a:pPr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課本</a:t>
              </a:r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內容</a:t>
              </a:r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的</a:t>
              </a:r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加深加</a:t>
              </a:r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廣</a:t>
              </a:r>
              <a:endPara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342900" lvl="0" indent="-342900" algn="l">
                <a:buFont typeface="Arial" panose="020B0604020202020204" pitchFamily="34" charset="0"/>
                <a:buChar char="•"/>
              </a:pPr>
              <a:endPara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342900" lvl="0" indent="-342900" algn="l">
                <a:buFont typeface="Arial" panose="020B0604020202020204" pitchFamily="34" charset="0"/>
                <a:buChar char="•"/>
              </a:pPr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學生</a:t>
              </a:r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說話的證據</a:t>
              </a:r>
              <a:endPara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lvl="0" algn="l"/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   </a:t>
              </a:r>
              <a:r>
                <a:rPr lang="en-US" altLang="zh-TW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--</a:t>
              </a:r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土壤</a:t>
              </a:r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質地 </a:t>
              </a:r>
              <a:endPara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lvl="0" algn="l"/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   </a:t>
              </a:r>
              <a:r>
                <a:rPr lang="en-US" altLang="zh-TW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--</a:t>
              </a:r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保</a:t>
              </a:r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水性 </a:t>
              </a:r>
              <a:endPara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lvl="0" algn="l"/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 </a:t>
              </a:r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  </a:t>
              </a:r>
              <a:r>
                <a:rPr lang="en-US" altLang="zh-TW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--</a:t>
              </a:r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滲</a:t>
              </a:r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水性</a:t>
              </a:r>
            </a:p>
          </p:txBody>
        </p:sp>
      </p:grpSp>
      <p:grpSp>
        <p:nvGrpSpPr>
          <p:cNvPr id="13" name="群組 12"/>
          <p:cNvGrpSpPr/>
          <p:nvPr/>
        </p:nvGrpSpPr>
        <p:grpSpPr>
          <a:xfrm>
            <a:off x="2341868" y="2102065"/>
            <a:ext cx="6624736" cy="3966120"/>
            <a:chOff x="2123728" y="1739832"/>
            <a:chExt cx="6624736" cy="3966120"/>
          </a:xfrm>
        </p:grpSpPr>
        <p:sp>
          <p:nvSpPr>
            <p:cNvPr id="8" name="向右箭號 7"/>
            <p:cNvSpPr/>
            <p:nvPr/>
          </p:nvSpPr>
          <p:spPr bwMode="auto">
            <a:xfrm>
              <a:off x="2123728" y="1739832"/>
              <a:ext cx="6624736" cy="1656184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r>
                <a:rPr lang="zh-TW" altLang="en-US" sz="2400" dirty="0" smtClean="0">
                  <a:latin typeface="標楷體" panose="03000509000000000000" pitchFamily="65" charset="-120"/>
                  <a:ea typeface="標楷體" panose="03000509000000000000" pitchFamily="65" charset="-120"/>
                  <a:hlinkClick r:id="rId4" action="ppaction://hlinkpres?slideindex=1&amp;slidetitle="/>
                </a:rPr>
                <a:t>實驗：辨別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  <a:hlinkClick r:id="rId4" action="ppaction://hlinkpres?slideindex=1&amp;slidetitle="/>
                </a:rPr>
                <a:t>土壤質地</a:t>
              </a:r>
              <a:endPara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0" name="矩形 9"/>
            <p:cNvSpPr/>
            <p:nvPr/>
          </p:nvSpPr>
          <p:spPr bwMode="auto">
            <a:xfrm>
              <a:off x="2123728" y="2969648"/>
              <a:ext cx="1969760" cy="2736304"/>
            </a:xfrm>
            <a:prstGeom prst="rect">
              <a:avLst/>
            </a:prstGeom>
            <a:solidFill>
              <a:srgbClr val="33CC33">
                <a:alpha val="32549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真實情境</a:t>
              </a:r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照</a:t>
              </a:r>
              <a:endPara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endPara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342900" lvl="0" indent="-342900" algn="l">
                <a:buFont typeface="Arial" panose="020B0604020202020204" pitchFamily="34" charset="0"/>
                <a:buChar char="•"/>
              </a:pPr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遠</a:t>
              </a:r>
              <a:r>
                <a:rPr lang="en-US" altLang="zh-TW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--</a:t>
              </a:r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拉近</a:t>
              </a:r>
              <a:r>
                <a:rPr lang="en-US" altLang="zh-TW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--</a:t>
              </a:r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再</a:t>
              </a:r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拉</a:t>
              </a:r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近</a:t>
              </a:r>
              <a:r>
                <a:rPr lang="en-US" altLang="zh-TW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—</a:t>
              </a:r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呈現眼前</a:t>
              </a:r>
              <a:endPara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342900" lvl="0" indent="-342900" algn="l">
                <a:buFont typeface="Arial" panose="020B0604020202020204" pitchFamily="34" charset="0"/>
                <a:buChar char="•"/>
              </a:pPr>
              <a:endPara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342900" lvl="0" indent="-342900" algn="l">
                <a:buFont typeface="Arial" panose="020B0604020202020204" pitchFamily="34" charset="0"/>
                <a:buChar char="•"/>
              </a:pPr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選擇</a:t>
              </a:r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並使用需要的工具</a:t>
              </a:r>
            </a:p>
          </p:txBody>
        </p:sp>
      </p:grpSp>
      <p:grpSp>
        <p:nvGrpSpPr>
          <p:cNvPr id="4" name="群組 3"/>
          <p:cNvGrpSpPr/>
          <p:nvPr/>
        </p:nvGrpSpPr>
        <p:grpSpPr>
          <a:xfrm>
            <a:off x="4311628" y="2634232"/>
            <a:ext cx="4680520" cy="3815996"/>
            <a:chOff x="4067944" y="2315896"/>
            <a:chExt cx="4680520" cy="3815996"/>
          </a:xfrm>
        </p:grpSpPr>
        <p:sp>
          <p:nvSpPr>
            <p:cNvPr id="5" name="向右箭號 4"/>
            <p:cNvSpPr/>
            <p:nvPr/>
          </p:nvSpPr>
          <p:spPr bwMode="auto">
            <a:xfrm>
              <a:off x="4067944" y="2315896"/>
              <a:ext cx="4680520" cy="1656184"/>
            </a:xfrm>
            <a:prstGeom prst="rightArrow">
              <a:avLst/>
            </a:prstGeom>
            <a:solidFill>
              <a:srgbClr val="FFCC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algn="l"/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實驗再設計</a:t>
              </a:r>
              <a:r>
                <a:rPr lang="zh-TW" altLang="en-US" sz="24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：</a:t>
              </a:r>
              <a:endPara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lvl="0" algn="l"/>
              <a:r>
                <a:rPr lang="zh-TW" altLang="en-US" sz="24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流水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實驗變因控制</a:t>
              </a:r>
            </a:p>
          </p:txBody>
        </p:sp>
        <p:sp>
          <p:nvSpPr>
            <p:cNvPr id="11" name="矩形 10"/>
            <p:cNvSpPr/>
            <p:nvPr/>
          </p:nvSpPr>
          <p:spPr bwMode="auto">
            <a:xfrm>
              <a:off x="4067944" y="3395588"/>
              <a:ext cx="1872208" cy="2736304"/>
            </a:xfrm>
            <a:prstGeom prst="rect">
              <a:avLst/>
            </a:prstGeom>
            <a:solidFill>
              <a:srgbClr val="FFCC00">
                <a:alpha val="32549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lvl="0" indent="-342900" algn="l">
                <a:buFont typeface="Arial" panose="020B0604020202020204" pitchFamily="34" charset="0"/>
                <a:buChar char="•"/>
              </a:pPr>
              <a:endPara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342900" lvl="0" indent="-342900" algn="l">
                <a:buFont typeface="Arial" panose="020B0604020202020204" pitchFamily="34" charset="0"/>
                <a:buChar char="•"/>
              </a:pPr>
              <a:r>
                <a:rPr lang="zh-TW" altLang="en-US" sz="20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確認</a:t>
              </a:r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學生對於實驗變因控制的理解程度</a:t>
              </a:r>
            </a:p>
          </p:txBody>
        </p:sp>
      </p:grpSp>
      <p:grpSp>
        <p:nvGrpSpPr>
          <p:cNvPr id="3" name="群組 2"/>
          <p:cNvGrpSpPr/>
          <p:nvPr/>
        </p:nvGrpSpPr>
        <p:grpSpPr>
          <a:xfrm>
            <a:off x="6183836" y="3462324"/>
            <a:ext cx="2808312" cy="3354356"/>
            <a:chOff x="5940152" y="3143988"/>
            <a:chExt cx="2808312" cy="3354356"/>
          </a:xfrm>
        </p:grpSpPr>
        <p:sp>
          <p:nvSpPr>
            <p:cNvPr id="9" name="向右箭號 8"/>
            <p:cNvSpPr/>
            <p:nvPr/>
          </p:nvSpPr>
          <p:spPr bwMode="auto">
            <a:xfrm>
              <a:off x="5940152" y="3143988"/>
              <a:ext cx="2808312" cy="1656184"/>
            </a:xfrm>
            <a:prstGeom prst="rightArrow">
              <a:avLst/>
            </a:prstGeom>
            <a:solidFill>
              <a:srgbClr val="FF5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algn="l"/>
              <a:r>
                <a:rPr lang="zh-TW" altLang="en-US" sz="24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跳躍伸展</a:t>
              </a:r>
              <a:endPara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lvl="0" algn="l"/>
              <a:r>
                <a:rPr lang="en-US" altLang="zh-TW" sz="24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(</a:t>
              </a:r>
              <a:r>
                <a:rPr lang="zh-TW" altLang="en-US" sz="24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公開課</a:t>
              </a:r>
              <a:r>
                <a:rPr lang="en-US" altLang="zh-TW" sz="24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)</a:t>
              </a:r>
              <a:endPara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2" name="矩形 11"/>
            <p:cNvSpPr/>
            <p:nvPr/>
          </p:nvSpPr>
          <p:spPr bwMode="auto">
            <a:xfrm>
              <a:off x="5940152" y="4130552"/>
              <a:ext cx="2016224" cy="2367792"/>
            </a:xfrm>
            <a:prstGeom prst="rect">
              <a:avLst/>
            </a:prstGeom>
            <a:solidFill>
              <a:srgbClr val="FF3300">
                <a:alpha val="27843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algn="l"/>
              <a:endPara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342900" lvl="0" indent="-342900" algn="l">
                <a:buFont typeface="Arial" panose="020B0604020202020204" pitchFamily="34" charset="0"/>
                <a:buChar char="•"/>
              </a:pPr>
              <a:r>
                <a:rPr lang="zh-TW" altLang="en-US" sz="2000" dirty="0" smtClean="0">
                  <a:solidFill>
                    <a:srgbClr val="7030A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生活</a:t>
              </a:r>
              <a:r>
                <a:rPr lang="zh-TW" altLang="en-US" sz="2000" dirty="0">
                  <a:solidFill>
                    <a:srgbClr val="7030A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情境題</a:t>
              </a:r>
              <a:endParaRPr lang="en-US" altLang="zh-TW" sz="2000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342900" lvl="0" indent="-342900" algn="l">
                <a:buFont typeface="Arial" panose="020B0604020202020204" pitchFamily="34" charset="0"/>
                <a:buChar char="•"/>
              </a:pPr>
              <a:r>
                <a:rPr lang="zh-TW" altLang="en-US" sz="2000" dirty="0">
                  <a:solidFill>
                    <a:srgbClr val="7030A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實驗設計能力</a:t>
              </a:r>
              <a:endParaRPr lang="en-US" altLang="zh-TW" sz="2000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342900" lvl="0" indent="-342900" algn="l">
                <a:buFont typeface="Arial" panose="020B0604020202020204" pitchFamily="34" charset="0"/>
                <a:buChar char="•"/>
              </a:pPr>
              <a:r>
                <a:rPr lang="zh-TW" altLang="en-US" sz="2000" dirty="0">
                  <a:solidFill>
                    <a:srgbClr val="7030A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選擇需要工具能力</a:t>
              </a:r>
              <a:endParaRPr lang="en-US" altLang="zh-TW" sz="2000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342900" lvl="0" indent="-342900" algn="l">
                <a:buFont typeface="Arial" panose="020B0604020202020204" pitchFamily="34" charset="0"/>
                <a:buChar char="•"/>
              </a:pPr>
              <a:r>
                <a:rPr lang="zh-TW" altLang="en-US" sz="2000" dirty="0">
                  <a:solidFill>
                    <a:srgbClr val="7030A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合作學習力</a:t>
              </a:r>
              <a:endParaRPr lang="en-US" altLang="zh-TW" sz="2000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lvl="0" algn="l"/>
              <a:endParaRPr lang="en-US" altLang="zh-TW" dirty="0"/>
            </a:p>
          </p:txBody>
        </p:sp>
      </p:grpSp>
      <p:sp>
        <p:nvSpPr>
          <p:cNvPr id="16" name="矩形 15"/>
          <p:cNvSpPr/>
          <p:nvPr/>
        </p:nvSpPr>
        <p:spPr>
          <a:xfrm>
            <a:off x="547388" y="1379065"/>
            <a:ext cx="76970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>
              <a:spcBef>
                <a:spcPct val="300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2400" b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rPr>
              <a:t>營造</a:t>
            </a:r>
            <a:r>
              <a:rPr lang="zh-TW" altLang="en-US" sz="2400" b="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rPr>
              <a:t>一個</a:t>
            </a:r>
            <a:r>
              <a:rPr lang="en-US" altLang="zh-TW" sz="2400" b="0" dirty="0" err="1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rPr>
              <a:t>脈絡化的</a:t>
            </a:r>
            <a:r>
              <a:rPr lang="zh-TW" altLang="en-US" sz="2400" b="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rPr>
              <a:t>情境</a:t>
            </a:r>
            <a:r>
              <a:rPr lang="en-US" altLang="zh-TW" sz="2400" b="0" dirty="0" err="1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rPr>
              <a:t>學習</a:t>
            </a:r>
            <a:endParaRPr lang="en-US" altLang="zh-TW" sz="2400" b="0" dirty="0">
              <a:solidFill>
                <a:srgbClr val="FF0000"/>
              </a:solidFill>
              <a:latin typeface="標楷體" pitchFamily="65" charset="-120"/>
              <a:ea typeface="標楷體" pitchFamily="65" charset="-12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077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6448" y="704371"/>
            <a:ext cx="7315200" cy="533400"/>
          </a:xfrm>
        </p:spPr>
        <p:txBody>
          <a:bodyPr/>
          <a:lstStyle/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本節課採取的教學流程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向下箭號 5"/>
          <p:cNvSpPr/>
          <p:nvPr/>
        </p:nvSpPr>
        <p:spPr bwMode="auto">
          <a:xfrm>
            <a:off x="899592" y="1559104"/>
            <a:ext cx="2376264" cy="4104456"/>
          </a:xfrm>
          <a:prstGeom prst="downArrow">
            <a:avLst/>
          </a:prstGeom>
          <a:solidFill>
            <a:srgbClr val="FFCC00">
              <a:alpha val="52941"/>
            </a:srgbClr>
          </a:solidFill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475656" y="1196752"/>
            <a:ext cx="6632244" cy="5544616"/>
          </a:xfrm>
        </p:spPr>
        <p:txBody>
          <a:bodyPr/>
          <a:lstStyle/>
          <a:p>
            <a:endParaRPr lang="en-US" altLang="zh-TW" dirty="0" smtClean="0"/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sldjump"/>
              </a:rPr>
              <a:t>投入階段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sldjump"/>
              </a:rPr>
              <a:t>(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sldjump"/>
              </a:rPr>
              <a:t>文本情境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sldjump"/>
              </a:rPr>
              <a:t>)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探索階段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設計實驗與操作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解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釋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階段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解釋實驗結果及實驗發現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精緻化階段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再次修正實驗、再操作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0" indent="0">
              <a:buNone/>
            </a:pP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評量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階段</a:t>
            </a:r>
          </a:p>
        </p:txBody>
      </p:sp>
    </p:spTree>
    <p:extLst>
      <p:ext uri="{BB962C8B-B14F-4D97-AF65-F5344CB8AC3E}">
        <p14:creationId xmlns:p14="http://schemas.microsoft.com/office/powerpoint/2010/main" val="404145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79513" y="1515785"/>
            <a:ext cx="5032622" cy="4876800"/>
          </a:xfrm>
        </p:spPr>
        <p:txBody>
          <a:bodyPr/>
          <a:lstStyle/>
          <a:p>
            <a:pPr marL="0" indent="0">
              <a:buNone/>
            </a:pPr>
            <a:r>
              <a:rPr lang="zh-TW" altLang="en-US" dirty="0" smtClean="0">
                <a:solidFill>
                  <a:srgbClr val="FF0000"/>
                </a:solidFill>
              </a:rPr>
              <a:t>  </a:t>
            </a:r>
            <a:r>
              <a:rPr lang="en-US" altLang="zh-TW" dirty="0">
                <a:solidFill>
                  <a:srgbClr val="FF0000"/>
                </a:solidFill>
              </a:rPr>
              <a:t>-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投入階段</a:t>
            </a:r>
            <a:endParaRPr lang="en-US" altLang="zh-TW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閱讀文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本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連結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上節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課程內容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endParaRPr lang="zh-TW" altLang="en-US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關鍵問題：</a:t>
            </a:r>
            <a:r>
              <a:rPr lang="zh-TW" altLang="zh-TW" b="0" dirty="0">
                <a:latin typeface="標楷體" panose="03000509000000000000" pitchFamily="65" charset="-120"/>
                <a:ea typeface="標楷體" panose="03000509000000000000" pitchFamily="65" charset="-120"/>
              </a:rPr>
              <a:t>水稻和仙人掌各適合種植在</a:t>
            </a:r>
            <a:r>
              <a:rPr lang="en-US" altLang="zh-TW" b="0" dirty="0"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zh-TW" altLang="zh-TW" b="0" dirty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b="0" dirty="0">
                <a:latin typeface="標楷體" panose="03000509000000000000" pitchFamily="65" charset="-120"/>
                <a:ea typeface="標楷體" panose="03000509000000000000" pitchFamily="65" charset="-120"/>
              </a:rPr>
              <a:t>B</a:t>
            </a:r>
            <a:r>
              <a:rPr lang="zh-TW" altLang="zh-TW" b="0" dirty="0">
                <a:latin typeface="標楷體" panose="03000509000000000000" pitchFamily="65" charset="-120"/>
                <a:ea typeface="標楷體" panose="03000509000000000000" pitchFamily="65" charset="-120"/>
              </a:rPr>
              <a:t>哪種土壤</a:t>
            </a:r>
            <a:r>
              <a:rPr lang="en-US" altLang="zh-TW" b="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r>
              <a:rPr lang="zh-TW" altLang="zh-TW" b="0" dirty="0">
                <a:latin typeface="標楷體" panose="03000509000000000000" pitchFamily="65" charset="-120"/>
                <a:ea typeface="標楷體" panose="03000509000000000000" pitchFamily="65" charset="-120"/>
              </a:rPr>
              <a:t>如何設計實驗</a:t>
            </a:r>
            <a:r>
              <a:rPr lang="zh-TW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驗證</a:t>
            </a:r>
            <a:r>
              <a:rPr lang="zh-TW" altLang="zh-TW" b="0" dirty="0">
                <a:latin typeface="標楷體" panose="03000509000000000000" pitchFamily="65" charset="-120"/>
                <a:ea typeface="標楷體" panose="03000509000000000000" pitchFamily="65" charset="-120"/>
              </a:rPr>
              <a:t>你的想法？</a:t>
            </a:r>
          </a:p>
          <a:p>
            <a:pPr marL="0" indent="0">
              <a:buNone/>
            </a:pPr>
            <a:r>
              <a:rPr lang="zh-TW" altLang="en-US" dirty="0" smtClean="0">
                <a:solidFill>
                  <a:srgbClr val="FF0000"/>
                </a:solidFill>
              </a:rPr>
              <a:t> </a:t>
            </a:r>
            <a:r>
              <a:rPr lang="en-US" altLang="zh-TW" dirty="0" smtClean="0">
                <a:solidFill>
                  <a:srgbClr val="FF0000"/>
                </a:solidFill>
              </a:rPr>
              <a:t>-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探索階段</a:t>
            </a:r>
            <a:endParaRPr lang="en-US" altLang="zh-TW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問題之後，給學生時間去做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決定、做判斷，我覺得這能力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是可以經過培養的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標題 1"/>
          <p:cNvSpPr txBox="1">
            <a:spLocks/>
          </p:cNvSpPr>
          <p:nvPr/>
        </p:nvSpPr>
        <p:spPr bwMode="gray">
          <a:xfrm>
            <a:off x="1259632" y="707702"/>
            <a:ext cx="7315200" cy="533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9pPr>
          </a:lstStyle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本節課採取的教學流程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135" y="1844824"/>
            <a:ext cx="3611681" cy="2109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423" y="4293096"/>
            <a:ext cx="2889455" cy="217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49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請幫我觀察學生的學習樣態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51520" y="1556792"/>
            <a:ext cx="8568952" cy="4876800"/>
          </a:xfrm>
        </p:spPr>
        <p:txBody>
          <a:bodyPr/>
          <a:lstStyle/>
          <a:p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看學生在設計發想的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歷程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當中，思維的轉變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「所要觀察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問題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和「探究的方法」間的符應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情形</a:t>
            </a: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遇到問題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時，能否回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扣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文本釐清概念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組內討論的氛圍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每位學生的角色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0" indent="0">
              <a:buNone/>
            </a:pP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是否能選擇「適當的」器材，來設計他們的實驗</a:t>
            </a:r>
            <a:endParaRPr lang="en-US" altLang="zh-TW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挑什麼器材？做什麼用途？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</a:p>
          <a:p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在設計實驗時，是否有注意到變因的控制</a:t>
            </a:r>
            <a:endParaRPr lang="en-US" altLang="zh-TW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普遍的質性觀察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描述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到 更精確的數值量測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4190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>
          <a:xfrm>
            <a:off x="2771800" y="1484784"/>
            <a:ext cx="9144000" cy="990600"/>
          </a:xfrm>
        </p:spPr>
        <p:txBody>
          <a:bodyPr>
            <a:noAutofit/>
          </a:bodyPr>
          <a:lstStyle/>
          <a:p>
            <a:r>
              <a:rPr lang="zh-TW" altLang="en-US" sz="6000" b="1" dirty="0" smtClean="0">
                <a:solidFill>
                  <a:srgbClr val="FFC000"/>
                </a:solidFill>
                <a:uFillTx/>
                <a:latin typeface="標楷體" panose="03000509000000000000" pitchFamily="65" charset="-120"/>
                <a:ea typeface="標楷體" panose="03000509000000000000" pitchFamily="65" charset="-120"/>
              </a:rPr>
              <a:t>敬請指教</a:t>
            </a:r>
            <a:endParaRPr lang="zh-TW" altLang="en-US" sz="6000" b="1" dirty="0">
              <a:solidFill>
                <a:srgbClr val="FFC000"/>
              </a:solidFill>
              <a:uFillTx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552" y="3573016"/>
            <a:ext cx="2433484" cy="2376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2887938874"/>
              </p:ext>
            </p:extLst>
          </p:nvPr>
        </p:nvGraphicFramePr>
        <p:xfrm>
          <a:off x="1835696" y="234888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113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公開課前教學者的省思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向右箭號 5"/>
          <p:cNvSpPr/>
          <p:nvPr/>
        </p:nvSpPr>
        <p:spPr bwMode="auto">
          <a:xfrm>
            <a:off x="1295400" y="1829822"/>
            <a:ext cx="6949008" cy="1709190"/>
          </a:xfrm>
          <a:prstGeom prst="rightArrow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TW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被觀課的學生</a:t>
            </a:r>
          </a:p>
        </p:txBody>
      </p:sp>
      <p:grpSp>
        <p:nvGrpSpPr>
          <p:cNvPr id="16" name="群組 15"/>
          <p:cNvGrpSpPr/>
          <p:nvPr/>
        </p:nvGrpSpPr>
        <p:grpSpPr>
          <a:xfrm>
            <a:off x="1913139" y="2458892"/>
            <a:ext cx="2016224" cy="2304256"/>
            <a:chOff x="1913139" y="2458892"/>
            <a:chExt cx="2016224" cy="2304256"/>
          </a:xfrm>
        </p:grpSpPr>
        <p:sp>
          <p:nvSpPr>
            <p:cNvPr id="7" name="向右箭號 6"/>
            <p:cNvSpPr/>
            <p:nvPr/>
          </p:nvSpPr>
          <p:spPr bwMode="auto">
            <a:xfrm rot="16200000">
              <a:off x="2309183" y="2638912"/>
              <a:ext cx="1224136" cy="864096"/>
            </a:xfrm>
            <a:prstGeom prst="stripedRightArrow">
              <a:avLst/>
            </a:prstGeom>
            <a:solidFill>
              <a:srgbClr val="86B5E4"/>
            </a:solidFill>
            <a:ln w="1270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 bwMode="auto">
            <a:xfrm>
              <a:off x="1913139" y="3683028"/>
              <a:ext cx="2016224" cy="1080120"/>
            </a:xfrm>
            <a:prstGeom prst="rect">
              <a:avLst/>
            </a:prstGeom>
            <a:solidFill>
              <a:srgbClr val="86B5E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陌生</a:t>
              </a:r>
              <a:r>
                <a:rPr kumimoji="0" lang="zh-TW" altLang="en-US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</a:rPr>
                <a:t>老師授課</a:t>
              </a:r>
              <a:endParaRPr kumimoji="0" lang="en-US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zh-TW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7" name="群組 16"/>
          <p:cNvGrpSpPr/>
          <p:nvPr/>
        </p:nvGrpSpPr>
        <p:grpSpPr>
          <a:xfrm>
            <a:off x="5039580" y="2458892"/>
            <a:ext cx="2016224" cy="2304256"/>
            <a:chOff x="5039580" y="2458892"/>
            <a:chExt cx="2016224" cy="2304256"/>
          </a:xfrm>
        </p:grpSpPr>
        <p:sp>
          <p:nvSpPr>
            <p:cNvPr id="10" name="向右箭號 9"/>
            <p:cNvSpPr/>
            <p:nvPr/>
          </p:nvSpPr>
          <p:spPr bwMode="auto">
            <a:xfrm rot="16200000">
              <a:off x="5435624" y="2638912"/>
              <a:ext cx="1224136" cy="864096"/>
            </a:xfrm>
            <a:prstGeom prst="stripedRightArrow">
              <a:avLst/>
            </a:prstGeom>
            <a:solidFill>
              <a:srgbClr val="00FFFF"/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 bwMode="auto">
            <a:xfrm>
              <a:off x="5039580" y="3683028"/>
              <a:ext cx="2016224" cy="1080120"/>
            </a:xfrm>
            <a:prstGeom prst="rect">
              <a:avLst/>
            </a:prstGeom>
            <a:solidFill>
              <a:srgbClr val="00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TW" altLang="en-US" sz="24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觀課老師</a:t>
              </a:r>
              <a:endPara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15" name="爆炸 2 14"/>
          <p:cNvSpPr/>
          <p:nvPr/>
        </p:nvSpPr>
        <p:spPr bwMode="auto">
          <a:xfrm rot="388317">
            <a:off x="2821218" y="3848006"/>
            <a:ext cx="3064292" cy="2422543"/>
          </a:xfrm>
          <a:prstGeom prst="irregularSeal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TW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真實性</a:t>
            </a:r>
            <a:r>
              <a:rPr kumimoji="0" lang="en-US" altLang="zh-TW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kumimoji="0" lang="zh-TW" altLang="en-US" sz="2800" b="1" i="0" u="none" strike="noStrike" cap="none" normalizeH="0" baseline="0" dirty="0" smtClean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4326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學生基本背景介紹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六年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6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班，學生共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32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男生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16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人，女生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16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人，含特殊生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名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(21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號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 ，分成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6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組，第一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二、三組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6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人，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第五、六組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，第四組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(4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號長期請假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男女以號碼混合編組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學生能聽從老師的指令進行課程任務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endParaRPr lang="en-US" altLang="zh-TW" dirty="0" smtClean="0"/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001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教學者對學生暫時的認知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47800"/>
            <a:ext cx="8363272" cy="4876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擁有閱讀理解能力：閱讀長篇文本速度較慢，  內容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理解沒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問題，能從文本找到證據。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組員間友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善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氣氛佳：主動跟組員指出文本顯示的證據。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發言主動性欠佳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固定人發言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(4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位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，其餘點到也未必願意開口</a:t>
            </a:r>
            <a:r>
              <a:rPr lang="en-US" altLang="zh-TW" b="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b="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信任感未建立</a:t>
            </a:r>
            <a:r>
              <a:rPr lang="en-US" altLang="zh-TW" b="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，文本探討時客人數多。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組內實驗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操作，討論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熱烈：實驗課明顯減少客人數。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聆聽關係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沒有重複發言的現象，同學發言時會主動放下手 </a:t>
            </a:r>
            <a:r>
              <a:rPr lang="en-US" altLang="zh-TW" b="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b="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眼神注視發言者</a:t>
            </a:r>
            <a:r>
              <a:rPr lang="zh-TW" altLang="en-US" b="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尚</a:t>
            </a:r>
            <a:r>
              <a:rPr lang="zh-TW" altLang="en-US" b="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未建立</a:t>
            </a:r>
            <a:r>
              <a:rPr lang="en-US" altLang="zh-TW" b="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0" indent="0">
              <a:buNone/>
            </a:pP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44000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前一堂課程進度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課堂規則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準備好來上課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沒有人落單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不懂就問，懂就安靜等待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科學講求證據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要會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聆聽</a:t>
            </a:r>
          </a:p>
        </p:txBody>
      </p:sp>
    </p:spTree>
    <p:extLst>
      <p:ext uri="{BB962C8B-B14F-4D97-AF65-F5344CB8AC3E}">
        <p14:creationId xmlns:p14="http://schemas.microsoft.com/office/powerpoint/2010/main" val="4427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" t="12424" r="1517" b="14171"/>
          <a:stretch/>
        </p:blipFill>
        <p:spPr>
          <a:xfrm>
            <a:off x="323528" y="1556792"/>
            <a:ext cx="8469350" cy="4824536"/>
          </a:xfrm>
        </p:spPr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www.themegallery.com</a:t>
            </a: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LOGO</a:t>
            </a:r>
            <a:endParaRPr lang="en-US" altLang="zh-TW"/>
          </a:p>
        </p:txBody>
      </p:sp>
      <p:sp>
        <p:nvSpPr>
          <p:cNvPr id="7" name="向下箭號 6"/>
          <p:cNvSpPr/>
          <p:nvPr/>
        </p:nvSpPr>
        <p:spPr bwMode="auto">
          <a:xfrm>
            <a:off x="1619672" y="2132856"/>
            <a:ext cx="432048" cy="504056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867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www.themegallery.com</a:t>
            </a: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LOGO</a:t>
            </a:r>
            <a:endParaRPr lang="en-US" altLang="zh-TW"/>
          </a:p>
        </p:txBody>
      </p:sp>
      <p:sp>
        <p:nvSpPr>
          <p:cNvPr id="7" name="向下箭號 6"/>
          <p:cNvSpPr/>
          <p:nvPr/>
        </p:nvSpPr>
        <p:spPr bwMode="auto">
          <a:xfrm>
            <a:off x="3777444" y="2471192"/>
            <a:ext cx="360040" cy="360040"/>
          </a:xfrm>
          <a:prstGeom prst="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內容版面配置區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2050" name="Picture 2" descr="C:\Users\cinderella\Desktop\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" t="12291" r="1250" b="14791"/>
          <a:stretch/>
        </p:blipFill>
        <p:spPr bwMode="auto">
          <a:xfrm>
            <a:off x="355750" y="980728"/>
            <a:ext cx="8536729" cy="502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54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教學者對教材的詮釋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69504"/>
            <a:ext cx="8136904" cy="5224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圓角矩形 9"/>
          <p:cNvSpPr/>
          <p:nvPr/>
        </p:nvSpPr>
        <p:spPr bwMode="auto">
          <a:xfrm>
            <a:off x="2483768" y="5157192"/>
            <a:ext cx="2016224" cy="1008112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圓角矩形 12"/>
          <p:cNvSpPr/>
          <p:nvPr/>
        </p:nvSpPr>
        <p:spPr bwMode="auto">
          <a:xfrm>
            <a:off x="1828488" y="2276872"/>
            <a:ext cx="648072" cy="216024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5171648" y="533400"/>
            <a:ext cx="3672408" cy="936104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康軒版六上</a:t>
            </a:r>
            <a:endParaRPr kumimoji="0" lang="en-US" altLang="zh-TW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24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第三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單元 大地的奧秘</a:t>
            </a:r>
            <a:endParaRPr lang="en-US" altLang="zh-TW" sz="24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     </a:t>
            </a:r>
            <a:r>
              <a:rPr kumimoji="0" lang="zh-TW" altLang="en-US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endParaRPr kumimoji="0" lang="zh-TW" altLang="en-US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3735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投影片編號版面配置區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0F5DCFE-9E6A-47CB-B76F-2A1F813E5BC4}" type="slidenum">
              <a:rPr lang="zh-TW" altLang="en-US">
                <a:latin typeface="標楷體" pitchFamily="65" charset="-120"/>
                <a:ea typeface="標楷體" pitchFamily="65" charset="-120"/>
              </a:rPr>
              <a:pPr/>
              <a:t>9</a:t>
            </a:fld>
            <a:endParaRPr lang="en-US" altLang="zh-TW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8677" name="投影片編號版面配置區 7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kumimoji="0" lang="en-US" altLang="zh-TW" sz="12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67" name="群組 19"/>
          <p:cNvGrpSpPr/>
          <p:nvPr/>
        </p:nvGrpSpPr>
        <p:grpSpPr>
          <a:xfrm>
            <a:off x="1690781" y="1422402"/>
            <a:ext cx="5445125" cy="5937250"/>
            <a:chOff x="1787525" y="1119188"/>
            <a:chExt cx="5445125" cy="5937250"/>
          </a:xfrm>
        </p:grpSpPr>
        <p:grpSp>
          <p:nvGrpSpPr>
            <p:cNvPr id="68" name="群組 16"/>
            <p:cNvGrpSpPr/>
            <p:nvPr/>
          </p:nvGrpSpPr>
          <p:grpSpPr>
            <a:xfrm>
              <a:off x="2411413" y="1119188"/>
              <a:ext cx="4321175" cy="1157287"/>
              <a:chOff x="2411413" y="1119188"/>
              <a:chExt cx="4321175" cy="1157287"/>
            </a:xfrm>
          </p:grpSpPr>
          <p:sp>
            <p:nvSpPr>
              <p:cNvPr id="105" name="文字方塊 69"/>
              <p:cNvSpPr txBox="1">
                <a:spLocks noChangeArrowheads="1"/>
              </p:cNvSpPr>
              <p:nvPr/>
            </p:nvSpPr>
            <p:spPr bwMode="auto">
              <a:xfrm>
                <a:off x="3557587" y="1135063"/>
                <a:ext cx="2160588" cy="4318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zh-TW" altLang="en-US" sz="2200" b="1" dirty="0">
                    <a:solidFill>
                      <a:srgbClr val="CC3300"/>
                    </a:solidFill>
                    <a:latin typeface="標楷體" pitchFamily="65" charset="-120"/>
                    <a:ea typeface="標楷體" pitchFamily="65" charset="-120"/>
                  </a:rPr>
                  <a:t>生　活　情　境</a:t>
                </a:r>
              </a:p>
            </p:txBody>
          </p:sp>
          <p:sp>
            <p:nvSpPr>
              <p:cNvPr id="106" name="弧形箭號 (下彎) 105"/>
              <p:cNvSpPr/>
              <p:nvPr/>
            </p:nvSpPr>
            <p:spPr bwMode="auto">
              <a:xfrm>
                <a:off x="2411413" y="1119188"/>
                <a:ext cx="4321175" cy="1157287"/>
              </a:xfrm>
              <a:prstGeom prst="curvedDownArrow">
                <a:avLst>
                  <a:gd name="adj1" fmla="val 0"/>
                  <a:gd name="adj2" fmla="val 33077"/>
                  <a:gd name="adj3" fmla="val 17369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TW" alt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69" name="群組 17"/>
            <p:cNvGrpSpPr/>
            <p:nvPr/>
          </p:nvGrpSpPr>
          <p:grpSpPr>
            <a:xfrm>
              <a:off x="5781675" y="3213100"/>
              <a:ext cx="1450975" cy="3843338"/>
              <a:chOff x="5781675" y="3213100"/>
              <a:chExt cx="1450975" cy="3843338"/>
            </a:xfrm>
          </p:grpSpPr>
          <p:grpSp>
            <p:nvGrpSpPr>
              <p:cNvPr id="89" name="群組 11"/>
              <p:cNvGrpSpPr>
                <a:grpSpLocks/>
              </p:cNvGrpSpPr>
              <p:nvPr/>
            </p:nvGrpSpPr>
            <p:grpSpPr bwMode="auto">
              <a:xfrm>
                <a:off x="6263400" y="4323442"/>
                <a:ext cx="969250" cy="1310172"/>
                <a:chOff x="6193438" y="3781785"/>
                <a:chExt cx="1068640" cy="1446255"/>
              </a:xfrm>
            </p:grpSpPr>
            <p:sp>
              <p:nvSpPr>
                <p:cNvPr id="101" name="文字方塊 17"/>
                <p:cNvSpPr txBox="1">
                  <a:spLocks noChangeArrowheads="1"/>
                </p:cNvSpPr>
                <p:nvPr/>
              </p:nvSpPr>
              <p:spPr bwMode="auto">
                <a:xfrm>
                  <a:off x="6795284" y="3781785"/>
                  <a:ext cx="466794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zh-TW" altLang="en-US" sz="2200" b="1">
                      <a:solidFill>
                        <a:srgbClr val="336600"/>
                      </a:solidFill>
                      <a:latin typeface="標楷體" pitchFamily="65" charset="-120"/>
                      <a:ea typeface="標楷體" pitchFamily="65" charset="-120"/>
                    </a:rPr>
                    <a:t>生</a:t>
                  </a:r>
                </a:p>
              </p:txBody>
            </p:sp>
            <p:sp>
              <p:nvSpPr>
                <p:cNvPr id="102" name="文字方塊 18"/>
                <p:cNvSpPr txBox="1">
                  <a:spLocks noChangeArrowheads="1"/>
                </p:cNvSpPr>
                <p:nvPr/>
              </p:nvSpPr>
              <p:spPr bwMode="auto">
                <a:xfrm>
                  <a:off x="6670343" y="4159246"/>
                  <a:ext cx="466794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zh-TW" altLang="en-US" sz="2200" b="1">
                      <a:solidFill>
                        <a:srgbClr val="336600"/>
                      </a:solidFill>
                      <a:latin typeface="標楷體" pitchFamily="65" charset="-120"/>
                      <a:ea typeface="標楷體" pitchFamily="65" charset="-120"/>
                    </a:rPr>
                    <a:t>活</a:t>
                  </a:r>
                </a:p>
              </p:txBody>
            </p:sp>
            <p:sp>
              <p:nvSpPr>
                <p:cNvPr id="103" name="文字方塊 19"/>
                <p:cNvSpPr txBox="1">
                  <a:spLocks noChangeArrowheads="1"/>
                </p:cNvSpPr>
                <p:nvPr/>
              </p:nvSpPr>
              <p:spPr bwMode="auto">
                <a:xfrm>
                  <a:off x="6481470" y="4510281"/>
                  <a:ext cx="466794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zh-TW" altLang="en-US" sz="2200" b="1" dirty="0">
                      <a:solidFill>
                        <a:srgbClr val="336600"/>
                      </a:solidFill>
                      <a:latin typeface="標楷體" pitchFamily="65" charset="-120"/>
                      <a:ea typeface="標楷體" pitchFamily="65" charset="-120"/>
                    </a:rPr>
                    <a:t>情</a:t>
                  </a:r>
                </a:p>
              </p:txBody>
            </p:sp>
            <p:sp>
              <p:nvSpPr>
                <p:cNvPr id="104" name="文字方塊 20"/>
                <p:cNvSpPr txBox="1">
                  <a:spLocks noChangeArrowheads="1"/>
                </p:cNvSpPr>
                <p:nvPr/>
              </p:nvSpPr>
              <p:spPr bwMode="auto">
                <a:xfrm>
                  <a:off x="6193438" y="4797153"/>
                  <a:ext cx="466794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zh-TW" altLang="en-US" sz="2200" b="1" dirty="0">
                      <a:solidFill>
                        <a:srgbClr val="336600"/>
                      </a:solidFill>
                      <a:latin typeface="標楷體" pitchFamily="65" charset="-120"/>
                      <a:ea typeface="標楷體" pitchFamily="65" charset="-120"/>
                    </a:rPr>
                    <a:t>境</a:t>
                  </a:r>
                </a:p>
              </p:txBody>
            </p:sp>
          </p:grpSp>
          <p:sp>
            <p:nvSpPr>
              <p:cNvPr id="91" name="弧形箭號 (下彎) 90"/>
              <p:cNvSpPr/>
              <p:nvPr/>
            </p:nvSpPr>
            <p:spPr bwMode="auto">
              <a:xfrm rot="7476407">
                <a:off x="4410075" y="4584700"/>
                <a:ext cx="3843338" cy="1100138"/>
              </a:xfrm>
              <a:prstGeom prst="curvedDownArrow">
                <a:avLst>
                  <a:gd name="adj1" fmla="val 0"/>
                  <a:gd name="adj2" fmla="val 31048"/>
                  <a:gd name="adj3" fmla="val 17369"/>
                </a:avLst>
              </a:prstGeom>
              <a:solidFill>
                <a:srgbClr val="009900"/>
              </a:solidFill>
              <a:ln>
                <a:solidFill>
                  <a:srgbClr val="009900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TW" altLang="en-US">
                  <a:solidFill>
                    <a:srgbClr val="009900"/>
                  </a:solidFill>
                </a:endParaRPr>
              </a:p>
            </p:txBody>
          </p:sp>
        </p:grpSp>
        <p:grpSp>
          <p:nvGrpSpPr>
            <p:cNvPr id="70" name="群組 18"/>
            <p:cNvGrpSpPr/>
            <p:nvPr/>
          </p:nvGrpSpPr>
          <p:grpSpPr>
            <a:xfrm>
              <a:off x="1787525" y="3275013"/>
              <a:ext cx="1123950" cy="3716337"/>
              <a:chOff x="1787525" y="3275013"/>
              <a:chExt cx="1123950" cy="3716337"/>
            </a:xfrm>
          </p:grpSpPr>
          <p:grpSp>
            <p:nvGrpSpPr>
              <p:cNvPr id="78" name="群組 12"/>
              <p:cNvGrpSpPr>
                <a:grpSpLocks/>
              </p:cNvGrpSpPr>
              <p:nvPr/>
            </p:nvGrpSpPr>
            <p:grpSpPr bwMode="auto">
              <a:xfrm>
                <a:off x="1787525" y="4298951"/>
                <a:ext cx="958850" cy="1376362"/>
                <a:chOff x="1258593" y="3754751"/>
                <a:chExt cx="1057173" cy="1519320"/>
              </a:xfrm>
            </p:grpSpPr>
            <p:sp>
              <p:nvSpPr>
                <p:cNvPr id="83" name="文字方塊 13"/>
                <p:cNvSpPr txBox="1">
                  <a:spLocks noChangeArrowheads="1"/>
                </p:cNvSpPr>
                <p:nvPr/>
              </p:nvSpPr>
              <p:spPr bwMode="auto">
                <a:xfrm>
                  <a:off x="1384614" y="4113990"/>
                  <a:ext cx="514584" cy="4748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zh-TW" altLang="en-US" sz="2200" b="1" dirty="0">
                      <a:solidFill>
                        <a:schemeClr val="accent1">
                          <a:lumMod val="50000"/>
                        </a:schemeClr>
                      </a:solidFill>
                      <a:latin typeface="標楷體" pitchFamily="65" charset="-120"/>
                      <a:ea typeface="標楷體" pitchFamily="65" charset="-120"/>
                    </a:rPr>
                    <a:t>活</a:t>
                  </a:r>
                </a:p>
              </p:txBody>
            </p:sp>
            <p:sp>
              <p:nvSpPr>
                <p:cNvPr id="84" name="文字方塊 14"/>
                <p:cNvSpPr txBox="1">
                  <a:spLocks noChangeArrowheads="1"/>
                </p:cNvSpPr>
                <p:nvPr/>
              </p:nvSpPr>
              <p:spPr bwMode="auto">
                <a:xfrm>
                  <a:off x="1258593" y="3754751"/>
                  <a:ext cx="542589" cy="4756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zh-TW" altLang="en-US" sz="2200" b="1" dirty="0">
                      <a:solidFill>
                        <a:schemeClr val="accent1">
                          <a:lumMod val="50000"/>
                        </a:schemeClr>
                      </a:solidFill>
                      <a:latin typeface="標楷體" pitchFamily="65" charset="-120"/>
                      <a:ea typeface="標楷體" pitchFamily="65" charset="-120"/>
                    </a:rPr>
                    <a:t>生</a:t>
                  </a:r>
                </a:p>
              </p:txBody>
            </p:sp>
            <p:sp>
              <p:nvSpPr>
                <p:cNvPr id="87" name="文字方塊 15"/>
                <p:cNvSpPr txBox="1">
                  <a:spLocks noChangeArrowheads="1"/>
                </p:cNvSpPr>
                <p:nvPr/>
              </p:nvSpPr>
              <p:spPr bwMode="auto">
                <a:xfrm>
                  <a:off x="1584146" y="4438181"/>
                  <a:ext cx="516335" cy="4748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zh-TW" altLang="en-US" sz="2200" b="1" dirty="0">
                      <a:solidFill>
                        <a:schemeClr val="accent1">
                          <a:lumMod val="50000"/>
                        </a:schemeClr>
                      </a:solidFill>
                      <a:latin typeface="標楷體" pitchFamily="65" charset="-120"/>
                      <a:ea typeface="標楷體" pitchFamily="65" charset="-120"/>
                    </a:rPr>
                    <a:t>情</a:t>
                  </a:r>
                </a:p>
              </p:txBody>
            </p:sp>
            <p:sp>
              <p:nvSpPr>
                <p:cNvPr id="88" name="文字方塊 16"/>
                <p:cNvSpPr txBox="1">
                  <a:spLocks noChangeArrowheads="1"/>
                </p:cNvSpPr>
                <p:nvPr/>
              </p:nvSpPr>
              <p:spPr bwMode="auto">
                <a:xfrm>
                  <a:off x="1801182" y="4799173"/>
                  <a:ext cx="514584" cy="4748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zh-TW" altLang="en-US" sz="2200" b="1" dirty="0">
                      <a:solidFill>
                        <a:schemeClr val="accent1">
                          <a:lumMod val="50000"/>
                        </a:schemeClr>
                      </a:solidFill>
                      <a:latin typeface="標楷體" pitchFamily="65" charset="-120"/>
                      <a:ea typeface="標楷體" pitchFamily="65" charset="-120"/>
                    </a:rPr>
                    <a:t>境</a:t>
                  </a:r>
                </a:p>
              </p:txBody>
            </p:sp>
          </p:grpSp>
          <p:sp>
            <p:nvSpPr>
              <p:cNvPr id="79" name="弧形箭號 (下彎) 78"/>
              <p:cNvSpPr/>
              <p:nvPr/>
            </p:nvSpPr>
            <p:spPr bwMode="auto">
              <a:xfrm rot="14037780">
                <a:off x="628650" y="4708526"/>
                <a:ext cx="3716337" cy="849312"/>
              </a:xfrm>
              <a:prstGeom prst="curvedDownArrow">
                <a:avLst>
                  <a:gd name="adj1" fmla="val 0"/>
                  <a:gd name="adj2" fmla="val 37111"/>
                  <a:gd name="adj3" fmla="val 2716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TW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8" name="群組 21"/>
          <p:cNvGrpSpPr>
            <a:grpSpLocks/>
          </p:cNvGrpSpPr>
          <p:nvPr/>
        </p:nvGrpSpPr>
        <p:grpSpPr bwMode="auto">
          <a:xfrm>
            <a:off x="1867247" y="1872797"/>
            <a:ext cx="4889134" cy="4565771"/>
            <a:chOff x="1516711" y="261188"/>
            <a:chExt cx="5390481" cy="5040000"/>
          </a:xfrm>
        </p:grpSpPr>
        <p:grpSp>
          <p:nvGrpSpPr>
            <p:cNvPr id="109" name="群組 25"/>
            <p:cNvGrpSpPr>
              <a:grpSpLocks/>
            </p:cNvGrpSpPr>
            <p:nvPr/>
          </p:nvGrpSpPr>
          <p:grpSpPr bwMode="auto">
            <a:xfrm>
              <a:off x="1688125" y="261188"/>
              <a:ext cx="5219067" cy="5040000"/>
              <a:chOff x="1688125" y="261188"/>
              <a:chExt cx="5219067" cy="5040000"/>
            </a:xfrm>
          </p:grpSpPr>
          <p:grpSp>
            <p:nvGrpSpPr>
              <p:cNvPr id="114" name="群組 30"/>
              <p:cNvGrpSpPr>
                <a:grpSpLocks/>
              </p:cNvGrpSpPr>
              <p:nvPr/>
            </p:nvGrpSpPr>
            <p:grpSpPr bwMode="auto">
              <a:xfrm>
                <a:off x="1688125" y="261188"/>
                <a:ext cx="5040000" cy="5040000"/>
                <a:chOff x="1688125" y="261188"/>
                <a:chExt cx="5040000" cy="5040000"/>
              </a:xfrm>
            </p:grpSpPr>
            <p:grpSp>
              <p:nvGrpSpPr>
                <p:cNvPr id="120" name="群組 94"/>
                <p:cNvGrpSpPr/>
                <p:nvPr/>
              </p:nvGrpSpPr>
              <p:grpSpPr>
                <a:xfrm>
                  <a:off x="1688125" y="261188"/>
                  <a:ext cx="5040000" cy="5040000"/>
                  <a:chOff x="1692000" y="549000"/>
                  <a:chExt cx="5040000" cy="5040000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grpSp>
                <p:nvGrpSpPr>
                  <p:cNvPr id="139" name="群組 99"/>
                  <p:cNvGrpSpPr/>
                  <p:nvPr/>
                </p:nvGrpSpPr>
                <p:grpSpPr>
                  <a:xfrm>
                    <a:off x="1692000" y="549000"/>
                    <a:ext cx="5040000" cy="5040000"/>
                    <a:chOff x="1692000" y="549000"/>
                    <a:chExt cx="5040000" cy="5040000"/>
                  </a:xfrm>
                  <a:grpFill/>
                </p:grpSpPr>
                <p:grpSp>
                  <p:nvGrpSpPr>
                    <p:cNvPr id="149" name="群組 109"/>
                    <p:cNvGrpSpPr/>
                    <p:nvPr/>
                  </p:nvGrpSpPr>
                  <p:grpSpPr>
                    <a:xfrm>
                      <a:off x="1692000" y="549000"/>
                      <a:ext cx="5040000" cy="5040000"/>
                      <a:chOff x="1692000" y="549000"/>
                      <a:chExt cx="5040000" cy="5040000"/>
                    </a:xfrm>
                    <a:grpFill/>
                  </p:grpSpPr>
                  <p:grpSp>
                    <p:nvGrpSpPr>
                      <p:cNvPr id="156" name="群組 116"/>
                      <p:cNvGrpSpPr/>
                      <p:nvPr/>
                    </p:nvGrpSpPr>
                    <p:grpSpPr>
                      <a:xfrm>
                        <a:off x="1692000" y="549000"/>
                        <a:ext cx="5040000" cy="5040000"/>
                        <a:chOff x="1692000" y="549000"/>
                        <a:chExt cx="5760000" cy="5760000"/>
                      </a:xfrm>
                      <a:grpFill/>
                    </p:grpSpPr>
                    <p:sp>
                      <p:nvSpPr>
                        <p:cNvPr id="160" name="橢圓 159"/>
                        <p:cNvSpPr/>
                        <p:nvPr/>
                      </p:nvSpPr>
                      <p:spPr>
                        <a:xfrm>
                          <a:off x="1692000" y="549000"/>
                          <a:ext cx="5760000" cy="5760000"/>
                        </a:xfrm>
                        <a:prstGeom prst="ellipse">
                          <a:avLst/>
                        </a:prstGeom>
                        <a:solidFill>
                          <a:srgbClr val="FFFFCC"/>
                        </a:solidFill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anchor="ctr"/>
                        <a:lstStyle/>
                        <a:p>
                          <a:pPr algn="ctr" eaLnBrk="1" hangingPunct="1">
                            <a:defRPr/>
                          </a:pPr>
                          <a:endParaRPr lang="zh-TW" altLang="en-US" dirty="0"/>
                        </a:p>
                      </p:txBody>
                    </p:sp>
                    <p:sp>
                      <p:nvSpPr>
                        <p:cNvPr id="161" name="橢圓 160"/>
                        <p:cNvSpPr/>
                        <p:nvPr/>
                      </p:nvSpPr>
                      <p:spPr>
                        <a:xfrm>
                          <a:off x="3132000" y="1989000"/>
                          <a:ext cx="2880000" cy="2880000"/>
                        </a:xfrm>
                        <a:prstGeom prst="ellipse">
                          <a:avLst/>
                        </a:prstGeom>
                        <a:solidFill>
                          <a:srgbClr val="FFC000"/>
                        </a:solidFill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anchor="ctr"/>
                        <a:lstStyle/>
                        <a:p>
                          <a:pPr algn="ctr" eaLnBrk="1" hangingPunct="1">
                            <a:defRPr/>
                          </a:pPr>
                          <a:endParaRPr lang="zh-TW" altLang="en-US" dirty="0"/>
                        </a:p>
                      </p:txBody>
                    </p:sp>
                    <p:sp>
                      <p:nvSpPr>
                        <p:cNvPr id="162" name="橢圓 161"/>
                        <p:cNvSpPr/>
                        <p:nvPr/>
                      </p:nvSpPr>
                      <p:spPr>
                        <a:xfrm>
                          <a:off x="3852000" y="2709000"/>
                          <a:ext cx="1440000" cy="1440000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anchor="ctr"/>
                        <a:lstStyle/>
                        <a:p>
                          <a:pPr algn="ctr" eaLnBrk="1" hangingPunct="1">
                            <a:defRPr/>
                          </a:pPr>
                          <a:r>
                            <a:rPr lang="zh-TW" altLang="en-US" sz="2200" b="1" dirty="0">
                              <a:latin typeface="標楷體" panose="03000509000000000000" pitchFamily="65" charset="-120"/>
                              <a:ea typeface="標楷體" panose="03000509000000000000" pitchFamily="65" charset="-120"/>
                            </a:rPr>
                            <a:t>終身</a:t>
                          </a:r>
                          <a:endParaRPr lang="en-US" altLang="zh-TW" sz="2200" b="1" dirty="0">
                            <a:latin typeface="標楷體" panose="03000509000000000000" pitchFamily="65" charset="-120"/>
                            <a:ea typeface="標楷體" panose="03000509000000000000" pitchFamily="65" charset="-120"/>
                          </a:endParaRPr>
                        </a:p>
                        <a:p>
                          <a:pPr algn="ctr" eaLnBrk="1" hangingPunct="1">
                            <a:defRPr/>
                          </a:pPr>
                          <a:r>
                            <a:rPr lang="zh-TW" altLang="en-US" sz="2200" b="1" dirty="0">
                              <a:latin typeface="標楷體" panose="03000509000000000000" pitchFamily="65" charset="-120"/>
                              <a:ea typeface="標楷體" panose="03000509000000000000" pitchFamily="65" charset="-120"/>
                            </a:rPr>
                            <a:t>學習者</a:t>
                          </a:r>
                        </a:p>
                      </p:txBody>
                    </p:sp>
                  </p:grpSp>
                  <p:cxnSp>
                    <p:nvCxnSpPr>
                      <p:cNvPr id="157" name="直線接點 156"/>
                      <p:cNvCxnSpPr/>
                      <p:nvPr/>
                    </p:nvCxnSpPr>
                    <p:spPr>
                      <a:xfrm>
                        <a:off x="1907704" y="1955307"/>
                        <a:ext cx="1674296" cy="1113693"/>
                      </a:xfrm>
                      <a:prstGeom prst="line">
                        <a:avLst/>
                      </a:prstGeom>
                      <a:grpFill/>
                      <a:ln w="28575">
                        <a:prstDash val="sysDash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8" name="直線接點 157"/>
                      <p:cNvCxnSpPr>
                        <a:stCxn id="160" idx="4"/>
                      </p:cNvCxnSpPr>
                      <p:nvPr/>
                    </p:nvCxnSpPr>
                    <p:spPr>
                      <a:xfrm flipV="1">
                        <a:off x="4212000" y="3699000"/>
                        <a:ext cx="0" cy="1890000"/>
                      </a:xfrm>
                      <a:prstGeom prst="line">
                        <a:avLst/>
                      </a:prstGeom>
                      <a:grpFill/>
                      <a:ln w="28575">
                        <a:prstDash val="sysDash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9" name="直線接點 158"/>
                      <p:cNvCxnSpPr/>
                      <p:nvPr/>
                    </p:nvCxnSpPr>
                    <p:spPr>
                      <a:xfrm flipV="1">
                        <a:off x="4842000" y="2132854"/>
                        <a:ext cx="1674218" cy="936147"/>
                      </a:xfrm>
                      <a:prstGeom prst="line">
                        <a:avLst/>
                      </a:prstGeom>
                      <a:grpFill/>
                      <a:ln w="28575">
                        <a:prstDash val="sysDash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50" name="直線接點 149"/>
                    <p:cNvCxnSpPr/>
                    <p:nvPr/>
                  </p:nvCxnSpPr>
                  <p:spPr>
                    <a:xfrm>
                      <a:off x="3203848" y="764704"/>
                      <a:ext cx="648072" cy="1116000"/>
                    </a:xfrm>
                    <a:prstGeom prst="line">
                      <a:avLst/>
                    </a:prstGeom>
                    <a:grpFill/>
                    <a:ln w="28575">
                      <a:prstDash val="sysDash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1" name="直線接點 150"/>
                    <p:cNvCxnSpPr/>
                    <p:nvPr/>
                  </p:nvCxnSpPr>
                  <p:spPr>
                    <a:xfrm flipH="1">
                      <a:off x="4644008" y="836712"/>
                      <a:ext cx="794625" cy="1044000"/>
                    </a:xfrm>
                    <a:prstGeom prst="line">
                      <a:avLst/>
                    </a:prstGeom>
                    <a:grpFill/>
                    <a:ln w="28575">
                      <a:prstDash val="sysDash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2" name="直線接點 151"/>
                    <p:cNvCxnSpPr/>
                    <p:nvPr/>
                  </p:nvCxnSpPr>
                  <p:spPr>
                    <a:xfrm>
                      <a:off x="1763688" y="3573016"/>
                      <a:ext cx="1330879" cy="0"/>
                    </a:xfrm>
                    <a:prstGeom prst="line">
                      <a:avLst/>
                    </a:prstGeom>
                    <a:grpFill/>
                    <a:ln w="28575">
                      <a:prstDash val="sysDash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3" name="直線接點 152"/>
                    <p:cNvCxnSpPr/>
                    <p:nvPr/>
                  </p:nvCxnSpPr>
                  <p:spPr>
                    <a:xfrm flipH="1">
                      <a:off x="2697255" y="4077184"/>
                      <a:ext cx="794625" cy="1008000"/>
                    </a:xfrm>
                    <a:prstGeom prst="line">
                      <a:avLst/>
                    </a:prstGeom>
                    <a:grpFill/>
                    <a:ln w="28575">
                      <a:prstDash val="sysDash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" name="直線接點 153"/>
                    <p:cNvCxnSpPr/>
                    <p:nvPr/>
                  </p:nvCxnSpPr>
                  <p:spPr>
                    <a:xfrm flipV="1">
                      <a:off x="5360215" y="3486836"/>
                      <a:ext cx="1306111" cy="86181"/>
                    </a:xfrm>
                    <a:prstGeom prst="line">
                      <a:avLst/>
                    </a:prstGeom>
                    <a:grpFill/>
                    <a:ln w="28575">
                      <a:prstDash val="sysDash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5" name="直線接點 154"/>
                    <p:cNvCxnSpPr/>
                    <p:nvPr/>
                  </p:nvCxnSpPr>
                  <p:spPr>
                    <a:xfrm>
                      <a:off x="5041320" y="4005064"/>
                      <a:ext cx="637789" cy="1080000"/>
                    </a:xfrm>
                    <a:prstGeom prst="line">
                      <a:avLst/>
                    </a:prstGeom>
                    <a:grpFill/>
                    <a:ln w="28575">
                      <a:prstDash val="sysDash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40" name="文字方塊 139"/>
                  <p:cNvSpPr txBox="1"/>
                  <p:nvPr/>
                </p:nvSpPr>
                <p:spPr>
                  <a:xfrm>
                    <a:off x="3495644" y="1987004"/>
                    <a:ext cx="1313180" cy="430887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</a:bodyPr>
                  <a:lstStyle/>
                  <a:p>
                    <a:pPr eaLnBrk="1" hangingPunct="1">
                      <a:defRPr/>
                    </a:pPr>
                    <a:r>
                      <a:rPr lang="zh-TW" altLang="en-US" sz="2200" b="1" dirty="0">
                        <a:solidFill>
                          <a:srgbClr val="C00000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rPr>
                      <a:t>自主行動</a:t>
                    </a:r>
                  </a:p>
                </p:txBody>
              </p:sp>
              <p:sp>
                <p:nvSpPr>
                  <p:cNvPr id="141" name="文字方塊 140"/>
                  <p:cNvSpPr txBox="1"/>
                  <p:nvPr/>
                </p:nvSpPr>
                <p:spPr>
                  <a:xfrm>
                    <a:off x="3097094" y="3212976"/>
                    <a:ext cx="514790" cy="475729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</a:bodyPr>
                  <a:lstStyle/>
                  <a:p>
                    <a:pPr eaLnBrk="1" hangingPunct="1">
                      <a:defRPr/>
                    </a:pPr>
                    <a:r>
                      <a:rPr lang="zh-TW" altLang="en-US" sz="2200" b="1" dirty="0">
                        <a:solidFill>
                          <a:srgbClr val="0000CC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rPr>
                      <a:t>會</a:t>
                    </a:r>
                  </a:p>
                </p:txBody>
              </p:sp>
              <p:sp>
                <p:nvSpPr>
                  <p:cNvPr id="142" name="文字方塊 141"/>
                  <p:cNvSpPr txBox="1"/>
                  <p:nvPr/>
                </p:nvSpPr>
                <p:spPr>
                  <a:xfrm>
                    <a:off x="2970450" y="2853557"/>
                    <a:ext cx="514790" cy="475729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</a:bodyPr>
                  <a:lstStyle/>
                  <a:p>
                    <a:pPr eaLnBrk="1" hangingPunct="1">
                      <a:defRPr/>
                    </a:pPr>
                    <a:r>
                      <a:rPr lang="zh-TW" altLang="en-US" sz="2200" b="1" dirty="0">
                        <a:solidFill>
                          <a:srgbClr val="0000CC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rPr>
                      <a:t>社</a:t>
                    </a:r>
                  </a:p>
                </p:txBody>
              </p:sp>
              <p:sp>
                <p:nvSpPr>
                  <p:cNvPr id="143" name="文字方塊 142"/>
                  <p:cNvSpPr txBox="1"/>
                  <p:nvPr/>
                </p:nvSpPr>
                <p:spPr>
                  <a:xfrm>
                    <a:off x="3347864" y="3501008"/>
                    <a:ext cx="514790" cy="475729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</a:bodyPr>
                  <a:lstStyle/>
                  <a:p>
                    <a:pPr eaLnBrk="1" hangingPunct="1">
                      <a:defRPr/>
                    </a:pPr>
                    <a:r>
                      <a:rPr lang="zh-TW" altLang="en-US" sz="2200" b="1" dirty="0">
                        <a:solidFill>
                          <a:srgbClr val="0000CC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rPr>
                      <a:t>參</a:t>
                    </a:r>
                  </a:p>
                </p:txBody>
              </p:sp>
              <p:sp>
                <p:nvSpPr>
                  <p:cNvPr id="144" name="文字方塊 143"/>
                  <p:cNvSpPr txBox="1"/>
                  <p:nvPr/>
                </p:nvSpPr>
                <p:spPr>
                  <a:xfrm>
                    <a:off x="3662139" y="3789620"/>
                    <a:ext cx="514790" cy="475729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</a:bodyPr>
                  <a:lstStyle/>
                  <a:p>
                    <a:pPr eaLnBrk="1" hangingPunct="1">
                      <a:defRPr/>
                    </a:pPr>
                    <a:r>
                      <a:rPr lang="zh-TW" altLang="en-US" sz="2200" b="1" dirty="0">
                        <a:solidFill>
                          <a:srgbClr val="0000CC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rPr>
                      <a:t>與</a:t>
                    </a:r>
                  </a:p>
                </p:txBody>
              </p:sp>
              <p:sp>
                <p:nvSpPr>
                  <p:cNvPr id="145" name="文字方塊 144"/>
                  <p:cNvSpPr txBox="1"/>
                  <p:nvPr/>
                </p:nvSpPr>
                <p:spPr>
                  <a:xfrm>
                    <a:off x="4932040" y="2926105"/>
                    <a:ext cx="466794" cy="430887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</a:bodyPr>
                  <a:lstStyle/>
                  <a:p>
                    <a:pPr eaLnBrk="1" hangingPunct="1">
                      <a:defRPr/>
                    </a:pPr>
                    <a:r>
                      <a:rPr lang="zh-TW" altLang="en-US" sz="2200" b="1" dirty="0">
                        <a:solidFill>
                          <a:srgbClr val="336600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rPr>
                      <a:t>溝</a:t>
                    </a:r>
                  </a:p>
                </p:txBody>
              </p:sp>
              <p:sp>
                <p:nvSpPr>
                  <p:cNvPr id="146" name="文字方塊 145"/>
                  <p:cNvSpPr txBox="1"/>
                  <p:nvPr/>
                </p:nvSpPr>
                <p:spPr>
                  <a:xfrm>
                    <a:off x="4807099" y="3303566"/>
                    <a:ext cx="466794" cy="430887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</a:bodyPr>
                  <a:lstStyle/>
                  <a:p>
                    <a:pPr eaLnBrk="1" hangingPunct="1">
                      <a:defRPr/>
                    </a:pPr>
                    <a:r>
                      <a:rPr lang="zh-TW" altLang="en-US" sz="2200" b="1" dirty="0">
                        <a:solidFill>
                          <a:srgbClr val="336600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rPr>
                      <a:t>通</a:t>
                    </a:r>
                  </a:p>
                </p:txBody>
              </p:sp>
              <p:sp>
                <p:nvSpPr>
                  <p:cNvPr id="147" name="文字方塊 146"/>
                  <p:cNvSpPr txBox="1"/>
                  <p:nvPr/>
                </p:nvSpPr>
                <p:spPr>
                  <a:xfrm>
                    <a:off x="4538801" y="3574177"/>
                    <a:ext cx="466794" cy="430887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</a:bodyPr>
                  <a:lstStyle/>
                  <a:p>
                    <a:pPr eaLnBrk="1" hangingPunct="1">
                      <a:defRPr/>
                    </a:pPr>
                    <a:r>
                      <a:rPr lang="zh-TW" altLang="en-US" sz="2200" b="1" dirty="0">
                        <a:solidFill>
                          <a:srgbClr val="336600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rPr>
                      <a:t>互</a:t>
                    </a:r>
                  </a:p>
                </p:txBody>
              </p:sp>
              <p:sp>
                <p:nvSpPr>
                  <p:cNvPr id="148" name="文字方塊 147"/>
                  <p:cNvSpPr txBox="1"/>
                  <p:nvPr/>
                </p:nvSpPr>
                <p:spPr>
                  <a:xfrm>
                    <a:off x="4234820" y="3789040"/>
                    <a:ext cx="466794" cy="430887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</a:bodyPr>
                  <a:lstStyle/>
                  <a:p>
                    <a:pPr eaLnBrk="1" hangingPunct="1">
                      <a:defRPr/>
                    </a:pPr>
                    <a:r>
                      <a:rPr lang="zh-TW" altLang="en-US" sz="2200" b="1" dirty="0">
                        <a:solidFill>
                          <a:srgbClr val="336600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rPr>
                      <a:t>動</a:t>
                    </a:r>
                  </a:p>
                </p:txBody>
              </p:sp>
            </p:grpSp>
            <p:grpSp>
              <p:nvGrpSpPr>
                <p:cNvPr id="121" name="群組 36"/>
                <p:cNvGrpSpPr>
                  <a:grpSpLocks/>
                </p:cNvGrpSpPr>
                <p:nvPr/>
              </p:nvGrpSpPr>
              <p:grpSpPr bwMode="auto">
                <a:xfrm>
                  <a:off x="2020782" y="472149"/>
                  <a:ext cx="4411679" cy="1359794"/>
                  <a:chOff x="2020782" y="472149"/>
                  <a:chExt cx="4411679" cy="1359794"/>
                </a:xfrm>
              </p:grpSpPr>
              <p:sp>
                <p:nvSpPr>
                  <p:cNvPr id="122" name="文字方塊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69593" y="472149"/>
                    <a:ext cx="1603367" cy="71346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eaLnBrk="1" hangingPunct="1"/>
                    <a:r>
                      <a:rPr lang="zh-TW" altLang="en-US" dirty="0" smtClean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rPr>
                      <a:t>Ａ</a:t>
                    </a:r>
                    <a:r>
                      <a:rPr lang="en-US" altLang="zh-TW" dirty="0" smtClean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rPr>
                      <a:t>2</a:t>
                    </a:r>
                    <a:r>
                      <a:rPr lang="zh-TW" altLang="en-US" b="1" dirty="0" smtClean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rPr>
                      <a:t>系統</a:t>
                    </a:r>
                    <a:r>
                      <a:rPr lang="zh-TW" altLang="en-US" b="1" dirty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rPr>
                      <a:t>思考</a:t>
                    </a:r>
                    <a:endParaRPr lang="en-US" altLang="zh-TW" b="1" dirty="0">
                      <a:solidFill>
                        <a:srgbClr val="920000"/>
                      </a:solidFill>
                      <a:latin typeface="標楷體" pitchFamily="65" charset="-120"/>
                      <a:ea typeface="標楷體" pitchFamily="65" charset="-120"/>
                    </a:endParaRPr>
                  </a:p>
                  <a:p>
                    <a:pPr algn="ctr" eaLnBrk="1" hangingPunct="1"/>
                    <a:r>
                      <a:rPr lang="zh-TW" altLang="en-US" b="1" dirty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rPr>
                      <a:t>與解決問題</a:t>
                    </a:r>
                  </a:p>
                </p:txBody>
              </p:sp>
              <p:sp>
                <p:nvSpPr>
                  <p:cNvPr id="123" name="文字方塊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29094" y="1118480"/>
                    <a:ext cx="1603367" cy="71346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eaLnBrk="1" hangingPunct="1"/>
                    <a:r>
                      <a:rPr lang="zh-TW" altLang="en-US" dirty="0" smtClean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rPr>
                      <a:t>Ａ</a:t>
                    </a:r>
                    <a:r>
                      <a:rPr lang="en-US" altLang="zh-TW" dirty="0" smtClean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rPr>
                      <a:t>3</a:t>
                    </a:r>
                    <a:r>
                      <a:rPr lang="zh-TW" altLang="en-US" b="1" dirty="0" smtClean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rPr>
                      <a:t>規劃</a:t>
                    </a:r>
                    <a:r>
                      <a:rPr lang="zh-TW" altLang="en-US" b="1" dirty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rPr>
                      <a:t>執行</a:t>
                    </a:r>
                    <a:endParaRPr lang="en-US" altLang="zh-TW" b="1" dirty="0">
                      <a:solidFill>
                        <a:srgbClr val="920000"/>
                      </a:solidFill>
                      <a:latin typeface="標楷體" pitchFamily="65" charset="-120"/>
                      <a:ea typeface="標楷體" pitchFamily="65" charset="-120"/>
                    </a:endParaRPr>
                  </a:p>
                  <a:p>
                    <a:pPr algn="ctr" eaLnBrk="1" hangingPunct="1"/>
                    <a:r>
                      <a:rPr lang="zh-TW" altLang="en-US" b="1" dirty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rPr>
                      <a:t>與創新應變</a:t>
                    </a:r>
                  </a:p>
                </p:txBody>
              </p:sp>
              <p:sp>
                <p:nvSpPr>
                  <p:cNvPr id="132" name="文字方塊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20782" y="1031414"/>
                    <a:ext cx="1603367" cy="71346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eaLnBrk="1" hangingPunct="1"/>
                    <a:r>
                      <a:rPr lang="zh-TW" altLang="en-US" dirty="0" smtClean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rPr>
                      <a:t>Ａ</a:t>
                    </a:r>
                    <a:r>
                      <a:rPr lang="en-US" altLang="zh-TW" dirty="0" smtClean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rPr>
                      <a:t>1</a:t>
                    </a:r>
                    <a:r>
                      <a:rPr lang="zh-TW" altLang="en-US" b="1" dirty="0" smtClean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rPr>
                      <a:t>身心</a:t>
                    </a:r>
                    <a:r>
                      <a:rPr lang="zh-TW" altLang="en-US" b="1" dirty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rPr>
                      <a:t>素質</a:t>
                    </a:r>
                    <a:endParaRPr lang="en-US" altLang="zh-TW" b="1" dirty="0">
                      <a:solidFill>
                        <a:srgbClr val="920000"/>
                      </a:solidFill>
                      <a:latin typeface="標楷體" pitchFamily="65" charset="-120"/>
                      <a:ea typeface="標楷體" pitchFamily="65" charset="-120"/>
                    </a:endParaRPr>
                  </a:p>
                  <a:p>
                    <a:pPr algn="ctr" eaLnBrk="1" hangingPunct="1"/>
                    <a:r>
                      <a:rPr lang="zh-TW" altLang="en-US" b="1" dirty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rPr>
                      <a:t>與自我精進</a:t>
                    </a:r>
                  </a:p>
                </p:txBody>
              </p:sp>
            </p:grpSp>
          </p:grpSp>
          <p:grpSp>
            <p:nvGrpSpPr>
              <p:cNvPr id="115" name="群組 31"/>
              <p:cNvGrpSpPr>
                <a:grpSpLocks/>
              </p:cNvGrpSpPr>
              <p:nvPr/>
            </p:nvGrpSpPr>
            <p:grpSpPr bwMode="auto">
              <a:xfrm>
                <a:off x="4079694" y="2348880"/>
                <a:ext cx="2827498" cy="2591953"/>
                <a:chOff x="4079694" y="2348880"/>
                <a:chExt cx="2827498" cy="2591953"/>
              </a:xfrm>
            </p:grpSpPr>
            <p:sp>
              <p:nvSpPr>
                <p:cNvPr id="116" name="文字方塊 32"/>
                <p:cNvSpPr txBox="1">
                  <a:spLocks noChangeArrowheads="1"/>
                </p:cNvSpPr>
                <p:nvPr/>
              </p:nvSpPr>
              <p:spPr bwMode="auto">
                <a:xfrm>
                  <a:off x="5303825" y="2348880"/>
                  <a:ext cx="1603367" cy="713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zh-TW" altLang="en-US" dirty="0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rPr>
                    <a:t>Ｂ</a:t>
                  </a:r>
                  <a:r>
                    <a:rPr lang="en-US" altLang="zh-TW" dirty="0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rPr>
                    <a:t>1</a:t>
                  </a:r>
                  <a:r>
                    <a:rPr lang="zh-TW" altLang="en-US" b="1" dirty="0" smtClean="0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rPr>
                    <a:t>符號</a:t>
                  </a:r>
                  <a:r>
                    <a:rPr lang="zh-TW" altLang="en-US" b="1" dirty="0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rPr>
                    <a:t>運用</a:t>
                  </a:r>
                  <a:endParaRPr lang="en-US" altLang="zh-TW" b="1" dirty="0">
                    <a:solidFill>
                      <a:srgbClr val="003300"/>
                    </a:solidFill>
                    <a:latin typeface="標楷體" pitchFamily="65" charset="-120"/>
                    <a:ea typeface="標楷體" pitchFamily="65" charset="-120"/>
                  </a:endParaRPr>
                </a:p>
                <a:p>
                  <a:pPr algn="ctr" eaLnBrk="1" hangingPunct="1"/>
                  <a:r>
                    <a:rPr lang="zh-TW" altLang="en-US" b="1" dirty="0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rPr>
                    <a:t>與溝通表達</a:t>
                  </a:r>
                </a:p>
              </p:txBody>
            </p:sp>
            <p:sp>
              <p:nvSpPr>
                <p:cNvPr id="118" name="文字方塊 33"/>
                <p:cNvSpPr txBox="1">
                  <a:spLocks noChangeArrowheads="1"/>
                </p:cNvSpPr>
                <p:nvPr/>
              </p:nvSpPr>
              <p:spPr bwMode="auto">
                <a:xfrm>
                  <a:off x="5015798" y="3428639"/>
                  <a:ext cx="1603367" cy="713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zh-TW" altLang="en-US" dirty="0" smtClean="0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rPr>
                    <a:t>Ｂ</a:t>
                  </a:r>
                  <a:r>
                    <a:rPr lang="en-US" altLang="zh-TW" dirty="0" smtClean="0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rPr>
                    <a:t>2</a:t>
                  </a:r>
                  <a:r>
                    <a:rPr lang="zh-TW" altLang="en-US" b="1" dirty="0" smtClean="0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rPr>
                    <a:t>科技</a:t>
                  </a:r>
                  <a:r>
                    <a:rPr lang="zh-TW" altLang="en-US" b="1" dirty="0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rPr>
                    <a:t>資訊</a:t>
                  </a:r>
                  <a:endParaRPr lang="en-US" altLang="zh-TW" b="1" dirty="0">
                    <a:solidFill>
                      <a:srgbClr val="003300"/>
                    </a:solidFill>
                    <a:latin typeface="標楷體" pitchFamily="65" charset="-120"/>
                    <a:ea typeface="標楷體" pitchFamily="65" charset="-120"/>
                  </a:endParaRPr>
                </a:p>
                <a:p>
                  <a:pPr algn="ctr" eaLnBrk="1" hangingPunct="1"/>
                  <a:r>
                    <a:rPr lang="zh-TW" altLang="en-US" b="1" dirty="0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rPr>
                    <a:t>與媒體素養</a:t>
                  </a:r>
                </a:p>
              </p:txBody>
            </p:sp>
            <p:sp>
              <p:nvSpPr>
                <p:cNvPr id="119" name="文字方塊 34"/>
                <p:cNvSpPr txBox="1">
                  <a:spLocks noChangeArrowheads="1"/>
                </p:cNvSpPr>
                <p:nvPr/>
              </p:nvSpPr>
              <p:spPr bwMode="auto">
                <a:xfrm>
                  <a:off x="4079694" y="4227370"/>
                  <a:ext cx="1603367" cy="713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zh-TW" altLang="en-US" dirty="0" smtClean="0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rPr>
                    <a:t>Ｂ</a:t>
                  </a:r>
                  <a:r>
                    <a:rPr lang="en-US" altLang="zh-TW" dirty="0" smtClean="0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rPr>
                    <a:t>3</a:t>
                  </a:r>
                  <a:r>
                    <a:rPr lang="zh-TW" altLang="en-US" b="1" dirty="0" smtClean="0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rPr>
                    <a:t>藝術</a:t>
                  </a:r>
                  <a:r>
                    <a:rPr lang="zh-TW" altLang="en-US" b="1" dirty="0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rPr>
                    <a:t>涵養</a:t>
                  </a:r>
                  <a:endParaRPr lang="en-US" altLang="zh-TW" b="1" dirty="0">
                    <a:solidFill>
                      <a:srgbClr val="003300"/>
                    </a:solidFill>
                    <a:latin typeface="標楷體" pitchFamily="65" charset="-120"/>
                    <a:ea typeface="標楷體" pitchFamily="65" charset="-120"/>
                  </a:endParaRPr>
                </a:p>
                <a:p>
                  <a:pPr algn="ctr" eaLnBrk="1" hangingPunct="1"/>
                  <a:r>
                    <a:rPr lang="zh-TW" altLang="en-US" b="1" dirty="0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rPr>
                    <a:t>與美感素養</a:t>
                  </a:r>
                </a:p>
              </p:txBody>
            </p:sp>
          </p:grpSp>
        </p:grpSp>
        <p:grpSp>
          <p:nvGrpSpPr>
            <p:cNvPr id="110" name="群組 26"/>
            <p:cNvGrpSpPr>
              <a:grpSpLocks/>
            </p:cNvGrpSpPr>
            <p:nvPr/>
          </p:nvGrpSpPr>
          <p:grpSpPr bwMode="auto">
            <a:xfrm>
              <a:off x="1516711" y="2399234"/>
              <a:ext cx="2844319" cy="2534193"/>
              <a:chOff x="1516711" y="2399234"/>
              <a:chExt cx="2844319" cy="2534193"/>
            </a:xfrm>
          </p:grpSpPr>
          <p:sp>
            <p:nvSpPr>
              <p:cNvPr id="111" name="文字方塊 110"/>
              <p:cNvSpPr txBox="1"/>
              <p:nvPr/>
            </p:nvSpPr>
            <p:spPr>
              <a:xfrm>
                <a:off x="1516711" y="2399234"/>
                <a:ext cx="1603367" cy="71346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hangingPunct="1">
                  <a:defRPr/>
                </a:pPr>
                <a:r>
                  <a:rPr lang="zh-TW" altLang="en-US" dirty="0" smtClean="0">
                    <a:solidFill>
                      <a:srgbClr val="0000CC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Ｃ</a:t>
                </a:r>
                <a:r>
                  <a:rPr lang="en-US" altLang="zh-TW" dirty="0" smtClean="0">
                    <a:solidFill>
                      <a:srgbClr val="0000CC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3</a:t>
                </a:r>
                <a:r>
                  <a:rPr lang="zh-TW" altLang="en-US" b="1" dirty="0" smtClean="0">
                    <a:solidFill>
                      <a:srgbClr val="0000CC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多元文化</a:t>
                </a:r>
                <a:endParaRPr lang="en-US" altLang="zh-TW" b="1" dirty="0">
                  <a:solidFill>
                    <a:srgbClr val="0000CC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  <a:p>
                <a:pPr algn="ctr" eaLnBrk="1" hangingPunct="1">
                  <a:defRPr/>
                </a:pPr>
                <a:r>
                  <a:rPr lang="zh-TW" altLang="en-US" b="1" dirty="0">
                    <a:solidFill>
                      <a:srgbClr val="0000CC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與國際理解</a:t>
                </a:r>
              </a:p>
            </p:txBody>
          </p:sp>
          <p:sp>
            <p:nvSpPr>
              <p:cNvPr id="112" name="文字方塊 111"/>
              <p:cNvSpPr txBox="1"/>
              <p:nvPr/>
            </p:nvSpPr>
            <p:spPr>
              <a:xfrm>
                <a:off x="1876392" y="3429638"/>
                <a:ext cx="1603367" cy="71346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hangingPunct="1">
                  <a:defRPr/>
                </a:pPr>
                <a:r>
                  <a:rPr lang="zh-TW" altLang="en-US" dirty="0" smtClean="0">
                    <a:solidFill>
                      <a:srgbClr val="0000CC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Ｃ</a:t>
                </a:r>
                <a:r>
                  <a:rPr lang="en-US" altLang="zh-TW" dirty="0" smtClean="0">
                    <a:solidFill>
                      <a:srgbClr val="0000CC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2</a:t>
                </a:r>
                <a:r>
                  <a:rPr lang="zh-TW" altLang="en-US" b="1" dirty="0" smtClean="0">
                    <a:solidFill>
                      <a:srgbClr val="0000CC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人際關係</a:t>
                </a:r>
                <a:endParaRPr lang="en-US" altLang="zh-TW" b="1" dirty="0">
                  <a:solidFill>
                    <a:srgbClr val="0000CC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  <a:p>
                <a:pPr algn="ctr" eaLnBrk="1" hangingPunct="1">
                  <a:defRPr/>
                </a:pPr>
                <a:r>
                  <a:rPr lang="zh-TW" altLang="en-US" b="1" dirty="0">
                    <a:solidFill>
                      <a:srgbClr val="0000CC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與團隊合作</a:t>
                </a:r>
              </a:p>
            </p:txBody>
          </p:sp>
          <p:sp>
            <p:nvSpPr>
              <p:cNvPr id="113" name="文字方塊 112"/>
              <p:cNvSpPr txBox="1"/>
              <p:nvPr/>
            </p:nvSpPr>
            <p:spPr>
              <a:xfrm>
                <a:off x="2757663" y="4219964"/>
                <a:ext cx="1603367" cy="71346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hangingPunct="1">
                  <a:defRPr/>
                </a:pPr>
                <a:r>
                  <a:rPr lang="zh-TW" altLang="en-US" dirty="0">
                    <a:solidFill>
                      <a:srgbClr val="0000CC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Ｃ</a:t>
                </a:r>
                <a:r>
                  <a:rPr lang="en-US" altLang="zh-TW" dirty="0">
                    <a:solidFill>
                      <a:srgbClr val="0000CC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1</a:t>
                </a:r>
                <a:r>
                  <a:rPr lang="zh-TW" altLang="en-US" b="1" dirty="0" smtClean="0">
                    <a:solidFill>
                      <a:srgbClr val="0000CC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道德</a:t>
                </a:r>
                <a:r>
                  <a:rPr lang="zh-TW" altLang="en-US" b="1" dirty="0">
                    <a:solidFill>
                      <a:srgbClr val="0000CC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實踐</a:t>
                </a:r>
                <a:endParaRPr lang="en-US" altLang="zh-TW" b="1" dirty="0">
                  <a:solidFill>
                    <a:srgbClr val="0000CC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  <a:p>
                <a:pPr algn="ctr" eaLnBrk="1" hangingPunct="1">
                  <a:defRPr/>
                </a:pPr>
                <a:r>
                  <a:rPr lang="zh-TW" altLang="en-US" b="1" dirty="0">
                    <a:solidFill>
                      <a:srgbClr val="0000CC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與公民意識</a:t>
                </a:r>
              </a:p>
            </p:txBody>
          </p:sp>
        </p:grpSp>
      </p:grpSp>
      <p:sp>
        <p:nvSpPr>
          <p:cNvPr id="71" name="標題 1"/>
          <p:cNvSpPr txBox="1">
            <a:spLocks/>
          </p:cNvSpPr>
          <p:nvPr/>
        </p:nvSpPr>
        <p:spPr bwMode="gray">
          <a:xfrm>
            <a:off x="1261379" y="600075"/>
            <a:ext cx="7315200" cy="533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</a:defRPr>
            </a:lvl9pPr>
          </a:lstStyle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教學者對教材的詮釋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9501731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35TGp_report_light">
  <a:themeElements>
    <a:clrScheme name="235TGp_report_light 2">
      <a:dk1>
        <a:srgbClr val="30311D"/>
      </a:dk1>
      <a:lt1>
        <a:srgbClr val="FFFFFF"/>
      </a:lt1>
      <a:dk2>
        <a:srgbClr val="FF6600"/>
      </a:dk2>
      <a:lt2>
        <a:srgbClr val="C0C0C0"/>
      </a:lt2>
      <a:accent1>
        <a:srgbClr val="3FB564"/>
      </a:accent1>
      <a:accent2>
        <a:srgbClr val="15A2E9"/>
      </a:accent2>
      <a:accent3>
        <a:srgbClr val="FFFFFF"/>
      </a:accent3>
      <a:accent4>
        <a:srgbClr val="272817"/>
      </a:accent4>
      <a:accent5>
        <a:srgbClr val="AFD7B8"/>
      </a:accent5>
      <a:accent6>
        <a:srgbClr val="1292D3"/>
      </a:accent6>
      <a:hlink>
        <a:srgbClr val="F5B821"/>
      </a:hlink>
      <a:folHlink>
        <a:srgbClr val="A1A18B"/>
      </a:folHlink>
    </a:clrScheme>
    <a:fontScheme name="235TGp_report_ligh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zh-TW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zh-TW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235TGp_report_light 1">
        <a:dk1>
          <a:srgbClr val="000000"/>
        </a:dk1>
        <a:lt1>
          <a:srgbClr val="FFFFFF"/>
        </a:lt1>
        <a:dk2>
          <a:srgbClr val="1367BB"/>
        </a:dk2>
        <a:lt2>
          <a:srgbClr val="C0C0C0"/>
        </a:lt2>
        <a:accent1>
          <a:srgbClr val="009999"/>
        </a:accent1>
        <a:accent2>
          <a:srgbClr val="E0691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CB5E15"/>
        </a:accent6>
        <a:hlink>
          <a:srgbClr val="4CC737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5TGp_report_light 2">
        <a:dk1>
          <a:srgbClr val="30311D"/>
        </a:dk1>
        <a:lt1>
          <a:srgbClr val="FFFFFF"/>
        </a:lt1>
        <a:dk2>
          <a:srgbClr val="FF6600"/>
        </a:dk2>
        <a:lt2>
          <a:srgbClr val="C0C0C0"/>
        </a:lt2>
        <a:accent1>
          <a:srgbClr val="3FB564"/>
        </a:accent1>
        <a:accent2>
          <a:srgbClr val="15A2E9"/>
        </a:accent2>
        <a:accent3>
          <a:srgbClr val="FFFFFF"/>
        </a:accent3>
        <a:accent4>
          <a:srgbClr val="272817"/>
        </a:accent4>
        <a:accent5>
          <a:srgbClr val="AFD7B8"/>
        </a:accent5>
        <a:accent6>
          <a:srgbClr val="1292D3"/>
        </a:accent6>
        <a:hlink>
          <a:srgbClr val="F5B821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5TGp_report_light 3">
        <a:dk1>
          <a:srgbClr val="30311D"/>
        </a:dk1>
        <a:lt1>
          <a:srgbClr val="FFFFFF"/>
        </a:lt1>
        <a:dk2>
          <a:srgbClr val="44808E"/>
        </a:dk2>
        <a:lt2>
          <a:srgbClr val="DDDDDD"/>
        </a:lt2>
        <a:accent1>
          <a:srgbClr val="D24F4C"/>
        </a:accent1>
        <a:accent2>
          <a:srgbClr val="276EEF"/>
        </a:accent2>
        <a:accent3>
          <a:srgbClr val="FFFFFF"/>
        </a:accent3>
        <a:accent4>
          <a:srgbClr val="272817"/>
        </a:accent4>
        <a:accent5>
          <a:srgbClr val="E5B2B2"/>
        </a:accent5>
        <a:accent6>
          <a:srgbClr val="2263D9"/>
        </a:accent6>
        <a:hlink>
          <a:srgbClr val="64C3F2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238TGp_spraut_light _v2</Template>
  <TotalTime>2719</TotalTime>
  <Words>994</Words>
  <Application>Microsoft Office PowerPoint</Application>
  <PresentationFormat>如螢幕大小 (4:3)</PresentationFormat>
  <Paragraphs>163</Paragraphs>
  <Slides>15</Slides>
  <Notes>6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17" baseType="lpstr">
      <vt:lpstr>235TGp_report_light</vt:lpstr>
      <vt:lpstr>Image</vt:lpstr>
      <vt:lpstr>三重分區輔導公開課  土壤的形成與利用-延伸活動</vt:lpstr>
      <vt:lpstr>公開課前教學者的省思</vt:lpstr>
      <vt:lpstr>學生基本背景介紹</vt:lpstr>
      <vt:lpstr>教學者對學生暫時的認知</vt:lpstr>
      <vt:lpstr>前一堂課程進度</vt:lpstr>
      <vt:lpstr>PowerPoint 簡報</vt:lpstr>
      <vt:lpstr>PowerPoint 簡報</vt:lpstr>
      <vt:lpstr>教學者對教材的詮釋</vt:lpstr>
      <vt:lpstr>PowerPoint 簡報</vt:lpstr>
      <vt:lpstr>教學者對教材的詮釋</vt:lpstr>
      <vt:lpstr>PowerPoint 簡報</vt:lpstr>
      <vt:lpstr>本節課採取的教學流程</vt:lpstr>
      <vt:lpstr>PowerPoint 簡報</vt:lpstr>
      <vt:lpstr>請幫我觀察學生的學習樣態</vt:lpstr>
      <vt:lpstr>敬請指教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五感體驗</dc:title>
  <dc:creator>陳阿威ㄎ</dc:creator>
  <cp:lastModifiedBy>cinderella</cp:lastModifiedBy>
  <cp:revision>203</cp:revision>
  <dcterms:created xsi:type="dcterms:W3CDTF">2017-07-12T06:11:56Z</dcterms:created>
  <dcterms:modified xsi:type="dcterms:W3CDTF">2019-01-07T05:23:03Z</dcterms:modified>
</cp:coreProperties>
</file>