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7"/>
  </p:notesMasterIdLst>
  <p:sldIdLst>
    <p:sldId id="286" r:id="rId2"/>
    <p:sldId id="303" r:id="rId3"/>
    <p:sldId id="304" r:id="rId4"/>
    <p:sldId id="305" r:id="rId5"/>
    <p:sldId id="302" r:id="rId6"/>
    <p:sldId id="287" r:id="rId7"/>
    <p:sldId id="288" r:id="rId8"/>
    <p:sldId id="289" r:id="rId9"/>
    <p:sldId id="290" r:id="rId10"/>
    <p:sldId id="291" r:id="rId11"/>
    <p:sldId id="306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265" r:id="rId20"/>
    <p:sldId id="297" r:id="rId21"/>
    <p:sldId id="298" r:id="rId22"/>
    <p:sldId id="307" r:id="rId23"/>
    <p:sldId id="299" r:id="rId24"/>
    <p:sldId id="300" r:id="rId25"/>
    <p:sldId id="301" r:id="rId26"/>
  </p:sldIdLst>
  <p:sldSz cx="12192000" cy="6858000"/>
  <p:notesSz cx="7099300" cy="102346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68DE814D-6769-444F-85BA-C7E49D880233}">
          <p14:sldIdLst>
            <p14:sldId id="286"/>
            <p14:sldId id="303"/>
            <p14:sldId id="304"/>
            <p14:sldId id="305"/>
            <p14:sldId id="302"/>
            <p14:sldId id="287"/>
            <p14:sldId id="288"/>
            <p14:sldId id="289"/>
            <p14:sldId id="290"/>
            <p14:sldId id="291"/>
            <p14:sldId id="306"/>
          </p14:sldIdLst>
        </p14:section>
        <p14:section name="說課" id="{8B453C01-5379-4561-A635-2690C98D7C96}">
          <p14:sldIdLst>
            <p14:sldId id="312"/>
            <p14:sldId id="313"/>
            <p14:sldId id="314"/>
            <p14:sldId id="315"/>
            <p14:sldId id="316"/>
            <p14:sldId id="317"/>
            <p14:sldId id="318"/>
            <p14:sldId id="265"/>
            <p14:sldId id="297"/>
            <p14:sldId id="298"/>
            <p14:sldId id="307"/>
            <p14:sldId id="299"/>
            <p14:sldId id="300"/>
            <p14:sldId id="301"/>
          </p14:sldIdLst>
        </p14:section>
        <p14:section name="未命名的章節" id="{22AFFDFB-FCE6-49D0-A4FE-44DF153377D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FAF"/>
    <a:srgbClr val="006600"/>
    <a:srgbClr val="000000"/>
    <a:srgbClr val="FF9900"/>
    <a:srgbClr val="FFFFFF"/>
    <a:srgbClr val="996633"/>
    <a:srgbClr val="CC9900"/>
    <a:srgbClr val="4E93D2"/>
    <a:srgbClr val="66FF33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88089" autoAdjust="0"/>
  </p:normalViewPr>
  <p:slideViewPr>
    <p:cSldViewPr snapToGrid="0" showGuides="1">
      <p:cViewPr varScale="1">
        <p:scale>
          <a:sx n="61" d="100"/>
          <a:sy n="61" d="100"/>
        </p:scale>
        <p:origin x="888" y="6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137" cy="512304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0506" y="0"/>
            <a:ext cx="3077137" cy="512304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fld id="{0F3094B2-F039-415B-AF43-07864F009FC0}" type="datetimeFigureOut">
              <a:rPr lang="zh-TW" altLang="en-US" smtClean="0"/>
              <a:t>2019/5/7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599" y="4924989"/>
            <a:ext cx="5680103" cy="4029684"/>
          </a:xfrm>
          <a:prstGeom prst="rect">
            <a:avLst/>
          </a:prstGeom>
        </p:spPr>
        <p:txBody>
          <a:bodyPr vert="horz" lIns="94768" tIns="47384" rIns="94768" bIns="47384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2309"/>
            <a:ext cx="3077137" cy="512304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0506" y="9722309"/>
            <a:ext cx="3077137" cy="512304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9BCE3A61-ABEB-4268-ADB3-98C58D1584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152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ECB23-30A2-4913-939E-380DCD67F92E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2715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8B523-6D46-4949-8314-6D22A1E0E5D9}" type="datetimeFigureOut">
              <a:rPr lang="zh-TW" altLang="en-US" smtClean="0"/>
              <a:t>2019/5/7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27261-8BBE-485B-B366-FBF08577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3729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8B523-6D46-4949-8314-6D22A1E0E5D9}" type="datetimeFigureOut">
              <a:rPr lang="zh-TW" altLang="en-US" smtClean="0"/>
              <a:t>2019/5/7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27261-8BBE-485B-B366-FBF08577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8987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8B523-6D46-4949-8314-6D22A1E0E5D9}" type="datetimeFigureOut">
              <a:rPr lang="zh-TW" altLang="en-US" smtClean="0"/>
              <a:t>2019/5/7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27261-8BBE-485B-B366-FBF08577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60732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8B523-6D46-4949-8314-6D22A1E0E5D9}" type="datetimeFigureOut">
              <a:rPr lang="zh-TW" altLang="en-US" smtClean="0"/>
              <a:t>2019/5/7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27261-8BBE-485B-B366-FBF08577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9211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8B523-6D46-4949-8314-6D22A1E0E5D9}" type="datetimeFigureOut">
              <a:rPr lang="zh-TW" altLang="en-US" smtClean="0"/>
              <a:t>2019/5/7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27261-8BBE-485B-B366-FBF08577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1558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8B523-6D46-4949-8314-6D22A1E0E5D9}" type="datetimeFigureOut">
              <a:rPr lang="zh-TW" altLang="en-US" smtClean="0"/>
              <a:t>2019/5/7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27261-8BBE-485B-B366-FBF08577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086245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8B523-6D46-4949-8314-6D22A1E0E5D9}" type="datetimeFigureOut">
              <a:rPr lang="zh-TW" altLang="en-US" smtClean="0"/>
              <a:t>2019/5/7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27261-8BBE-485B-B366-FBF08577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5054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8B523-6D46-4949-8314-6D22A1E0E5D9}" type="datetimeFigureOut">
              <a:rPr lang="zh-TW" altLang="en-US" smtClean="0"/>
              <a:t>2019/5/7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27261-8BBE-485B-B366-FBF08577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15034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8B523-6D46-4949-8314-6D22A1E0E5D9}" type="datetimeFigureOut">
              <a:rPr lang="zh-TW" altLang="en-US" smtClean="0"/>
              <a:t>2019/5/7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27261-8BBE-485B-B366-FBF08577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6899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8B523-6D46-4949-8314-6D22A1E0E5D9}" type="datetimeFigureOut">
              <a:rPr lang="zh-TW" altLang="en-US" smtClean="0"/>
              <a:t>2019/5/7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27261-8BBE-485B-B366-FBF08577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00727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8B523-6D46-4949-8314-6D22A1E0E5D9}" type="datetimeFigureOut">
              <a:rPr lang="zh-TW" altLang="en-US" smtClean="0"/>
              <a:t>2019/5/7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27261-8BBE-485B-B366-FBF08577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137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8B523-6D46-4949-8314-6D22A1E0E5D9}" type="datetimeFigureOut">
              <a:rPr lang="zh-TW" altLang="en-US" smtClean="0"/>
              <a:t>2019/5/7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27261-8BBE-485B-B366-FBF08577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555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ropbox.com/s/dah6k16kx77qr1p/2016%E4%B8%96%E7%95%8C%E4%BA%BA%E6%AC%8A%E6%97%A54-6%E5%B9%B4%E7%B4%9A%E7%89%88.rar?dl=0" TargetMode="External"/><Relationship Id="rId3" Type="http://schemas.openxmlformats.org/officeDocument/2006/relationships/hyperlink" Target="https://www.dropbox.com/s/4sqotabgo3jk98q/2011%E9%9B%B6%E6%AD%A7%E8%A6%96%E5%BE%9E%E6%88%91%E5%80%91%E9%96%8B%E5%A7%8Bppt.ppt?dl=0" TargetMode="External"/><Relationship Id="rId7" Type="http://schemas.openxmlformats.org/officeDocument/2006/relationships/hyperlink" Target="https://www.dropbox.com/s/mmvyucvcwyjfp49/2015%E4%B8%96%E7%95%8C%E4%BA%BA%E6%AC%8A%E6%97%A5%E6%95%99%E6%9D%90%E5%8C%85.rar?dl=0" TargetMode="External"/><Relationship Id="rId2" Type="http://schemas.openxmlformats.org/officeDocument/2006/relationships/hyperlink" Target="https://www.dropbox.com/s/640i8s97eqqkbo7/%E4%B8%96%E7%95%8C%E4%BA%BA%E6%AC%8A%E6%97%A5%E2%80%94%E9%80%81%E4%BF%A1%E5%88%B0%E9%81%94%E4%BD%9B991015.ppt?dl=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dropbox.com/s/7m68p3tx4meow4u/%E5%9C%8B%E4%B8%AD%E7%89%88.rar?dl=0" TargetMode="External"/><Relationship Id="rId5" Type="http://schemas.openxmlformats.org/officeDocument/2006/relationships/hyperlink" Target="https://www.dropbox.com/s/pbl670s270o5hpr/2013%E4%B8%96%E7%95%8C%E4%BA%BA%E6%AC%8A%E6%97%A5%E5%BE%AE%E5%9E%8B%E6%95%99%E5%AD%B8%E5%8C%85.rar" TargetMode="External"/><Relationship Id="rId10" Type="http://schemas.openxmlformats.org/officeDocument/2006/relationships/image" Target="../media/image18.jpeg"/><Relationship Id="rId4" Type="http://schemas.openxmlformats.org/officeDocument/2006/relationships/hyperlink" Target="https://www.dropbox.com/s/qclsrzvxcj6x5yj/2012%E4%B8%96%E7%95%8C%E4%BA%BA%E6%AC%8A%E6%97%A5%E5%BE%AE%E5%9E%8B%E6%95%99%E5%AD%B8%E5%8C%85.pdf.rar" TargetMode="External"/><Relationship Id="rId9" Type="http://schemas.openxmlformats.org/officeDocument/2006/relationships/hyperlink" Target="https://2017humanrightsday.blogspot.tw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2017humanrightsday.blogspot.tw/" TargetMode="External"/><Relationship Id="rId2" Type="http://schemas.openxmlformats.org/officeDocument/2006/relationships/hyperlink" Target="http://2018humanrightsday.blogspot.com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hyperlink" Target="https://www.google.com.tw/search?q=KJ%E6%B3%95&amp;tbm=isch&amp;tbs=rimg:CXsaCIL1JtJIIjgpxKTCiT28L1cOOhA2OWkqgUpW9WM_1NLiVxI8Zhx52tXCyvKokwtri3bH6P3Jb3kr1OAlW3MYwaioSCSnEpMKJPbwvEVl0nsdLidx4KhIJVw46EDY5aSoRQtFWyqqhKZAqEgmBSlb1Yz80uBFF5ZDu21m-rioSCZXEjxmHHna1ERSv1CQewfuiKhIJcLK8qiTC2uIR2lAKetg-AhcqEgndsfo_1clveShFpAPlOZ53cSyoSCfU4CVbcxjBqEVoAaksuzcxs&amp;tbo=u&amp;sa=X&amp;ved=0ahUKEwisqMD1jdXXAhUDGpQKHSLXBJAQ9C8IHw&amp;biw=1360&amp;bih=628&amp;dpr=1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reviews.123rf.com/images/lenm/lenm1406/lenm140600149/28965325-Illustration-of-Little-Kids-on-a-Hiking-Trip-Stock-Vector-hiking-children-camp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299" y="137538"/>
            <a:ext cx="9871075" cy="656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2430969"/>
            <a:ext cx="12192000" cy="1981200"/>
          </a:xfrm>
          <a:prstGeom prst="rect">
            <a:avLst/>
          </a:prstGeom>
          <a:solidFill>
            <a:srgbClr val="000000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978568" y="2430969"/>
            <a:ext cx="9144000" cy="9572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zh-TW" sz="8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認識審議式民主</a:t>
            </a:r>
            <a:endParaRPr lang="zh-TW" altLang="zh-TW" sz="88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副標題 2"/>
          <p:cNvSpPr txBox="1">
            <a:spLocks/>
          </p:cNvSpPr>
          <p:nvPr/>
        </p:nvSpPr>
        <p:spPr>
          <a:xfrm>
            <a:off x="4700337" y="3606354"/>
            <a:ext cx="9144000" cy="87852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b="1" dirty="0" smtClean="0">
                <a:solidFill>
                  <a:schemeClr val="bg1"/>
                </a:solidFill>
                <a:latin typeface="文鼎細圓" panose="020F0309000000000000" pitchFamily="49" charset="-120"/>
                <a:ea typeface="文鼎細圓" panose="020F0309000000000000" pitchFamily="49" charset="-120"/>
              </a:rPr>
              <a:t>我們還可以怎麼做選擇</a:t>
            </a:r>
            <a:r>
              <a:rPr lang="en-US" altLang="zh-TW" sz="4400" b="1" dirty="0" smtClean="0">
                <a:solidFill>
                  <a:schemeClr val="bg1"/>
                </a:solidFill>
                <a:latin typeface="文鼎細圓" panose="020F0309000000000000" pitchFamily="49" charset="-120"/>
                <a:ea typeface="文鼎細圓" panose="020F0309000000000000" pitchFamily="49" charset="-120"/>
              </a:rPr>
              <a:t>?</a:t>
            </a:r>
            <a:endParaRPr lang="zh-TW" altLang="en-US" sz="4400" b="1" dirty="0">
              <a:solidFill>
                <a:schemeClr val="bg1"/>
              </a:solidFill>
              <a:latin typeface="文鼎細圓" panose="020F0309000000000000" pitchFamily="49" charset="-120"/>
              <a:ea typeface="文鼎細圓" panose="020F0309000000000000" pitchFamily="49" charset="-120"/>
            </a:endParaRPr>
          </a:p>
        </p:txBody>
      </p:sp>
      <p:sp>
        <p:nvSpPr>
          <p:cNvPr id="7" name="TextBox 19"/>
          <p:cNvSpPr>
            <a:spLocks noChangeArrowheads="1"/>
          </p:cNvSpPr>
          <p:nvPr/>
        </p:nvSpPr>
        <p:spPr bwMode="auto">
          <a:xfrm>
            <a:off x="5925625" y="221085"/>
            <a:ext cx="33467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2400" b="1" dirty="0">
                <a:solidFill>
                  <a:schemeClr val="accent6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人權</a:t>
            </a:r>
            <a:r>
              <a:rPr lang="zh-TW" altLang="en-US" sz="2400" b="1" dirty="0" smtClean="0">
                <a:solidFill>
                  <a:schemeClr val="accent6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校園</a:t>
            </a:r>
            <a:r>
              <a:rPr lang="en-US" altLang="zh-TW" sz="2400" b="1" dirty="0" smtClean="0">
                <a:solidFill>
                  <a:schemeClr val="accent6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2400" b="1" dirty="0" smtClean="0">
                <a:solidFill>
                  <a:schemeClr val="accent6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  審議式民主</a:t>
            </a:r>
            <a:endParaRPr lang="zh-TW" altLang="en-US" sz="2400" b="1" dirty="0">
              <a:solidFill>
                <a:schemeClr val="accent6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691612" y="1027138"/>
            <a:ext cx="220097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TW" altLang="en-US" sz="2400" dirty="0">
                <a:solidFill>
                  <a:schemeClr val="accent2">
                    <a:lumMod val="50000"/>
                  </a:schemeClr>
                </a:solidFill>
                <a:ea typeface="Microsoft YaHei" pitchFamily="34" charset="-122"/>
              </a:rPr>
              <a:t>審議民主</a:t>
            </a:r>
            <a:r>
              <a:rPr lang="zh-TW" altLang="en-US" sz="2400" dirty="0" smtClean="0">
                <a:solidFill>
                  <a:schemeClr val="accent2">
                    <a:lumMod val="50000"/>
                  </a:schemeClr>
                </a:solidFill>
                <a:ea typeface="Microsoft YaHei" pitchFamily="34" charset="-122"/>
              </a:rPr>
              <a:t>的</a:t>
            </a:r>
            <a:endParaRPr lang="en-US" altLang="zh-TW" sz="2400" dirty="0" smtClean="0">
              <a:solidFill>
                <a:schemeClr val="accent2">
                  <a:lumMod val="50000"/>
                </a:schemeClr>
              </a:solidFill>
              <a:ea typeface="Microsoft YaHei" pitchFamily="34" charset="-122"/>
            </a:endParaRPr>
          </a:p>
          <a:p>
            <a:pPr algn="ctr"/>
            <a:r>
              <a:rPr lang="zh-TW" altLang="en-US" sz="2400" dirty="0" smtClean="0">
                <a:solidFill>
                  <a:schemeClr val="accent2">
                    <a:lumMod val="50000"/>
                  </a:schemeClr>
                </a:solidFill>
                <a:ea typeface="Microsoft YaHei" pitchFamily="34" charset="-122"/>
              </a:rPr>
              <a:t>校園</a:t>
            </a:r>
            <a:r>
              <a:rPr lang="zh-TW" altLang="en-US" sz="2400" dirty="0">
                <a:solidFill>
                  <a:schemeClr val="accent2">
                    <a:lumMod val="50000"/>
                  </a:schemeClr>
                </a:solidFill>
                <a:ea typeface="Microsoft YaHei" pitchFamily="34" charset="-122"/>
              </a:rPr>
              <a:t>實踐</a:t>
            </a:r>
          </a:p>
        </p:txBody>
      </p:sp>
    </p:spTree>
    <p:extLst>
      <p:ext uri="{BB962C8B-B14F-4D97-AF65-F5344CB8AC3E}">
        <p14:creationId xmlns:p14="http://schemas.microsoft.com/office/powerpoint/2010/main" val="250746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93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圓角矩形 71"/>
          <p:cNvSpPr/>
          <p:nvPr/>
        </p:nvSpPr>
        <p:spPr bwMode="auto">
          <a:xfrm>
            <a:off x="301908" y="3740548"/>
            <a:ext cx="11211316" cy="2836715"/>
          </a:xfrm>
          <a:prstGeom prst="roundRect">
            <a:avLst>
              <a:gd name="adj" fmla="val 7496"/>
            </a:avLst>
          </a:prstGeom>
          <a:solidFill>
            <a:schemeClr val="accent5">
              <a:lumMod val="60000"/>
              <a:lumOff val="40000"/>
              <a:alpha val="6196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301908" y="85744"/>
            <a:ext cx="36844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Microsoft YaHei" pitchFamily="34" charset="-122"/>
              </a:rPr>
              <a:t>審議式民主</a:t>
            </a:r>
            <a:endParaRPr lang="zh-CN" altLang="en-US" sz="1050" b="1" dirty="0">
              <a:solidFill>
                <a:schemeClr val="bg2">
                  <a:lumMod val="60000"/>
                  <a:lumOff val="40000"/>
                </a:schemeClr>
              </a:solidFill>
              <a:ea typeface="Microsoft YaHei" pitchFamily="34" charset="-122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301908" y="429660"/>
            <a:ext cx="106796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7200" b="1" dirty="0" smtClean="0">
                <a:solidFill>
                  <a:schemeClr val="bg1"/>
                </a:solidFill>
                <a:ea typeface="Microsoft YaHei" pitchFamily="34" charset="-122"/>
              </a:rPr>
              <a:t>公共</a:t>
            </a:r>
            <a:r>
              <a:rPr lang="zh-TW" altLang="en-US" sz="7200" b="1" dirty="0">
                <a:solidFill>
                  <a:schemeClr val="bg1"/>
                </a:solidFill>
                <a:ea typeface="Microsoft YaHei" pitchFamily="34" charset="-122"/>
              </a:rPr>
              <a:t>審議</a:t>
            </a:r>
            <a:r>
              <a:rPr lang="zh-TW" altLang="en-US" sz="7200" b="1" dirty="0" smtClean="0">
                <a:solidFill>
                  <a:schemeClr val="bg1"/>
                </a:solidFill>
                <a:ea typeface="Microsoft YaHei" pitchFamily="34" charset="-122"/>
              </a:rPr>
              <a:t>的工具</a:t>
            </a:r>
            <a:endParaRPr lang="zh-CN" altLang="en-US" sz="48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62248" y="1961825"/>
            <a:ext cx="56529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共同理解爭議立場與理由的工具</a:t>
            </a:r>
            <a:r>
              <a:rPr lang="en-US" altLang="zh-TW" sz="28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br>
              <a:rPr lang="en-US" altLang="zh-TW" sz="28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2800" b="1" dirty="0">
              <a:solidFill>
                <a:srgbClr val="FFC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1" name="圓角矩形 50"/>
          <p:cNvSpPr/>
          <p:nvPr/>
        </p:nvSpPr>
        <p:spPr>
          <a:xfrm>
            <a:off x="1209696" y="1873314"/>
            <a:ext cx="2773352" cy="579966"/>
          </a:xfrm>
          <a:prstGeom prst="roundRect">
            <a:avLst/>
          </a:prstGeom>
          <a:solidFill>
            <a:schemeClr val="tx2">
              <a:lumMod val="75000"/>
              <a:alpha val="7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600" b="1" dirty="0" smtClean="0">
                <a:solidFill>
                  <a:schemeClr val="bg1"/>
                </a:solidFill>
                <a:ea typeface="Microsoft YaHei" pitchFamily="34" charset="-122"/>
              </a:rPr>
              <a:t>     SAC  </a:t>
            </a:r>
            <a:endParaRPr lang="zh-TW" altLang="en-US" sz="36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52" name="圓角矩形 51"/>
          <p:cNvSpPr/>
          <p:nvPr/>
        </p:nvSpPr>
        <p:spPr>
          <a:xfrm>
            <a:off x="2461751" y="1872946"/>
            <a:ext cx="3652929" cy="5799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bg1"/>
                </a:solidFill>
                <a:ea typeface="Microsoft YaHei" pitchFamily="34" charset="-122"/>
              </a:rPr>
              <a:t>議題中心教學法</a:t>
            </a: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1908" y="1629989"/>
            <a:ext cx="1252055" cy="1533525"/>
          </a:xfrm>
          <a:prstGeom prst="rect">
            <a:avLst/>
          </a:prstGeom>
        </p:spPr>
      </p:pic>
      <p:sp>
        <p:nvSpPr>
          <p:cNvPr id="33" name="橢圓 32"/>
          <p:cNvSpPr/>
          <p:nvPr/>
        </p:nvSpPr>
        <p:spPr>
          <a:xfrm>
            <a:off x="1568476" y="2609950"/>
            <a:ext cx="1151330" cy="1151330"/>
          </a:xfrm>
          <a:prstGeom prst="ellipse">
            <a:avLst/>
          </a:prstGeom>
          <a:solidFill>
            <a:srgbClr val="803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" name="橢圓 54"/>
          <p:cNvSpPr/>
          <p:nvPr/>
        </p:nvSpPr>
        <p:spPr>
          <a:xfrm>
            <a:off x="3005407" y="2609950"/>
            <a:ext cx="1151330" cy="1151330"/>
          </a:xfrm>
          <a:prstGeom prst="ellipse">
            <a:avLst/>
          </a:prstGeom>
          <a:solidFill>
            <a:srgbClr val="803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8" name="矩形 57"/>
          <p:cNvSpPr/>
          <p:nvPr/>
        </p:nvSpPr>
        <p:spPr>
          <a:xfrm>
            <a:off x="1189055" y="2713319"/>
            <a:ext cx="19101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結構式</a:t>
            </a:r>
            <a:endParaRPr lang="en-US" altLang="zh-TW" sz="20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學術論政</a:t>
            </a:r>
            <a:endParaRPr lang="en-US" altLang="zh-TW" sz="20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651807" y="2747613"/>
            <a:ext cx="19101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爭議性</a:t>
            </a:r>
            <a:endParaRPr lang="en-US" altLang="zh-TW" sz="20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議題</a:t>
            </a:r>
            <a:endParaRPr lang="en-US" altLang="zh-TW" sz="20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828578" y="3314844"/>
            <a:ext cx="23536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Controversial Issue </a:t>
            </a:r>
            <a:endParaRPr lang="zh-TW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47028" y="2450348"/>
            <a:ext cx="39197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Structured Academic Controversy</a:t>
            </a:r>
            <a:endParaRPr lang="zh-TW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1" name="摺角紙張 60"/>
          <p:cNvSpPr/>
          <p:nvPr/>
        </p:nvSpPr>
        <p:spPr>
          <a:xfrm>
            <a:off x="969571" y="4191735"/>
            <a:ext cx="2091271" cy="2171763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kern="0" dirty="0">
                <a:latin typeface="Calibri" pitchFamily="34" charset="0"/>
                <a:ea typeface="標楷體" pitchFamily="65" charset="-120"/>
              </a:rPr>
              <a:t>形式：採取</a:t>
            </a:r>
            <a:r>
              <a:rPr lang="zh-TW" altLang="en-US" b="1" kern="0" dirty="0">
                <a:latin typeface="Calibri" pitchFamily="34" charset="0"/>
                <a:ea typeface="標楷體" pitchFamily="65" charset="-120"/>
              </a:rPr>
              <a:t>小組討論</a:t>
            </a:r>
            <a:endParaRPr lang="zh-TW" altLang="en-US" dirty="0"/>
          </a:p>
        </p:txBody>
      </p:sp>
      <p:sp>
        <p:nvSpPr>
          <p:cNvPr id="62" name="內容版面配置區 2"/>
          <p:cNvSpPr txBox="1">
            <a:spLocks/>
          </p:cNvSpPr>
          <p:nvPr/>
        </p:nvSpPr>
        <p:spPr>
          <a:xfrm>
            <a:off x="230674" y="3808948"/>
            <a:ext cx="979022" cy="949550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TW" sz="7200" b="1" dirty="0" smtClean="0">
                <a:solidFill>
                  <a:srgbClr val="C14A08"/>
                </a:solidFill>
                <a:latin typeface="Arial Black" panose="020B0A04020102020204" pitchFamily="34" charset="0"/>
                <a:ea typeface="標楷體" pitchFamily="65" charset="-120"/>
              </a:rPr>
              <a:t>1</a:t>
            </a:r>
            <a:endParaRPr lang="en-US" altLang="zh-TW" sz="6000" dirty="0" smtClean="0">
              <a:solidFill>
                <a:srgbClr val="C14A08"/>
              </a:solidFill>
              <a:latin typeface="Arial Black" panose="020B0A04020102020204" pitchFamily="34" charset="0"/>
              <a:ea typeface="標楷體" pitchFamily="65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6691" y="5180935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採取小組討論</a:t>
            </a:r>
          </a:p>
        </p:txBody>
      </p:sp>
      <p:sp>
        <p:nvSpPr>
          <p:cNvPr id="63" name="圓角矩形 62"/>
          <p:cNvSpPr/>
          <p:nvPr/>
        </p:nvSpPr>
        <p:spPr>
          <a:xfrm>
            <a:off x="902038" y="4316236"/>
            <a:ext cx="903838" cy="408623"/>
          </a:xfrm>
          <a:prstGeom prst="roundRect">
            <a:avLst/>
          </a:prstGeom>
          <a:solidFill>
            <a:srgbClr val="C14A08"/>
          </a:solidFill>
        </p:spPr>
        <p:txBody>
          <a:bodyPr wrap="square">
            <a:spAutoFit/>
          </a:bodyPr>
          <a:lstStyle/>
          <a:p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形式</a:t>
            </a:r>
            <a:endParaRPr lang="zh-TW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4" name="摺角紙張 63"/>
          <p:cNvSpPr/>
          <p:nvPr/>
        </p:nvSpPr>
        <p:spPr>
          <a:xfrm>
            <a:off x="3722564" y="4144067"/>
            <a:ext cx="3480177" cy="2219431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kern="0">
                <a:latin typeface="Calibri" pitchFamily="34" charset="0"/>
                <a:ea typeface="標楷體" pitchFamily="65" charset="-120"/>
              </a:rPr>
              <a:t>形式：採取</a:t>
            </a:r>
            <a:r>
              <a:rPr lang="zh-TW" altLang="en-US" b="1" kern="0">
                <a:latin typeface="Calibri" pitchFamily="34" charset="0"/>
                <a:ea typeface="標楷體" pitchFamily="65" charset="-120"/>
              </a:rPr>
              <a:t>小組討論</a:t>
            </a:r>
            <a:endParaRPr lang="zh-TW" altLang="en-US"/>
          </a:p>
        </p:txBody>
      </p:sp>
      <p:sp>
        <p:nvSpPr>
          <p:cNvPr id="65" name="內容版面配置區 2"/>
          <p:cNvSpPr txBox="1">
            <a:spLocks/>
          </p:cNvSpPr>
          <p:nvPr/>
        </p:nvSpPr>
        <p:spPr>
          <a:xfrm>
            <a:off x="2983667" y="3761280"/>
            <a:ext cx="979022" cy="949550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TW" sz="7200" b="1" dirty="0" smtClean="0">
                <a:solidFill>
                  <a:srgbClr val="C14A08"/>
                </a:solidFill>
                <a:latin typeface="Arial Black" panose="020B0A04020102020204" pitchFamily="34" charset="0"/>
                <a:ea typeface="標楷體" pitchFamily="65" charset="-120"/>
              </a:rPr>
              <a:t>2</a:t>
            </a:r>
            <a:endParaRPr lang="en-US" altLang="zh-TW" sz="6000" dirty="0" smtClean="0">
              <a:solidFill>
                <a:srgbClr val="C14A08"/>
              </a:solidFill>
              <a:latin typeface="Arial Black" panose="020B0A04020102020204" pitchFamily="34" charset="0"/>
              <a:ea typeface="標楷體" pitchFamily="65" charset="-12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843458" y="4769641"/>
            <a:ext cx="3238387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</a:t>
            </a:r>
            <a:r>
              <a:rPr lang="en-US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對議題有更深度的認識</a:t>
            </a:r>
            <a:b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</a:t>
            </a:r>
            <a:r>
              <a:rPr lang="en-US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發現不同立場仍有共通點</a:t>
            </a:r>
            <a:b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</a:t>
            </a:r>
            <a:r>
              <a:rPr lang="en-US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根據證據與邏輯做出判斷</a:t>
            </a:r>
          </a:p>
        </p:txBody>
      </p:sp>
      <p:sp>
        <p:nvSpPr>
          <p:cNvPr id="67" name="圓角矩形 66"/>
          <p:cNvSpPr/>
          <p:nvPr/>
        </p:nvSpPr>
        <p:spPr>
          <a:xfrm>
            <a:off x="3655030" y="4268568"/>
            <a:ext cx="1911725" cy="408623"/>
          </a:xfrm>
          <a:prstGeom prst="roundRect">
            <a:avLst/>
          </a:prstGeom>
          <a:solidFill>
            <a:srgbClr val="C14A08"/>
          </a:solidFill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三種學習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目標</a:t>
            </a:r>
            <a:endParaRPr lang="zh-TW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8" name="摺角紙張 67"/>
          <p:cNvSpPr/>
          <p:nvPr/>
        </p:nvSpPr>
        <p:spPr>
          <a:xfrm>
            <a:off x="7941638" y="4066963"/>
            <a:ext cx="3039920" cy="229653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kern="0" dirty="0">
                <a:latin typeface="Calibri" pitchFamily="34" charset="0"/>
                <a:ea typeface="標楷體" pitchFamily="65" charset="-120"/>
              </a:rPr>
              <a:t>形式：採取</a:t>
            </a:r>
            <a:r>
              <a:rPr lang="zh-TW" altLang="en-US" b="1" kern="0" dirty="0">
                <a:latin typeface="Calibri" pitchFamily="34" charset="0"/>
                <a:ea typeface="標楷體" pitchFamily="65" charset="-120"/>
              </a:rPr>
              <a:t>小組討論</a:t>
            </a:r>
            <a:endParaRPr lang="zh-TW" altLang="en-US" dirty="0"/>
          </a:p>
        </p:txBody>
      </p:sp>
      <p:sp>
        <p:nvSpPr>
          <p:cNvPr id="69" name="內容版面配置區 2"/>
          <p:cNvSpPr txBox="1">
            <a:spLocks/>
          </p:cNvSpPr>
          <p:nvPr/>
        </p:nvSpPr>
        <p:spPr>
          <a:xfrm>
            <a:off x="7202741" y="3684176"/>
            <a:ext cx="979022" cy="949550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TW" sz="7200" b="1" dirty="0" smtClean="0">
                <a:solidFill>
                  <a:srgbClr val="C14A08"/>
                </a:solidFill>
                <a:latin typeface="Arial Black" panose="020B0A04020102020204" pitchFamily="34" charset="0"/>
                <a:ea typeface="標楷體" pitchFamily="65" charset="-120"/>
              </a:rPr>
              <a:t>3</a:t>
            </a:r>
            <a:endParaRPr lang="en-US" altLang="zh-TW" sz="6000" dirty="0" smtClean="0">
              <a:solidFill>
                <a:srgbClr val="C14A08"/>
              </a:solidFill>
              <a:latin typeface="Arial Black" panose="020B0A04020102020204" pitchFamily="34" charset="0"/>
              <a:ea typeface="標楷體" pitchFamily="65" charset="-12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941638" y="4735081"/>
            <a:ext cx="283865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須對議題進行詳盡的資料蒐集，</a:t>
            </a:r>
            <a:b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包括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議題的介紹，並同時涵蓋雙方觀點</a:t>
            </a:r>
          </a:p>
        </p:txBody>
      </p:sp>
      <p:sp>
        <p:nvSpPr>
          <p:cNvPr id="71" name="圓角矩形 70"/>
          <p:cNvSpPr/>
          <p:nvPr/>
        </p:nvSpPr>
        <p:spPr>
          <a:xfrm>
            <a:off x="7874105" y="4191464"/>
            <a:ext cx="903838" cy="408623"/>
          </a:xfrm>
          <a:prstGeom prst="roundRect">
            <a:avLst/>
          </a:prstGeom>
          <a:solidFill>
            <a:srgbClr val="C14A08"/>
          </a:solidFill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備課</a:t>
            </a:r>
          </a:p>
        </p:txBody>
      </p:sp>
    </p:spTree>
    <p:extLst>
      <p:ext uri="{BB962C8B-B14F-4D97-AF65-F5344CB8AC3E}">
        <p14:creationId xmlns:p14="http://schemas.microsoft.com/office/powerpoint/2010/main" val="260992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93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301908" y="85744"/>
            <a:ext cx="368446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5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a typeface="Microsoft YaHei" pitchFamily="34" charset="-122"/>
              </a:rPr>
              <a:t>審議式民主</a:t>
            </a:r>
            <a:endParaRPr lang="zh-CN" altLang="en-US" sz="2000" b="1" dirty="0">
              <a:solidFill>
                <a:schemeClr val="accent1">
                  <a:lumMod val="60000"/>
                  <a:lumOff val="40000"/>
                </a:schemeClr>
              </a:solidFill>
              <a:ea typeface="Microsoft YaHei" pitchFamily="34" charset="-122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478085" y="547409"/>
            <a:ext cx="406086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7200" b="1" dirty="0">
                <a:solidFill>
                  <a:srgbClr val="FFFFFF"/>
                </a:solidFill>
                <a:ea typeface="Microsoft YaHei" pitchFamily="34" charset="-122"/>
              </a:rPr>
              <a:t>校園實踐</a:t>
            </a:r>
            <a:endParaRPr lang="zh-CN" altLang="en-US" sz="4800" b="1" dirty="0">
              <a:solidFill>
                <a:srgbClr val="FFFFFF"/>
              </a:solidFill>
              <a:ea typeface="Microsoft YaHei" pitchFamily="34" charset="-122"/>
            </a:endParaRPr>
          </a:p>
        </p:txBody>
      </p: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3986374" y="793630"/>
            <a:ext cx="94634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4000" b="1" dirty="0">
                <a:solidFill>
                  <a:srgbClr val="FFC000"/>
                </a:solidFill>
                <a:ea typeface="Microsoft YaHei" pitchFamily="34" charset="-122"/>
              </a:rPr>
              <a:t>從「課程教學」到「班級經營」？</a:t>
            </a:r>
          </a:p>
        </p:txBody>
      </p:sp>
      <p:sp>
        <p:nvSpPr>
          <p:cNvPr id="7" name="圓角矩形 6"/>
          <p:cNvSpPr/>
          <p:nvPr/>
        </p:nvSpPr>
        <p:spPr>
          <a:xfrm rot="355017">
            <a:off x="1362742" y="2080328"/>
            <a:ext cx="9567778" cy="1652096"/>
          </a:xfrm>
          <a:prstGeom prst="roundRect">
            <a:avLst/>
          </a:prstGeom>
          <a:solidFill>
            <a:srgbClr val="2C2C2C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6000" b="1" dirty="0">
                <a:solidFill>
                  <a:srgbClr val="FFFFFF"/>
                </a:solidFill>
                <a:ea typeface="Microsoft YaHei" pitchFamily="34" charset="-122"/>
              </a:rPr>
              <a:t>建立民主的教室與校園</a:t>
            </a:r>
          </a:p>
        </p:txBody>
      </p:sp>
      <p:sp>
        <p:nvSpPr>
          <p:cNvPr id="8" name="圓角矩形 7"/>
          <p:cNvSpPr/>
          <p:nvPr/>
        </p:nvSpPr>
        <p:spPr>
          <a:xfrm rot="20983746">
            <a:off x="2136204" y="3399117"/>
            <a:ext cx="9194821" cy="2660469"/>
          </a:xfrm>
          <a:prstGeom prst="roundRect">
            <a:avLst/>
          </a:prstGeom>
          <a:solidFill>
            <a:srgbClr val="2C2C2C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6600" b="1" dirty="0">
                <a:solidFill>
                  <a:srgbClr val="FFFFFF"/>
                </a:solidFill>
                <a:ea typeface="Microsoft YaHei" pitchFamily="34" charset="-122"/>
              </a:rPr>
              <a:t>審議民主</a:t>
            </a:r>
            <a:r>
              <a:rPr lang="zh-TW" altLang="en-US" sz="6600" b="1" dirty="0" smtClean="0">
                <a:solidFill>
                  <a:srgbClr val="FFFFFF"/>
                </a:solidFill>
                <a:ea typeface="Microsoft YaHei" pitchFamily="34" charset="-122"/>
              </a:rPr>
              <a:t>，</a:t>
            </a:r>
            <a:endParaRPr lang="en-US" altLang="zh-TW" sz="6600" b="1" dirty="0" smtClean="0">
              <a:solidFill>
                <a:srgbClr val="FFFFFF"/>
              </a:solidFill>
              <a:ea typeface="Microsoft YaHei" pitchFamily="34" charset="-122"/>
            </a:endParaRPr>
          </a:p>
          <a:p>
            <a:pPr algn="ctr"/>
            <a:r>
              <a:rPr lang="zh-TW" altLang="en-US" sz="6600" b="1" dirty="0" smtClean="0">
                <a:solidFill>
                  <a:srgbClr val="FFFFFF"/>
                </a:solidFill>
                <a:ea typeface="Microsoft YaHei" pitchFamily="34" charset="-122"/>
              </a:rPr>
              <a:t>從小</a:t>
            </a:r>
            <a:r>
              <a:rPr lang="zh-TW" altLang="en-US" sz="6600" b="1" dirty="0">
                <a:solidFill>
                  <a:srgbClr val="FFFFFF"/>
                </a:solidFill>
                <a:ea typeface="Microsoft YaHei" pitchFamily="34" charset="-122"/>
              </a:rPr>
              <a:t>與從教室做起</a:t>
            </a:r>
          </a:p>
        </p:txBody>
      </p:sp>
    </p:spTree>
    <p:extLst>
      <p:ext uri="{BB962C8B-B14F-4D97-AF65-F5344CB8AC3E}">
        <p14:creationId xmlns:p14="http://schemas.microsoft.com/office/powerpoint/2010/main" val="252580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" t="7980" b="5402"/>
          <a:stretch/>
        </p:blipFill>
        <p:spPr bwMode="auto">
          <a:xfrm>
            <a:off x="0" y="129993"/>
            <a:ext cx="7118589" cy="624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字方塊 2"/>
          <p:cNvSpPr>
            <a:spLocks noChangeArrowheads="1"/>
          </p:cNvSpPr>
          <p:nvPr/>
        </p:nvSpPr>
        <p:spPr bwMode="auto">
          <a:xfrm rot="21419495">
            <a:off x="3672328" y="3175156"/>
            <a:ext cx="7755742" cy="1328023"/>
          </a:xfrm>
          <a:prstGeom prst="roundRect">
            <a:avLst>
              <a:gd name="adj" fmla="val 16667"/>
            </a:avLst>
          </a:prstGeom>
          <a:solidFill>
            <a:srgbClr val="000000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7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教學設計說明</a:t>
            </a:r>
          </a:p>
        </p:txBody>
      </p:sp>
      <p:sp>
        <p:nvSpPr>
          <p:cNvPr id="7" name="Text Box 62"/>
          <p:cNvSpPr>
            <a:spLocks noChangeArrowheads="1"/>
          </p:cNvSpPr>
          <p:nvPr/>
        </p:nvSpPr>
        <p:spPr bwMode="auto">
          <a:xfrm>
            <a:off x="6590047" y="4862169"/>
            <a:ext cx="3359292" cy="1328023"/>
          </a:xfrm>
          <a:prstGeom prst="roundRect">
            <a:avLst/>
          </a:prstGeom>
          <a:solidFill>
            <a:schemeClr val="bg1">
              <a:alpha val="76078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  <a:sym typeface="微软雅黑" charset="-122"/>
              </a:rPr>
              <a:t>108.05.10(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  <a:sym typeface="微软雅黑" charset="-122"/>
              </a:rPr>
              <a:t>五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  <a:sym typeface="微软雅黑" charset="-122"/>
              </a:rPr>
              <a:t>)</a:t>
            </a:r>
          </a:p>
          <a:p>
            <a:pPr algn="ctr"/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  <a:sym typeface="微软雅黑" charset="-122"/>
              </a:rPr>
              <a:t>新北市三重國小場次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  <a:sym typeface="微软雅黑" charset="-122"/>
            </a:endParaRPr>
          </a:p>
          <a:p>
            <a:pPr algn="ctr"/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  <a:sym typeface="微软雅黑" charset="-122"/>
              </a:rPr>
              <a:t>陳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  <a:sym typeface="微软雅黑" charset="-122"/>
              </a:rPr>
              <a:t>彥宏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  <a:sym typeface="微软雅黑" charset="-122"/>
              </a:rPr>
              <a:t>  主任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  <a:sym typeface="微软雅黑" charset="-122"/>
            </a:endParaRPr>
          </a:p>
        </p:txBody>
      </p:sp>
      <p:sp>
        <p:nvSpPr>
          <p:cNvPr id="5" name="副標題 2"/>
          <p:cNvSpPr txBox="1">
            <a:spLocks/>
          </p:cNvSpPr>
          <p:nvPr/>
        </p:nvSpPr>
        <p:spPr>
          <a:xfrm>
            <a:off x="5975344" y="104074"/>
            <a:ext cx="6216656" cy="5278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3200" b="1" dirty="0">
                <a:solidFill>
                  <a:schemeClr val="bg1">
                    <a:lumMod val="50000"/>
                  </a:schemeClr>
                </a:solidFill>
                <a:latin typeface="文鼎細圓" panose="020F0309000000000000" pitchFamily="49" charset="-120"/>
                <a:ea typeface="文鼎細圓" panose="020F0309000000000000" pitchFamily="49" charset="-120"/>
              </a:rPr>
              <a:t>新北市國小人權教育議題輔導團</a:t>
            </a:r>
          </a:p>
        </p:txBody>
      </p:sp>
      <p:sp>
        <p:nvSpPr>
          <p:cNvPr id="6" name="副標題 2"/>
          <p:cNvSpPr txBox="1">
            <a:spLocks/>
          </p:cNvSpPr>
          <p:nvPr/>
        </p:nvSpPr>
        <p:spPr>
          <a:xfrm>
            <a:off x="6073390" y="510371"/>
            <a:ext cx="984539" cy="116001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9600" b="1" dirty="0" smtClean="0">
                <a:solidFill>
                  <a:srgbClr val="C00000"/>
                </a:solidFill>
                <a:latin typeface="文鼎細圓" panose="020F0309000000000000" pitchFamily="49" charset="-120"/>
                <a:ea typeface="文鼎細圓" panose="020F0309000000000000" pitchFamily="49" charset="-120"/>
              </a:rPr>
              <a:t>人</a:t>
            </a:r>
            <a:endParaRPr lang="zh-TW" altLang="en-US" sz="9600" b="1" dirty="0">
              <a:solidFill>
                <a:srgbClr val="C00000"/>
              </a:solidFill>
              <a:latin typeface="文鼎細圓" panose="020F0309000000000000" pitchFamily="49" charset="-120"/>
              <a:ea typeface="文鼎細圓" panose="020F0309000000000000" pitchFamily="49" charset="-120"/>
            </a:endParaRPr>
          </a:p>
        </p:txBody>
      </p:sp>
      <p:sp>
        <p:nvSpPr>
          <p:cNvPr id="8" name="副標題 2"/>
          <p:cNvSpPr txBox="1">
            <a:spLocks/>
          </p:cNvSpPr>
          <p:nvPr/>
        </p:nvSpPr>
        <p:spPr>
          <a:xfrm>
            <a:off x="7372627" y="632221"/>
            <a:ext cx="1218359" cy="10381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9600" b="1" dirty="0" smtClean="0">
                <a:solidFill>
                  <a:schemeClr val="accent4"/>
                </a:solidFill>
                <a:latin typeface="文鼎細圓" panose="020F0309000000000000" pitchFamily="49" charset="-120"/>
                <a:ea typeface="文鼎細圓" panose="020F0309000000000000" pitchFamily="49" charset="-120"/>
              </a:rPr>
              <a:t>權</a:t>
            </a:r>
            <a:endParaRPr lang="zh-TW" altLang="en-US" sz="9600" b="1" dirty="0">
              <a:solidFill>
                <a:schemeClr val="accent4"/>
              </a:solidFill>
              <a:latin typeface="文鼎細圓" panose="020F0309000000000000" pitchFamily="49" charset="-120"/>
              <a:ea typeface="文鼎細圓" panose="020F0309000000000000" pitchFamily="49" charset="-120"/>
            </a:endParaRPr>
          </a:p>
        </p:txBody>
      </p:sp>
      <p:sp>
        <p:nvSpPr>
          <p:cNvPr id="9" name="副標題 2"/>
          <p:cNvSpPr txBox="1">
            <a:spLocks/>
          </p:cNvSpPr>
          <p:nvPr/>
        </p:nvSpPr>
        <p:spPr>
          <a:xfrm>
            <a:off x="8582753" y="1060072"/>
            <a:ext cx="1001837" cy="94863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9600" b="1" dirty="0" smtClean="0">
                <a:solidFill>
                  <a:srgbClr val="92D050"/>
                </a:solidFill>
                <a:latin typeface="文鼎細圓" panose="020F0309000000000000" pitchFamily="49" charset="-120"/>
                <a:ea typeface="文鼎細圓" panose="020F0309000000000000" pitchFamily="49" charset="-120"/>
              </a:rPr>
              <a:t>教</a:t>
            </a:r>
            <a:endParaRPr lang="zh-TW" altLang="en-US" sz="9600" b="1" dirty="0">
              <a:solidFill>
                <a:srgbClr val="92D050"/>
              </a:solidFill>
              <a:latin typeface="文鼎細圓" panose="020F0309000000000000" pitchFamily="49" charset="-120"/>
              <a:ea typeface="文鼎細圓" panose="020F0309000000000000" pitchFamily="49" charset="-120"/>
            </a:endParaRPr>
          </a:p>
        </p:txBody>
      </p:sp>
      <p:sp>
        <p:nvSpPr>
          <p:cNvPr id="10" name="副標題 2"/>
          <p:cNvSpPr txBox="1">
            <a:spLocks/>
          </p:cNvSpPr>
          <p:nvPr/>
        </p:nvSpPr>
        <p:spPr>
          <a:xfrm>
            <a:off x="9801112" y="647875"/>
            <a:ext cx="1103927" cy="1117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9600" b="1" dirty="0" smtClean="0">
                <a:solidFill>
                  <a:srgbClr val="00B0F0"/>
                </a:solidFill>
                <a:latin typeface="文鼎細圓" panose="020F0309000000000000" pitchFamily="49" charset="-120"/>
                <a:ea typeface="文鼎細圓" panose="020F0309000000000000" pitchFamily="49" charset="-120"/>
              </a:rPr>
              <a:t>育</a:t>
            </a:r>
            <a:endParaRPr lang="zh-TW" altLang="en-US" sz="9600" b="1" dirty="0">
              <a:solidFill>
                <a:srgbClr val="00B0F0"/>
              </a:solidFill>
              <a:latin typeface="文鼎細圓" panose="020F0309000000000000" pitchFamily="49" charset="-120"/>
              <a:ea typeface="文鼎細圓" panose="020F03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4241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「叢林 卡通」的圖片搜尋結果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 b="10745"/>
          <a:stretch/>
        </p:blipFill>
        <p:spPr bwMode="auto">
          <a:xfrm>
            <a:off x="0" y="19050"/>
            <a:ext cx="12192000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566572" y="914403"/>
            <a:ext cx="11047913" cy="2625541"/>
          </a:xfrm>
          <a:prstGeom prst="roundRect">
            <a:avLst>
              <a:gd name="adj" fmla="val 7439"/>
            </a:avLst>
          </a:prstGeom>
          <a:solidFill>
            <a:srgbClr val="FFFFFF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32117" y="1979527"/>
            <a:ext cx="23458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  <a:spcAft>
                <a:spcPts val="0"/>
              </a:spcAft>
              <a:defRPr/>
            </a:pPr>
            <a:r>
              <a:rPr lang="zh-TW" altLang="en-US" sz="2000" b="1" kern="100" dirty="0" smtClean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國小</a:t>
            </a:r>
            <a:r>
              <a:rPr lang="en-US" altLang="zh-TW" sz="2000" b="1" kern="1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5</a:t>
            </a:r>
            <a:r>
              <a:rPr lang="zh-TW" altLang="en-US" sz="2000" b="1" kern="100" dirty="0" smtClean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年級</a:t>
            </a:r>
            <a:r>
              <a:rPr lang="zh-TW" altLang="en-US" sz="2000" b="1" kern="1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學生</a:t>
            </a:r>
            <a:endParaRPr lang="zh-TW" altLang="en-US" sz="2000" b="1" dirty="0">
              <a:solidFill>
                <a:srgbClr val="008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文字方塊 2"/>
          <p:cNvSpPr>
            <a:spLocks noChangeArrowheads="1"/>
          </p:cNvSpPr>
          <p:nvPr/>
        </p:nvSpPr>
        <p:spPr bwMode="auto">
          <a:xfrm>
            <a:off x="6226371" y="1837724"/>
            <a:ext cx="1245711" cy="442674"/>
          </a:xfrm>
          <a:prstGeom prst="roundRect">
            <a:avLst>
              <a:gd name="adj" fmla="val 16667"/>
            </a:avLst>
          </a:prstGeom>
          <a:solidFill>
            <a:srgbClr val="000000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教學對象</a:t>
            </a:r>
          </a:p>
        </p:txBody>
      </p:sp>
      <p:sp>
        <p:nvSpPr>
          <p:cNvPr id="8" name="矩形 7"/>
          <p:cNvSpPr/>
          <p:nvPr/>
        </p:nvSpPr>
        <p:spPr>
          <a:xfrm>
            <a:off x="7732118" y="2623045"/>
            <a:ext cx="330101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  <a:spcAft>
                <a:spcPts val="0"/>
              </a:spcAft>
              <a:defRPr/>
            </a:pPr>
            <a:r>
              <a:rPr lang="zh-TW" altLang="en-US" sz="2000" b="1" kern="1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本單元</a:t>
            </a:r>
            <a:r>
              <a:rPr lang="zh-TW" altLang="en-US" sz="2000" b="1" kern="100" dirty="0" smtClean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共</a:t>
            </a:r>
            <a:r>
              <a:rPr lang="en-US" altLang="zh-TW" sz="2000" b="1" kern="100" dirty="0" smtClean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40</a:t>
            </a:r>
            <a:r>
              <a:rPr lang="zh-TW" altLang="en-US" sz="2000" b="1" kern="100" dirty="0" smtClean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分鐘／</a:t>
            </a:r>
            <a:r>
              <a:rPr lang="en-US" altLang="zh-TW" sz="2000" b="1" kern="1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</a:t>
            </a:r>
            <a:r>
              <a:rPr lang="zh-TW" altLang="en-US" sz="2000" b="1" kern="100" dirty="0" smtClean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節</a:t>
            </a:r>
            <a:endParaRPr lang="zh-TW" altLang="en-US" sz="2000" b="1" kern="100" dirty="0">
              <a:solidFill>
                <a:srgbClr val="008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9" name="文字方塊 2"/>
          <p:cNvSpPr>
            <a:spLocks noChangeArrowheads="1"/>
          </p:cNvSpPr>
          <p:nvPr/>
        </p:nvSpPr>
        <p:spPr bwMode="auto">
          <a:xfrm>
            <a:off x="6226371" y="2544437"/>
            <a:ext cx="1245711" cy="442674"/>
          </a:xfrm>
          <a:prstGeom prst="roundRect">
            <a:avLst>
              <a:gd name="adj" fmla="val 16667"/>
            </a:avLst>
          </a:prstGeom>
          <a:solidFill>
            <a:srgbClr val="000000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教學節數</a:t>
            </a: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427621" y="82210"/>
            <a:ext cx="4609601" cy="9941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zh-TW" altLang="en-US" sz="7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課程說明</a:t>
            </a:r>
            <a:endParaRPr lang="zh-TW" altLang="en-US" sz="7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文字方塊 2"/>
          <p:cNvSpPr>
            <a:spLocks noChangeArrowheads="1"/>
          </p:cNvSpPr>
          <p:nvPr/>
        </p:nvSpPr>
        <p:spPr bwMode="auto">
          <a:xfrm>
            <a:off x="228021" y="3922456"/>
            <a:ext cx="2517100" cy="442674"/>
          </a:xfrm>
          <a:prstGeom prst="roundRect">
            <a:avLst>
              <a:gd name="adj" fmla="val 16667"/>
            </a:avLst>
          </a:prstGeom>
          <a:solidFill>
            <a:srgbClr val="000000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本次課程學習目標為</a:t>
            </a:r>
          </a:p>
        </p:txBody>
      </p:sp>
      <p:sp>
        <p:nvSpPr>
          <p:cNvPr id="2" name="摺角紙張 1"/>
          <p:cNvSpPr/>
          <p:nvPr/>
        </p:nvSpPr>
        <p:spPr>
          <a:xfrm>
            <a:off x="2813676" y="3880810"/>
            <a:ext cx="2223547" cy="2610678"/>
          </a:xfrm>
          <a:prstGeom prst="foldedCorner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標題 1"/>
          <p:cNvSpPr txBox="1">
            <a:spLocks/>
          </p:cNvSpPr>
          <p:nvPr/>
        </p:nvSpPr>
        <p:spPr>
          <a:xfrm>
            <a:off x="2813677" y="3843390"/>
            <a:ext cx="846599" cy="9941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en-US" altLang="zh-TW" sz="7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1</a:t>
            </a:r>
            <a:endParaRPr lang="zh-TW" altLang="en-US" sz="7200" b="1" dirty="0">
              <a:solidFill>
                <a:schemeClr val="accent6">
                  <a:lumMod val="40000"/>
                  <a:lumOff val="60000"/>
                </a:schemeClr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07652" y="4708281"/>
            <a:ext cx="1835595" cy="959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TW" altLang="en-US" sz="2000" b="1" kern="1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學生能傾聽他人的發言。</a:t>
            </a:r>
            <a:endParaRPr lang="zh-TW" altLang="en-US" sz="2000" b="1" dirty="0">
              <a:solidFill>
                <a:srgbClr val="008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摺角紙張 24"/>
          <p:cNvSpPr/>
          <p:nvPr/>
        </p:nvSpPr>
        <p:spPr>
          <a:xfrm>
            <a:off x="2189023" y="1837726"/>
            <a:ext cx="2555972" cy="451673"/>
          </a:xfrm>
          <a:prstGeom prst="foldedCorner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當</a:t>
            </a:r>
            <a:r>
              <a:rPr lang="zh-TW" altLang="en-US" sz="24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我們同在一起</a:t>
            </a:r>
            <a:endParaRPr lang="zh-TW" altLang="en-US" sz="24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6" name="文字方塊 2"/>
          <p:cNvSpPr>
            <a:spLocks noChangeArrowheads="1"/>
          </p:cNvSpPr>
          <p:nvPr/>
        </p:nvSpPr>
        <p:spPr bwMode="auto">
          <a:xfrm>
            <a:off x="967706" y="1280643"/>
            <a:ext cx="1748553" cy="442674"/>
          </a:xfrm>
          <a:prstGeom prst="roundRect">
            <a:avLst>
              <a:gd name="adj" fmla="val 16667"/>
            </a:avLst>
          </a:prstGeom>
          <a:solidFill>
            <a:srgbClr val="000000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單元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名稱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27723" y="1837724"/>
            <a:ext cx="1619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TW" altLang="en-US" sz="20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單元</a:t>
            </a:r>
            <a:r>
              <a:rPr lang="zh-TW" altLang="en-US" sz="2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三</a:t>
            </a:r>
            <a:r>
              <a:rPr lang="zh-TW" altLang="en-US" sz="20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</a:t>
            </a:r>
            <a:endParaRPr lang="zh-TW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43721" y="1173071"/>
            <a:ext cx="29248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TW" altLang="en-US" sz="2000" b="1" kern="100" dirty="0" smtClean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陳</a:t>
            </a:r>
            <a:r>
              <a:rPr lang="zh-TW" altLang="en-US" sz="2000" b="1" kern="1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彥宏</a:t>
            </a:r>
          </a:p>
        </p:txBody>
      </p:sp>
      <p:sp>
        <p:nvSpPr>
          <p:cNvPr id="31" name="文字方塊 2"/>
          <p:cNvSpPr>
            <a:spLocks noChangeArrowheads="1"/>
          </p:cNvSpPr>
          <p:nvPr/>
        </p:nvSpPr>
        <p:spPr bwMode="auto">
          <a:xfrm>
            <a:off x="6353425" y="1131249"/>
            <a:ext cx="991017" cy="442674"/>
          </a:xfrm>
          <a:prstGeom prst="roundRect">
            <a:avLst>
              <a:gd name="adj" fmla="val 16667"/>
            </a:avLst>
          </a:prstGeom>
          <a:solidFill>
            <a:srgbClr val="000000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教學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者</a:t>
            </a:r>
          </a:p>
        </p:txBody>
      </p:sp>
      <p:sp>
        <p:nvSpPr>
          <p:cNvPr id="34" name="摺角紙張 33"/>
          <p:cNvSpPr/>
          <p:nvPr/>
        </p:nvSpPr>
        <p:spPr>
          <a:xfrm>
            <a:off x="2193538" y="2490544"/>
            <a:ext cx="2555972" cy="713284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5" name="矩形 34"/>
          <p:cNvSpPr/>
          <p:nvPr/>
        </p:nvSpPr>
        <p:spPr>
          <a:xfrm>
            <a:off x="917091" y="2490544"/>
            <a:ext cx="1619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TW" altLang="en-US" sz="20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活動</a:t>
            </a:r>
            <a:r>
              <a:rPr lang="en-US" altLang="zh-TW" sz="20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2</a:t>
            </a:r>
            <a:r>
              <a:rPr lang="zh-TW" altLang="en-US" sz="20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</a:t>
            </a:r>
            <a:endParaRPr lang="zh-TW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170676" y="2608236"/>
            <a:ext cx="2483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TW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打掃責任你我他</a:t>
            </a:r>
            <a:endParaRPr lang="zh-TW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摺角紙張 36"/>
          <p:cNvSpPr/>
          <p:nvPr/>
        </p:nvSpPr>
        <p:spPr>
          <a:xfrm>
            <a:off x="5146800" y="3880810"/>
            <a:ext cx="2223547" cy="2610678"/>
          </a:xfrm>
          <a:prstGeom prst="foldedCorner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8" name="標題 1"/>
          <p:cNvSpPr txBox="1">
            <a:spLocks/>
          </p:cNvSpPr>
          <p:nvPr/>
        </p:nvSpPr>
        <p:spPr>
          <a:xfrm>
            <a:off x="5178158" y="3841618"/>
            <a:ext cx="846599" cy="9941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en-US" altLang="zh-TW" sz="7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2</a:t>
            </a:r>
            <a:endParaRPr lang="zh-TW" altLang="en-US" sz="7200" b="1" dirty="0">
              <a:solidFill>
                <a:schemeClr val="accent6">
                  <a:lumMod val="40000"/>
                  <a:lumOff val="60000"/>
                </a:schemeClr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308335" y="4692171"/>
            <a:ext cx="1985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TW" altLang="en-US" sz="2000" b="1" kern="1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學生能尊重他人的想法並進行討論交流。</a:t>
            </a:r>
            <a:endParaRPr lang="zh-TW" altLang="en-US" sz="2000" b="1" dirty="0">
              <a:solidFill>
                <a:srgbClr val="008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3" name="摺角紙張 42"/>
          <p:cNvSpPr/>
          <p:nvPr/>
        </p:nvSpPr>
        <p:spPr>
          <a:xfrm>
            <a:off x="7479924" y="3880810"/>
            <a:ext cx="2223547" cy="2610678"/>
          </a:xfrm>
          <a:prstGeom prst="foldedCorner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標題 1"/>
          <p:cNvSpPr txBox="1">
            <a:spLocks/>
          </p:cNvSpPr>
          <p:nvPr/>
        </p:nvSpPr>
        <p:spPr>
          <a:xfrm>
            <a:off x="7484519" y="3841618"/>
            <a:ext cx="846599" cy="9941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en-US" altLang="zh-TW" sz="7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3</a:t>
            </a:r>
            <a:endParaRPr lang="zh-TW" altLang="en-US" sz="7200" b="1" dirty="0">
              <a:solidFill>
                <a:schemeClr val="accent6">
                  <a:lumMod val="40000"/>
                  <a:lumOff val="60000"/>
                </a:schemeClr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678495" y="4706509"/>
            <a:ext cx="1835595" cy="1882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TW" altLang="en-US" sz="2000" b="1" kern="1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學生能審慎思考並勇於承擔自己所做的決定。</a:t>
            </a:r>
            <a:endParaRPr lang="zh-TW" altLang="en-US" sz="2000" b="1" dirty="0">
              <a:solidFill>
                <a:srgbClr val="008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6" name="摺角紙張 45"/>
          <p:cNvSpPr/>
          <p:nvPr/>
        </p:nvSpPr>
        <p:spPr>
          <a:xfrm>
            <a:off x="9813049" y="3880810"/>
            <a:ext cx="2223547" cy="2610678"/>
          </a:xfrm>
          <a:prstGeom prst="foldedCorner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7" name="標題 1"/>
          <p:cNvSpPr txBox="1">
            <a:spLocks/>
          </p:cNvSpPr>
          <p:nvPr/>
        </p:nvSpPr>
        <p:spPr>
          <a:xfrm>
            <a:off x="9813050" y="3843390"/>
            <a:ext cx="846599" cy="9941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en-US" altLang="zh-TW" sz="7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4</a:t>
            </a:r>
            <a:endParaRPr lang="zh-TW" altLang="en-US" sz="7200" b="1" dirty="0">
              <a:solidFill>
                <a:schemeClr val="accent6">
                  <a:lumMod val="40000"/>
                  <a:lumOff val="60000"/>
                </a:schemeClr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813052" y="4708281"/>
            <a:ext cx="21379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TW" altLang="en-US" sz="2000" b="1" kern="100" dirty="0" smtClean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能</a:t>
            </a:r>
            <a:r>
              <a:rPr lang="zh-TW" altLang="en-US" sz="2000" b="1" kern="1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理解他人感受，樂於與人互動，學習尊重他人。</a:t>
            </a:r>
            <a:endParaRPr lang="zh-TW" altLang="en-US" sz="2000" b="1" dirty="0">
              <a:solidFill>
                <a:srgbClr val="008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0380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相關圖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3" b="15887"/>
          <a:stretch/>
        </p:blipFill>
        <p:spPr bwMode="auto">
          <a:xfrm>
            <a:off x="0" y="8417"/>
            <a:ext cx="12192000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標題 1"/>
          <p:cNvSpPr txBox="1">
            <a:spLocks/>
          </p:cNvSpPr>
          <p:nvPr/>
        </p:nvSpPr>
        <p:spPr>
          <a:xfrm>
            <a:off x="427621" y="82210"/>
            <a:ext cx="6049380" cy="9941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zh-TW" altLang="en-US" sz="7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教學活動設計</a:t>
            </a:r>
          </a:p>
        </p:txBody>
      </p:sp>
      <p:sp>
        <p:nvSpPr>
          <p:cNvPr id="5" name="摺角紙張 4"/>
          <p:cNvSpPr/>
          <p:nvPr/>
        </p:nvSpPr>
        <p:spPr>
          <a:xfrm>
            <a:off x="7874796" y="466623"/>
            <a:ext cx="3060000" cy="605097"/>
          </a:xfrm>
          <a:prstGeom prst="foldedCorner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文字方塊 2"/>
          <p:cNvSpPr>
            <a:spLocks noChangeArrowheads="1"/>
          </p:cNvSpPr>
          <p:nvPr/>
        </p:nvSpPr>
        <p:spPr bwMode="auto">
          <a:xfrm>
            <a:off x="6477001" y="355348"/>
            <a:ext cx="1748553" cy="442674"/>
          </a:xfrm>
          <a:prstGeom prst="roundRect">
            <a:avLst>
              <a:gd name="adj" fmla="val 16667"/>
            </a:avLst>
          </a:prstGeom>
          <a:solidFill>
            <a:srgbClr val="000000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單元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名稱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5" name="圓角矩形 54"/>
          <p:cNvSpPr/>
          <p:nvPr/>
        </p:nvSpPr>
        <p:spPr>
          <a:xfrm>
            <a:off x="554620" y="1711842"/>
            <a:ext cx="10507176" cy="4476307"/>
          </a:xfrm>
          <a:prstGeom prst="roundRect">
            <a:avLst>
              <a:gd name="adj" fmla="val 7439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文字方塊 2"/>
          <p:cNvSpPr>
            <a:spLocks noChangeArrowheads="1"/>
          </p:cNvSpPr>
          <p:nvPr/>
        </p:nvSpPr>
        <p:spPr bwMode="auto">
          <a:xfrm>
            <a:off x="1626665" y="2282678"/>
            <a:ext cx="2698075" cy="646986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總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綱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核心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素養</a:t>
            </a:r>
          </a:p>
        </p:txBody>
      </p:sp>
      <p:sp>
        <p:nvSpPr>
          <p:cNvPr id="37" name="摺角紙張 36"/>
          <p:cNvSpPr/>
          <p:nvPr/>
        </p:nvSpPr>
        <p:spPr>
          <a:xfrm>
            <a:off x="1385442" y="3052486"/>
            <a:ext cx="4229327" cy="2507661"/>
          </a:xfrm>
          <a:prstGeom prst="foldedCorner">
            <a:avLst/>
          </a:prstGeom>
          <a:solidFill>
            <a:srgbClr val="FF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8" name="標題 1"/>
          <p:cNvSpPr txBox="1">
            <a:spLocks/>
          </p:cNvSpPr>
          <p:nvPr/>
        </p:nvSpPr>
        <p:spPr>
          <a:xfrm>
            <a:off x="1833416" y="3610077"/>
            <a:ext cx="3746503" cy="48502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zh-TW" altLang="en-US" sz="2800" b="1" dirty="0">
                <a:solidFill>
                  <a:srgbClr val="C00000"/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人際關係 與 團隊合作</a:t>
            </a:r>
          </a:p>
        </p:txBody>
      </p:sp>
      <p:sp>
        <p:nvSpPr>
          <p:cNvPr id="39" name="標題 1"/>
          <p:cNvSpPr txBox="1">
            <a:spLocks/>
          </p:cNvSpPr>
          <p:nvPr/>
        </p:nvSpPr>
        <p:spPr>
          <a:xfrm>
            <a:off x="1385441" y="2996332"/>
            <a:ext cx="1235912" cy="641821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en-US" altLang="zh-TW" sz="4800" b="1" dirty="0">
                <a:solidFill>
                  <a:srgbClr val="C00000"/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C2</a:t>
            </a:r>
            <a:endParaRPr lang="zh-TW" altLang="en-US" sz="4800" b="1" dirty="0">
              <a:solidFill>
                <a:srgbClr val="C00000"/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507991" y="4599651"/>
            <a:ext cx="38886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TW" altLang="en-US" sz="2000" kern="1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具備</a:t>
            </a:r>
            <a:r>
              <a:rPr lang="zh-TW" altLang="en-US" sz="2000" kern="1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理解他人感受，樂於與人互動，並與團隊成員合作之素養。</a:t>
            </a:r>
          </a:p>
        </p:txBody>
      </p:sp>
      <p:sp>
        <p:nvSpPr>
          <p:cNvPr id="41" name="圓角矩形 40"/>
          <p:cNvSpPr/>
          <p:nvPr/>
        </p:nvSpPr>
        <p:spPr>
          <a:xfrm>
            <a:off x="1454258" y="4053613"/>
            <a:ext cx="884906" cy="442674"/>
          </a:xfrm>
          <a:prstGeom prst="round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en-US" altLang="zh-TW" sz="2000" b="1" kern="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E-C2</a:t>
            </a:r>
            <a:endParaRPr lang="zh-TW" altLang="en-US" sz="2000" b="1" kern="1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42" name="摺角紙張 41"/>
          <p:cNvSpPr/>
          <p:nvPr/>
        </p:nvSpPr>
        <p:spPr>
          <a:xfrm>
            <a:off x="6110890" y="3028942"/>
            <a:ext cx="4229327" cy="2531206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文字方塊 2"/>
          <p:cNvSpPr>
            <a:spLocks noChangeArrowheads="1"/>
          </p:cNvSpPr>
          <p:nvPr/>
        </p:nvSpPr>
        <p:spPr bwMode="auto">
          <a:xfrm>
            <a:off x="6270781" y="2242004"/>
            <a:ext cx="3142587" cy="646986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領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綱核心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素養</a:t>
            </a:r>
          </a:p>
        </p:txBody>
      </p:sp>
      <p:sp>
        <p:nvSpPr>
          <p:cNvPr id="44" name="矩形 43"/>
          <p:cNvSpPr/>
          <p:nvPr/>
        </p:nvSpPr>
        <p:spPr>
          <a:xfrm>
            <a:off x="6376988" y="3775534"/>
            <a:ext cx="37981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TW" altLang="en-US" sz="2000" kern="1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理解他人感受，樂於與人互動，學習尊重他人，增進人 際關係，與團隊成員合作達成團體</a:t>
            </a:r>
            <a:r>
              <a:rPr lang="zh-TW" altLang="en-US" sz="2000" kern="1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目標。</a:t>
            </a:r>
            <a:endParaRPr lang="zh-TW" altLang="en-US" sz="2000" kern="1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45" name="圓角矩形 44"/>
          <p:cNvSpPr/>
          <p:nvPr/>
        </p:nvSpPr>
        <p:spPr>
          <a:xfrm>
            <a:off x="7780676" y="3236816"/>
            <a:ext cx="1182571" cy="442674"/>
          </a:xfrm>
          <a:prstGeom prst="roundRect">
            <a:avLst/>
          </a:prstGeom>
          <a:solidFill>
            <a:srgbClr val="FFAFAF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en-US" altLang="zh-TW" sz="2000" b="1" kern="1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E-C2</a:t>
            </a:r>
            <a:endParaRPr lang="zh-TW" altLang="en-US" sz="2000" b="1" kern="1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46" name="標題 1"/>
          <p:cNvSpPr txBox="1">
            <a:spLocks/>
          </p:cNvSpPr>
          <p:nvPr/>
        </p:nvSpPr>
        <p:spPr>
          <a:xfrm>
            <a:off x="6236221" y="3097919"/>
            <a:ext cx="1544457" cy="641821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zh-TW" altLang="en-US" sz="4800" b="1" dirty="0">
                <a:solidFill>
                  <a:srgbClr val="C00000"/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綜合</a:t>
            </a:r>
          </a:p>
        </p:txBody>
      </p:sp>
      <p:sp>
        <p:nvSpPr>
          <p:cNvPr id="31" name="矩形 30"/>
          <p:cNvSpPr/>
          <p:nvPr/>
        </p:nvSpPr>
        <p:spPr>
          <a:xfrm>
            <a:off x="8225553" y="536413"/>
            <a:ext cx="2483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TW" altLang="en-US" sz="2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打掃責任你我他</a:t>
            </a:r>
            <a:endParaRPr lang="zh-TW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標題 1"/>
          <p:cNvSpPr txBox="1">
            <a:spLocks/>
          </p:cNvSpPr>
          <p:nvPr/>
        </p:nvSpPr>
        <p:spPr>
          <a:xfrm rot="474800">
            <a:off x="9399226" y="5367708"/>
            <a:ext cx="2196000" cy="61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TW" altLang="en-US" sz="3200" b="1" dirty="0">
                <a:solidFill>
                  <a:srgbClr val="C00000"/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綜合</a:t>
            </a:r>
            <a:r>
              <a:rPr lang="zh-TW" altLang="en-US" sz="32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領域</a:t>
            </a:r>
            <a:endParaRPr lang="zh-TW" altLang="en-US" sz="3200" b="1" dirty="0">
              <a:solidFill>
                <a:srgbClr val="C00000"/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6898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相關圖片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3" b="15887"/>
          <a:stretch/>
        </p:blipFill>
        <p:spPr bwMode="auto">
          <a:xfrm>
            <a:off x="12402" y="14139"/>
            <a:ext cx="12192000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標題 1"/>
          <p:cNvSpPr txBox="1">
            <a:spLocks/>
          </p:cNvSpPr>
          <p:nvPr/>
        </p:nvSpPr>
        <p:spPr>
          <a:xfrm>
            <a:off x="427621" y="82210"/>
            <a:ext cx="6049380" cy="9941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zh-TW" altLang="en-US" sz="7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教學活動設計</a:t>
            </a:r>
          </a:p>
        </p:txBody>
      </p:sp>
      <p:sp>
        <p:nvSpPr>
          <p:cNvPr id="32" name="摺角紙張 31"/>
          <p:cNvSpPr/>
          <p:nvPr/>
        </p:nvSpPr>
        <p:spPr>
          <a:xfrm>
            <a:off x="7874796" y="466623"/>
            <a:ext cx="3060000" cy="605097"/>
          </a:xfrm>
          <a:prstGeom prst="foldedCorner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3" name="文字方塊 2"/>
          <p:cNvSpPr>
            <a:spLocks noChangeArrowheads="1"/>
          </p:cNvSpPr>
          <p:nvPr/>
        </p:nvSpPr>
        <p:spPr bwMode="auto">
          <a:xfrm>
            <a:off x="6477001" y="355348"/>
            <a:ext cx="1748553" cy="442674"/>
          </a:xfrm>
          <a:prstGeom prst="roundRect">
            <a:avLst>
              <a:gd name="adj" fmla="val 16667"/>
            </a:avLst>
          </a:prstGeom>
          <a:solidFill>
            <a:srgbClr val="000000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單元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名稱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圓角矩形 37"/>
          <p:cNvSpPr/>
          <p:nvPr/>
        </p:nvSpPr>
        <p:spPr>
          <a:xfrm>
            <a:off x="733647" y="1240696"/>
            <a:ext cx="10749516" cy="5497352"/>
          </a:xfrm>
          <a:prstGeom prst="roundRect">
            <a:avLst>
              <a:gd name="adj" fmla="val 7439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摺角紙張 18"/>
          <p:cNvSpPr/>
          <p:nvPr/>
        </p:nvSpPr>
        <p:spPr>
          <a:xfrm>
            <a:off x="1482224" y="1850007"/>
            <a:ext cx="5015849" cy="4688958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文字方塊 2"/>
          <p:cNvSpPr>
            <a:spLocks noChangeArrowheads="1"/>
          </p:cNvSpPr>
          <p:nvPr/>
        </p:nvSpPr>
        <p:spPr bwMode="auto">
          <a:xfrm>
            <a:off x="4997698" y="1940893"/>
            <a:ext cx="1351281" cy="476726"/>
          </a:xfrm>
          <a:prstGeom prst="roundRect">
            <a:avLst>
              <a:gd name="adj" fmla="val 16667"/>
            </a:avLst>
          </a:prstGeom>
          <a:solidFill>
            <a:srgbClr val="FF9933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學習內容</a:t>
            </a:r>
            <a:endParaRPr lang="zh-TW" altLang="en-US" sz="2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標題 1"/>
          <p:cNvSpPr txBox="1">
            <a:spLocks/>
          </p:cNvSpPr>
          <p:nvPr/>
        </p:nvSpPr>
        <p:spPr>
          <a:xfrm>
            <a:off x="1461152" y="2172361"/>
            <a:ext cx="2721775" cy="9941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en-US" altLang="zh-TW" sz="4000" b="1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Bb-III-1 </a:t>
            </a:r>
            <a:endParaRPr lang="zh-TW" altLang="en-US" sz="4000" b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84903" y="2710756"/>
            <a:ext cx="50104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TW" altLang="en-US" sz="2000" kern="100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團體</a:t>
            </a:r>
            <a:r>
              <a:rPr lang="zh-TW" altLang="en-US" sz="2000" kern="100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中的角色探索。</a:t>
            </a:r>
          </a:p>
        </p:txBody>
      </p:sp>
      <p:sp>
        <p:nvSpPr>
          <p:cNvPr id="27" name="矩形 26"/>
          <p:cNvSpPr/>
          <p:nvPr/>
        </p:nvSpPr>
        <p:spPr>
          <a:xfrm>
            <a:off x="1461152" y="3723092"/>
            <a:ext cx="50264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TW" altLang="en-US" sz="2000" kern="100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團隊運作的問題與解決。</a:t>
            </a:r>
          </a:p>
        </p:txBody>
      </p:sp>
      <p:sp>
        <p:nvSpPr>
          <p:cNvPr id="28" name="標題 1"/>
          <p:cNvSpPr txBox="1">
            <a:spLocks/>
          </p:cNvSpPr>
          <p:nvPr/>
        </p:nvSpPr>
        <p:spPr>
          <a:xfrm>
            <a:off x="1450608" y="3234645"/>
            <a:ext cx="2223103" cy="9941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en-US" altLang="zh-TW" sz="4000" b="1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Bb-III-2 </a:t>
            </a:r>
            <a:endParaRPr lang="zh-TW" altLang="en-US" sz="4000" b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35" name="標題 1"/>
          <p:cNvSpPr txBox="1">
            <a:spLocks/>
          </p:cNvSpPr>
          <p:nvPr/>
        </p:nvSpPr>
        <p:spPr>
          <a:xfrm>
            <a:off x="1434529" y="4462094"/>
            <a:ext cx="2223103" cy="9941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en-US" altLang="zh-TW" sz="4000" b="1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Bb-III-3</a:t>
            </a:r>
            <a:endParaRPr lang="zh-TW" altLang="en-US" sz="4000" b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450518" y="5043777"/>
            <a:ext cx="50104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TW" altLang="en-US" sz="2000" kern="100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團隊合作的</a:t>
            </a:r>
            <a:r>
              <a:rPr lang="zh-TW" altLang="en-US" sz="2000" kern="100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技巧。</a:t>
            </a:r>
            <a:endParaRPr lang="zh-TW" altLang="en-US" sz="20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文字方塊 2"/>
          <p:cNvSpPr>
            <a:spLocks noChangeArrowheads="1"/>
          </p:cNvSpPr>
          <p:nvPr/>
        </p:nvSpPr>
        <p:spPr bwMode="auto">
          <a:xfrm>
            <a:off x="521590" y="1140947"/>
            <a:ext cx="1879124" cy="646986"/>
          </a:xfrm>
          <a:prstGeom prst="roundRect">
            <a:avLst>
              <a:gd name="adj" fmla="val 16667"/>
            </a:avLst>
          </a:prstGeom>
          <a:solidFill>
            <a:srgbClr val="FF9933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學習重點</a:t>
            </a:r>
            <a:endParaRPr lang="zh-TW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摺角紙張 38"/>
          <p:cNvSpPr/>
          <p:nvPr/>
        </p:nvSpPr>
        <p:spPr>
          <a:xfrm>
            <a:off x="6744162" y="1860698"/>
            <a:ext cx="4229327" cy="4507639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文字方塊 2"/>
          <p:cNvSpPr>
            <a:spLocks noChangeArrowheads="1"/>
          </p:cNvSpPr>
          <p:nvPr/>
        </p:nvSpPr>
        <p:spPr bwMode="auto">
          <a:xfrm>
            <a:off x="9497883" y="1940893"/>
            <a:ext cx="1351281" cy="476726"/>
          </a:xfrm>
          <a:prstGeom prst="roundRect">
            <a:avLst>
              <a:gd name="adj" fmla="val 16667"/>
            </a:avLst>
          </a:prstGeom>
          <a:solidFill>
            <a:srgbClr val="FF9933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學習表現</a:t>
            </a:r>
            <a:endParaRPr lang="zh-TW" altLang="en-US" sz="2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1" name="標題 1"/>
          <p:cNvSpPr txBox="1">
            <a:spLocks/>
          </p:cNvSpPr>
          <p:nvPr/>
        </p:nvSpPr>
        <p:spPr>
          <a:xfrm>
            <a:off x="6845830" y="3485851"/>
            <a:ext cx="2912423" cy="9941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en-US" altLang="zh-TW" sz="4000" b="1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2b-III-1 </a:t>
            </a:r>
            <a:endParaRPr lang="zh-TW" altLang="en-US" sz="4000" b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10052" y="4221340"/>
            <a:ext cx="37986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TW" altLang="en-US" sz="2400" kern="100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參與各項活動，適切表現自己在團體中的角色，協同合作達成共同</a:t>
            </a:r>
            <a:r>
              <a:rPr lang="zh-TW" altLang="en-US" sz="2400" kern="100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目標。</a:t>
            </a:r>
            <a:endParaRPr lang="zh-TW" altLang="en-US" sz="24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25553" y="536413"/>
            <a:ext cx="2483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TW" altLang="en-US" sz="2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打掃責任你我他</a:t>
            </a:r>
            <a:endParaRPr lang="zh-TW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5" name="文字方塊 2"/>
          <p:cNvSpPr>
            <a:spLocks noChangeArrowheads="1"/>
          </p:cNvSpPr>
          <p:nvPr/>
        </p:nvSpPr>
        <p:spPr bwMode="auto">
          <a:xfrm>
            <a:off x="7957381" y="2743793"/>
            <a:ext cx="2201337" cy="476726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2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團隊合作與領導</a:t>
            </a:r>
          </a:p>
        </p:txBody>
      </p:sp>
      <p:sp>
        <p:nvSpPr>
          <p:cNvPr id="2" name="橢圓 1"/>
          <p:cNvSpPr/>
          <p:nvPr/>
        </p:nvSpPr>
        <p:spPr>
          <a:xfrm>
            <a:off x="6789150" y="2166274"/>
            <a:ext cx="1179897" cy="94986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標題 1"/>
          <p:cNvSpPr txBox="1">
            <a:spLocks/>
          </p:cNvSpPr>
          <p:nvPr/>
        </p:nvSpPr>
        <p:spPr>
          <a:xfrm>
            <a:off x="6842608" y="2150197"/>
            <a:ext cx="1163229" cy="9941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en-US" altLang="zh-TW" sz="4800" b="1" dirty="0" smtClean="0">
                <a:solidFill>
                  <a:schemeClr val="bg1"/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2</a:t>
            </a:r>
            <a:r>
              <a:rPr lang="en-US" altLang="zh-TW" sz="4800" b="1" dirty="0">
                <a:solidFill>
                  <a:schemeClr val="bg1"/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b</a:t>
            </a:r>
            <a:endParaRPr lang="zh-TW" altLang="en-US" sz="4800" b="1" dirty="0">
              <a:solidFill>
                <a:schemeClr val="bg1"/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31" name="標題 1"/>
          <p:cNvSpPr txBox="1">
            <a:spLocks/>
          </p:cNvSpPr>
          <p:nvPr/>
        </p:nvSpPr>
        <p:spPr>
          <a:xfrm rot="474800">
            <a:off x="9789926" y="5740749"/>
            <a:ext cx="2196000" cy="61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TW" altLang="en-US" sz="3200" b="1" dirty="0">
                <a:solidFill>
                  <a:srgbClr val="C00000"/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綜合</a:t>
            </a:r>
            <a:r>
              <a:rPr lang="zh-TW" altLang="en-US" sz="32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領域</a:t>
            </a:r>
            <a:endParaRPr lang="zh-TW" altLang="en-US" sz="3200" b="1" dirty="0">
              <a:solidFill>
                <a:srgbClr val="C00000"/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5819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相關圖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3" b="15887"/>
          <a:stretch/>
        </p:blipFill>
        <p:spPr bwMode="auto">
          <a:xfrm>
            <a:off x="0" y="19050"/>
            <a:ext cx="12192000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標題 1"/>
          <p:cNvSpPr txBox="1">
            <a:spLocks/>
          </p:cNvSpPr>
          <p:nvPr/>
        </p:nvSpPr>
        <p:spPr>
          <a:xfrm>
            <a:off x="427621" y="82210"/>
            <a:ext cx="6049380" cy="9941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zh-TW" altLang="en-US" sz="7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教學活動設計</a:t>
            </a:r>
          </a:p>
        </p:txBody>
      </p:sp>
      <p:sp>
        <p:nvSpPr>
          <p:cNvPr id="32" name="摺角紙張 31"/>
          <p:cNvSpPr/>
          <p:nvPr/>
        </p:nvSpPr>
        <p:spPr>
          <a:xfrm>
            <a:off x="7874796" y="466623"/>
            <a:ext cx="3060000" cy="605097"/>
          </a:xfrm>
          <a:prstGeom prst="foldedCorner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3" name="文字方塊 2"/>
          <p:cNvSpPr>
            <a:spLocks noChangeArrowheads="1"/>
          </p:cNvSpPr>
          <p:nvPr/>
        </p:nvSpPr>
        <p:spPr bwMode="auto">
          <a:xfrm>
            <a:off x="6477001" y="355348"/>
            <a:ext cx="1748553" cy="442674"/>
          </a:xfrm>
          <a:prstGeom prst="roundRect">
            <a:avLst>
              <a:gd name="adj" fmla="val 16667"/>
            </a:avLst>
          </a:prstGeom>
          <a:solidFill>
            <a:srgbClr val="000000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單元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名稱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圓角矩形 37"/>
          <p:cNvSpPr/>
          <p:nvPr/>
        </p:nvSpPr>
        <p:spPr>
          <a:xfrm>
            <a:off x="380527" y="1240696"/>
            <a:ext cx="11516773" cy="5213267"/>
          </a:xfrm>
          <a:prstGeom prst="roundRect">
            <a:avLst>
              <a:gd name="adj" fmla="val 7439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摺角紙張 18"/>
          <p:cNvSpPr/>
          <p:nvPr/>
        </p:nvSpPr>
        <p:spPr>
          <a:xfrm>
            <a:off x="921344" y="2293017"/>
            <a:ext cx="4229327" cy="3682481"/>
          </a:xfrm>
          <a:prstGeom prst="foldedCorner">
            <a:avLst>
              <a:gd name="adj" fmla="val 110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文字方塊 2"/>
          <p:cNvSpPr>
            <a:spLocks noChangeArrowheads="1"/>
          </p:cNvSpPr>
          <p:nvPr/>
        </p:nvSpPr>
        <p:spPr bwMode="auto">
          <a:xfrm>
            <a:off x="3744499" y="2382078"/>
            <a:ext cx="1351280" cy="476726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2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實質內涵</a:t>
            </a:r>
          </a:p>
        </p:txBody>
      </p:sp>
      <p:sp>
        <p:nvSpPr>
          <p:cNvPr id="37" name="文字方塊 2"/>
          <p:cNvSpPr>
            <a:spLocks noChangeArrowheads="1"/>
          </p:cNvSpPr>
          <p:nvPr/>
        </p:nvSpPr>
        <p:spPr bwMode="auto">
          <a:xfrm>
            <a:off x="733879" y="1210056"/>
            <a:ext cx="1879124" cy="646986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議題融入</a:t>
            </a:r>
            <a:endParaRPr lang="zh-TW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摺角紙張 38"/>
          <p:cNvSpPr/>
          <p:nvPr/>
        </p:nvSpPr>
        <p:spPr>
          <a:xfrm>
            <a:off x="5554972" y="1812578"/>
            <a:ext cx="5987695" cy="4162920"/>
          </a:xfrm>
          <a:prstGeom prst="foldedCorner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40" name="文字方塊 2"/>
          <p:cNvSpPr>
            <a:spLocks noChangeArrowheads="1"/>
          </p:cNvSpPr>
          <p:nvPr/>
        </p:nvSpPr>
        <p:spPr bwMode="auto">
          <a:xfrm>
            <a:off x="7102593" y="1871292"/>
            <a:ext cx="2465308" cy="476726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2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所融入之學習重點</a:t>
            </a:r>
          </a:p>
        </p:txBody>
      </p:sp>
      <p:sp>
        <p:nvSpPr>
          <p:cNvPr id="47" name="矩形 46"/>
          <p:cNvSpPr/>
          <p:nvPr/>
        </p:nvSpPr>
        <p:spPr>
          <a:xfrm>
            <a:off x="18293583" y="-1639195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●"/>
            </a:pPr>
            <a:r>
              <a:rPr lang="zh-TW" altLang="zh-TW" dirty="0">
                <a:latin typeface="Noto Sans Symbols"/>
                <a:ea typeface="標楷體" panose="03000509000000000000" pitchFamily="65" charset="-120"/>
                <a:cs typeface="標楷體" panose="03000509000000000000" pitchFamily="65" charset="-120"/>
              </a:rPr>
              <a:t>重要概念：群體、尊重欣賞</a:t>
            </a:r>
            <a:endParaRPr lang="zh-TW" altLang="zh-TW" dirty="0">
              <a:effectLst/>
              <a:latin typeface="Noto Sans Symbols"/>
              <a:ea typeface="Noto Sans Symbols"/>
              <a:cs typeface="Noto Sans Symbols"/>
            </a:endParaRPr>
          </a:p>
        </p:txBody>
      </p:sp>
      <p:sp>
        <p:nvSpPr>
          <p:cNvPr id="55" name="內容版面配置區 2"/>
          <p:cNvSpPr txBox="1">
            <a:spLocks/>
          </p:cNvSpPr>
          <p:nvPr/>
        </p:nvSpPr>
        <p:spPr>
          <a:xfrm>
            <a:off x="6241490" y="2033685"/>
            <a:ext cx="789191" cy="842834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TW" sz="7200" b="1" dirty="0" smtClean="0">
                <a:solidFill>
                  <a:srgbClr val="FFAFAF"/>
                </a:solidFill>
                <a:latin typeface="Arial Black" panose="020B0A04020102020204" pitchFamily="34" charset="0"/>
                <a:ea typeface="標楷體" pitchFamily="65" charset="-120"/>
              </a:rPr>
              <a:t>1</a:t>
            </a:r>
            <a:endParaRPr lang="en-US" altLang="zh-TW" sz="6000" dirty="0" smtClean="0">
              <a:solidFill>
                <a:srgbClr val="FFAFAF"/>
              </a:solidFill>
              <a:latin typeface="Arial Black" panose="020B0A04020102020204" pitchFamily="34" charset="0"/>
              <a:ea typeface="標楷體" pitchFamily="65" charset="-120"/>
            </a:endParaRPr>
          </a:p>
        </p:txBody>
      </p:sp>
      <p:sp>
        <p:nvSpPr>
          <p:cNvPr id="56" name="內容版面配置區 2"/>
          <p:cNvSpPr txBox="1">
            <a:spLocks/>
          </p:cNvSpPr>
          <p:nvPr/>
        </p:nvSpPr>
        <p:spPr>
          <a:xfrm>
            <a:off x="9684789" y="2091423"/>
            <a:ext cx="789191" cy="842834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TW" sz="6000" dirty="0" smtClean="0">
                <a:solidFill>
                  <a:srgbClr val="FFAFAF"/>
                </a:solidFill>
                <a:latin typeface="Arial Black" panose="020B0A04020102020204" pitchFamily="34" charset="0"/>
                <a:ea typeface="標楷體" pitchFamily="65" charset="-120"/>
              </a:rPr>
              <a:t>2</a:t>
            </a:r>
          </a:p>
        </p:txBody>
      </p:sp>
      <p:sp>
        <p:nvSpPr>
          <p:cNvPr id="59" name="摺角紙張 58"/>
          <p:cNvSpPr/>
          <p:nvPr/>
        </p:nvSpPr>
        <p:spPr>
          <a:xfrm>
            <a:off x="5747193" y="2836537"/>
            <a:ext cx="2739887" cy="2412000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矩形 29"/>
          <p:cNvSpPr/>
          <p:nvPr/>
        </p:nvSpPr>
        <p:spPr>
          <a:xfrm>
            <a:off x="5817060" y="2874885"/>
            <a:ext cx="23976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TW" altLang="en-US" kern="1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察覺</a:t>
            </a:r>
            <a:r>
              <a:rPr lang="zh-TW" altLang="en-US" kern="1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個別差異，適切表達自我：學校的兒童來自不同的家庭，因其背景不同，呈現出來的學習風格與學習表現自是不同，與人溝通要能合理的表達自我。</a:t>
            </a:r>
          </a:p>
        </p:txBody>
      </p:sp>
      <p:sp>
        <p:nvSpPr>
          <p:cNvPr id="35" name="標題 1"/>
          <p:cNvSpPr txBox="1">
            <a:spLocks/>
          </p:cNvSpPr>
          <p:nvPr/>
        </p:nvSpPr>
        <p:spPr>
          <a:xfrm>
            <a:off x="990069" y="3033323"/>
            <a:ext cx="2223103" cy="9941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zh-TW" altLang="en-US" sz="4000" b="1" dirty="0">
                <a:solidFill>
                  <a:srgbClr val="006600"/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人 </a:t>
            </a:r>
            <a:r>
              <a:rPr lang="en-US" altLang="zh-TW" sz="4000" b="1" dirty="0" smtClean="0">
                <a:solidFill>
                  <a:srgbClr val="006600"/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E</a:t>
            </a:r>
            <a:r>
              <a:rPr lang="en-US" altLang="zh-TW" sz="4000" b="1" dirty="0">
                <a:solidFill>
                  <a:srgbClr val="006600"/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6</a:t>
            </a:r>
            <a:r>
              <a:rPr lang="en-US" altLang="zh-TW" sz="4000" b="1" dirty="0" smtClean="0">
                <a:solidFill>
                  <a:srgbClr val="006600"/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 </a:t>
            </a:r>
            <a:endParaRPr lang="zh-TW" altLang="en-US" sz="4000" b="1" dirty="0">
              <a:solidFill>
                <a:srgbClr val="006600"/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90069" y="4027445"/>
            <a:ext cx="38975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TW" altLang="en-US" sz="2000" kern="1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覺察個人的偏見，並避免歧視行為的產生。</a:t>
            </a:r>
          </a:p>
        </p:txBody>
      </p:sp>
      <p:sp>
        <p:nvSpPr>
          <p:cNvPr id="41" name="矩形 40"/>
          <p:cNvSpPr/>
          <p:nvPr/>
        </p:nvSpPr>
        <p:spPr>
          <a:xfrm>
            <a:off x="8225553" y="536413"/>
            <a:ext cx="2483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TW" altLang="en-US" sz="24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打掃責任你我他</a:t>
            </a:r>
            <a:endParaRPr lang="zh-TW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2" name="摺角紙張 41"/>
          <p:cNvSpPr/>
          <p:nvPr/>
        </p:nvSpPr>
        <p:spPr>
          <a:xfrm>
            <a:off x="8616227" y="2842986"/>
            <a:ext cx="2739887" cy="2412000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0" name="矩形 59"/>
          <p:cNvSpPr/>
          <p:nvPr/>
        </p:nvSpPr>
        <p:spPr>
          <a:xfrm>
            <a:off x="8679301" y="3033323"/>
            <a:ext cx="27497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TW" altLang="en-US" kern="1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欣賞</a:t>
            </a:r>
            <a:r>
              <a:rPr lang="zh-TW" altLang="en-US" kern="1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、包容同伴：學校是團體的生活，因此兒童在團體的學習中，必須學會認識同伴，從觀摩、分享中學習他人優點，以鼓勵、包容的方式接納不同。懷抱友善的人際情懷，學習尊重自己和尊重他人，與他人溝通，建立良好的互動關係。</a:t>
            </a:r>
          </a:p>
        </p:txBody>
      </p:sp>
      <p:sp>
        <p:nvSpPr>
          <p:cNvPr id="26" name="文字方塊 2"/>
          <p:cNvSpPr>
            <a:spLocks noChangeArrowheads="1"/>
          </p:cNvSpPr>
          <p:nvPr/>
        </p:nvSpPr>
        <p:spPr bwMode="auto">
          <a:xfrm>
            <a:off x="2659130" y="4860336"/>
            <a:ext cx="1980000" cy="408623"/>
          </a:xfrm>
          <a:prstGeom prst="wedgeRoundRectCallout">
            <a:avLst>
              <a:gd name="adj1" fmla="val 3660"/>
              <a:gd name="adj2" fmla="val -80710"/>
              <a:gd name="adj3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1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人權</a:t>
            </a:r>
            <a:r>
              <a:rPr lang="zh-TW" altLang="en-US" sz="1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與生活</a:t>
            </a:r>
            <a:r>
              <a:rPr lang="zh-TW" altLang="en-US" sz="1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實踐</a:t>
            </a:r>
          </a:p>
        </p:txBody>
      </p:sp>
      <p:sp>
        <p:nvSpPr>
          <p:cNvPr id="27" name="標題 1"/>
          <p:cNvSpPr txBox="1">
            <a:spLocks/>
          </p:cNvSpPr>
          <p:nvPr/>
        </p:nvSpPr>
        <p:spPr>
          <a:xfrm rot="474800">
            <a:off x="5379001" y="5561155"/>
            <a:ext cx="2196000" cy="61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TW" altLang="en-US" sz="32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人權教育</a:t>
            </a:r>
            <a:endParaRPr lang="zh-TW" altLang="en-US" sz="3200" b="1" dirty="0">
              <a:solidFill>
                <a:srgbClr val="C00000"/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8108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相關圖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3" b="15887"/>
          <a:stretch/>
        </p:blipFill>
        <p:spPr bwMode="auto">
          <a:xfrm>
            <a:off x="0" y="19050"/>
            <a:ext cx="12192000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標題 1"/>
          <p:cNvSpPr txBox="1">
            <a:spLocks/>
          </p:cNvSpPr>
          <p:nvPr/>
        </p:nvSpPr>
        <p:spPr>
          <a:xfrm>
            <a:off x="427621" y="82210"/>
            <a:ext cx="6049380" cy="9941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defRPr/>
            </a:pPr>
            <a:r>
              <a:rPr lang="zh-TW" altLang="en-US" sz="7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教學</a:t>
            </a:r>
            <a:r>
              <a:rPr lang="zh-TW" altLang="en-US" sz="7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流程</a:t>
            </a:r>
          </a:p>
        </p:txBody>
      </p:sp>
      <p:sp>
        <p:nvSpPr>
          <p:cNvPr id="35" name="圓角矩形 34"/>
          <p:cNvSpPr/>
          <p:nvPr/>
        </p:nvSpPr>
        <p:spPr>
          <a:xfrm>
            <a:off x="465720" y="882503"/>
            <a:ext cx="11336749" cy="5773478"/>
          </a:xfrm>
          <a:prstGeom prst="roundRect">
            <a:avLst>
              <a:gd name="adj" fmla="val 7439"/>
            </a:avLst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6" name="直線接點 35"/>
          <p:cNvCxnSpPr>
            <a:stCxn id="37" idx="6"/>
          </p:cNvCxnSpPr>
          <p:nvPr/>
        </p:nvCxnSpPr>
        <p:spPr>
          <a:xfrm flipV="1">
            <a:off x="2277017" y="2449491"/>
            <a:ext cx="7817003" cy="1588"/>
          </a:xfrm>
          <a:prstGeom prst="line">
            <a:avLst/>
          </a:prstGeom>
          <a:ln w="1016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橢圓 36"/>
          <p:cNvSpPr/>
          <p:nvPr/>
        </p:nvSpPr>
        <p:spPr>
          <a:xfrm>
            <a:off x="837157" y="1731149"/>
            <a:ext cx="1439863" cy="1439863"/>
          </a:xfrm>
          <a:prstGeom prst="ellipse">
            <a:avLst/>
          </a:prstGeom>
          <a:solidFill>
            <a:srgbClr val="FFD5D5"/>
          </a:solidFill>
          <a:ln w="762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b="1" dirty="0"/>
          </a:p>
        </p:txBody>
      </p:sp>
      <p:sp>
        <p:nvSpPr>
          <p:cNvPr id="38" name="矩形 29"/>
          <p:cNvSpPr>
            <a:spLocks noChangeArrowheads="1"/>
          </p:cNvSpPr>
          <p:nvPr/>
        </p:nvSpPr>
        <p:spPr bwMode="auto">
          <a:xfrm>
            <a:off x="1078810" y="2007060"/>
            <a:ext cx="100540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b="1" dirty="0" smtClean="0">
                <a:solidFill>
                  <a:srgbClr val="00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打掃</a:t>
            </a:r>
            <a:endParaRPr lang="en-US" altLang="zh-TW" b="1" dirty="0" smtClean="0">
              <a:solidFill>
                <a:srgbClr val="0066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zh-TW" altLang="en-US" b="1" dirty="0" smtClean="0">
                <a:solidFill>
                  <a:srgbClr val="00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匠人</a:t>
            </a:r>
            <a:endParaRPr lang="en-US" altLang="zh-TW" b="1" dirty="0" smtClean="0">
              <a:solidFill>
                <a:srgbClr val="0066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40" name="橢圓 39"/>
          <p:cNvSpPr/>
          <p:nvPr/>
        </p:nvSpPr>
        <p:spPr>
          <a:xfrm>
            <a:off x="5216331" y="1672779"/>
            <a:ext cx="1439863" cy="143986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b="1" dirty="0"/>
          </a:p>
        </p:txBody>
      </p:sp>
      <p:sp>
        <p:nvSpPr>
          <p:cNvPr id="41" name="矩形 48"/>
          <p:cNvSpPr>
            <a:spLocks noChangeArrowheads="1"/>
          </p:cNvSpPr>
          <p:nvPr/>
        </p:nvSpPr>
        <p:spPr bwMode="auto">
          <a:xfrm>
            <a:off x="5215825" y="1885960"/>
            <a:ext cx="141577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b="1" dirty="0" smtClean="0">
                <a:solidFill>
                  <a:srgbClr val="00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跑象限</a:t>
            </a:r>
            <a:endParaRPr lang="en-US" altLang="zh-TW" b="1" dirty="0" smtClean="0">
              <a:solidFill>
                <a:srgbClr val="0066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zh-TW" altLang="en-US" b="1" dirty="0">
                <a:solidFill>
                  <a:srgbClr val="00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討論</a:t>
            </a:r>
          </a:p>
        </p:txBody>
      </p:sp>
      <p:sp>
        <p:nvSpPr>
          <p:cNvPr id="42" name="橢圓 41"/>
          <p:cNvSpPr/>
          <p:nvPr/>
        </p:nvSpPr>
        <p:spPr>
          <a:xfrm>
            <a:off x="9468783" y="1643083"/>
            <a:ext cx="1439863" cy="143986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b="1" dirty="0"/>
          </a:p>
        </p:txBody>
      </p:sp>
      <p:sp>
        <p:nvSpPr>
          <p:cNvPr id="43" name="矩形 50"/>
          <p:cNvSpPr>
            <a:spLocks noChangeArrowheads="1"/>
          </p:cNvSpPr>
          <p:nvPr/>
        </p:nvSpPr>
        <p:spPr bwMode="auto">
          <a:xfrm>
            <a:off x="9686013" y="1865787"/>
            <a:ext cx="100540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b="1" dirty="0" smtClean="0">
                <a:solidFill>
                  <a:srgbClr val="00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綜合</a:t>
            </a:r>
            <a:endParaRPr lang="en-US" altLang="zh-TW" b="1" dirty="0" smtClean="0">
              <a:solidFill>
                <a:srgbClr val="0066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TW" altLang="en-US" b="1" dirty="0" smtClean="0">
                <a:solidFill>
                  <a:srgbClr val="00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活動</a:t>
            </a:r>
            <a:endParaRPr lang="zh-TW" altLang="en-US" b="1" dirty="0">
              <a:solidFill>
                <a:srgbClr val="0066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47" name="文字方塊 2"/>
          <p:cNvSpPr>
            <a:spLocks noChangeArrowheads="1"/>
          </p:cNvSpPr>
          <p:nvPr/>
        </p:nvSpPr>
        <p:spPr bwMode="auto">
          <a:xfrm>
            <a:off x="934231" y="1064061"/>
            <a:ext cx="1245711" cy="442674"/>
          </a:xfrm>
          <a:prstGeom prst="roundRect">
            <a:avLst>
              <a:gd name="adj" fmla="val 16667"/>
            </a:avLst>
          </a:prstGeom>
          <a:solidFill>
            <a:srgbClr val="000000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暖身活動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文字方塊 2"/>
          <p:cNvSpPr>
            <a:spLocks noChangeArrowheads="1"/>
          </p:cNvSpPr>
          <p:nvPr/>
        </p:nvSpPr>
        <p:spPr bwMode="auto">
          <a:xfrm>
            <a:off x="5313406" y="1066364"/>
            <a:ext cx="1245712" cy="442674"/>
          </a:xfrm>
          <a:prstGeom prst="roundRect">
            <a:avLst>
              <a:gd name="adj" fmla="val 16667"/>
            </a:avLst>
          </a:prstGeom>
          <a:solidFill>
            <a:srgbClr val="000000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開展活動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1" name="文字方塊 2"/>
          <p:cNvSpPr>
            <a:spLocks noChangeArrowheads="1"/>
          </p:cNvSpPr>
          <p:nvPr/>
        </p:nvSpPr>
        <p:spPr bwMode="auto">
          <a:xfrm>
            <a:off x="9542852" y="1064061"/>
            <a:ext cx="1245711" cy="442674"/>
          </a:xfrm>
          <a:prstGeom prst="roundRect">
            <a:avLst>
              <a:gd name="adj" fmla="val 16667"/>
            </a:avLst>
          </a:prstGeom>
          <a:solidFill>
            <a:srgbClr val="000000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綜合活動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8" name="圓角矩形 30"/>
          <p:cNvSpPr>
            <a:spLocks noChangeArrowheads="1"/>
          </p:cNvSpPr>
          <p:nvPr/>
        </p:nvSpPr>
        <p:spPr bwMode="auto">
          <a:xfrm rot="21202397">
            <a:off x="238289" y="3570458"/>
            <a:ext cx="2457432" cy="2951619"/>
          </a:xfrm>
          <a:prstGeom prst="cloud">
            <a:avLst/>
          </a:prstGeom>
          <a:solidFill>
            <a:schemeClr val="bg1"/>
          </a:solidFill>
          <a:ln w="12700">
            <a:noFill/>
            <a:prstDash val="dash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8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打掃</a:t>
            </a:r>
            <a:r>
              <a:rPr lang="zh-TW" altLang="en-US" sz="18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是一件什麼樣的事情？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TW" altLang="en-US" sz="18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班級</a:t>
            </a:r>
            <a:r>
              <a:rPr lang="zh-TW" altLang="en-US" sz="18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怎們分配打掃工作？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TW" altLang="en-US" sz="18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假如</a:t>
            </a:r>
            <a:r>
              <a:rPr lang="zh-TW" altLang="en-US" sz="18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沒有完成打掃工作時，你們的想法？</a:t>
            </a:r>
          </a:p>
        </p:txBody>
      </p:sp>
      <p:sp>
        <p:nvSpPr>
          <p:cNvPr id="60" name="圓角矩形 30"/>
          <p:cNvSpPr>
            <a:spLocks noChangeArrowheads="1"/>
          </p:cNvSpPr>
          <p:nvPr/>
        </p:nvSpPr>
        <p:spPr bwMode="auto">
          <a:xfrm rot="226669">
            <a:off x="5385293" y="2869673"/>
            <a:ext cx="2161591" cy="1264980"/>
          </a:xfrm>
          <a:prstGeom prst="cloud">
            <a:avLst/>
          </a:prstGeom>
          <a:solidFill>
            <a:schemeClr val="bg1"/>
          </a:solidFill>
          <a:ln w="12700">
            <a:noFill/>
            <a:prstDash val="dash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8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事件</a:t>
            </a:r>
            <a:r>
              <a:rPr lang="zh-TW" altLang="en-US" sz="18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描述</a:t>
            </a:r>
            <a:endParaRPr lang="en-US" altLang="zh-TW" sz="1800" b="1" dirty="0" smtClean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TW" altLang="en-US" sz="18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請學生進行第一次選擇</a:t>
            </a:r>
          </a:p>
        </p:txBody>
      </p:sp>
      <p:sp>
        <p:nvSpPr>
          <p:cNvPr id="28" name="圓角矩形 30"/>
          <p:cNvSpPr>
            <a:spLocks noChangeArrowheads="1"/>
          </p:cNvSpPr>
          <p:nvPr/>
        </p:nvSpPr>
        <p:spPr bwMode="auto">
          <a:xfrm rot="21272597">
            <a:off x="3504260" y="3769530"/>
            <a:ext cx="2651076" cy="2108299"/>
          </a:xfrm>
          <a:prstGeom prst="cloud">
            <a:avLst/>
          </a:prstGeom>
          <a:solidFill>
            <a:schemeClr val="bg1"/>
          </a:solidFill>
          <a:ln w="12700">
            <a:noFill/>
            <a:prstDash val="dash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8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心情日記</a:t>
            </a:r>
            <a:endParaRPr lang="en-US" altLang="zh-TW" sz="1800" b="1" dirty="0" smtClean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TW" altLang="en-US" sz="18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請</a:t>
            </a:r>
            <a:r>
              <a:rPr lang="zh-TW" altLang="en-US" sz="18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小組利用學習單討論後，在上台移動貼紙的位置</a:t>
            </a:r>
          </a:p>
        </p:txBody>
      </p:sp>
      <p:sp>
        <p:nvSpPr>
          <p:cNvPr id="29" name="圓角矩形 30"/>
          <p:cNvSpPr>
            <a:spLocks noChangeArrowheads="1"/>
          </p:cNvSpPr>
          <p:nvPr/>
        </p:nvSpPr>
        <p:spPr bwMode="auto">
          <a:xfrm rot="21272597">
            <a:off x="4949072" y="4924861"/>
            <a:ext cx="3532442" cy="1686639"/>
          </a:xfrm>
          <a:prstGeom prst="cloud">
            <a:avLst/>
          </a:prstGeom>
          <a:solidFill>
            <a:schemeClr val="bg1"/>
          </a:solidFill>
          <a:ln w="12700">
            <a:noFill/>
            <a:prstDash val="dash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8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更新最後訊息</a:t>
            </a:r>
            <a:endParaRPr lang="en-US" altLang="zh-TW" sz="1800" b="1" dirty="0" smtClean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TW" altLang="en-US" sz="18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如果你是導師聽完小傑的說法之後，該不該改變原來的決定呢？</a:t>
            </a:r>
          </a:p>
        </p:txBody>
      </p:sp>
      <p:sp>
        <p:nvSpPr>
          <p:cNvPr id="31" name="圓角矩形 30"/>
          <p:cNvSpPr>
            <a:spLocks noChangeArrowheads="1"/>
          </p:cNvSpPr>
          <p:nvPr/>
        </p:nvSpPr>
        <p:spPr bwMode="auto">
          <a:xfrm rot="240568">
            <a:off x="8312419" y="2979861"/>
            <a:ext cx="3681038" cy="2951619"/>
          </a:xfrm>
          <a:prstGeom prst="cloud">
            <a:avLst/>
          </a:prstGeom>
          <a:solidFill>
            <a:schemeClr val="bg1"/>
          </a:solidFill>
          <a:ln w="12700">
            <a:noFill/>
            <a:prstDash val="dash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zh-TW" sz="1800" b="1" dirty="0" smtClean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TW" altLang="en-US" sz="18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分組討論：針對這個事件，如果你想給導師、小傑、阿貴或其他人什麼建議？要如何才能兼顧到自身的責任與團體的責任呢？</a:t>
            </a:r>
          </a:p>
        </p:txBody>
      </p:sp>
    </p:spTree>
    <p:extLst>
      <p:ext uri="{BB962C8B-B14F-4D97-AF65-F5344CB8AC3E}">
        <p14:creationId xmlns:p14="http://schemas.microsoft.com/office/powerpoint/2010/main" val="228689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" descr="「教室 插圖」的圖片搜尋結果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0" t="4439" r="-4110" b="11680"/>
          <a:stretch/>
        </p:blipFill>
        <p:spPr bwMode="auto">
          <a:xfrm>
            <a:off x="1520073" y="1"/>
            <a:ext cx="11125200" cy="6876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圓角矩形 27"/>
          <p:cNvSpPr/>
          <p:nvPr/>
        </p:nvSpPr>
        <p:spPr>
          <a:xfrm>
            <a:off x="2097623" y="516957"/>
            <a:ext cx="9522823" cy="6089285"/>
          </a:xfrm>
          <a:prstGeom prst="roundRect">
            <a:avLst>
              <a:gd name="adj" fmla="val 7439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197609" y="1508765"/>
            <a:ext cx="1121237" cy="4800064"/>
          </a:xfrm>
          <a:prstGeom prst="roundRect">
            <a:avLst/>
          </a:prstGeom>
          <a:solidFill>
            <a:schemeClr val="tx1">
              <a:alpha val="67059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r>
              <a:rPr lang="zh-TW" altLang="en-US" sz="6000" b="1" dirty="0" smtClean="0">
                <a:solidFill>
                  <a:schemeClr val="bg1"/>
                </a:solidFill>
                <a:ea typeface="Microsoft YaHei" pitchFamily="34" charset="-122"/>
              </a:rPr>
              <a:t>學生座位表</a:t>
            </a:r>
            <a:endParaRPr lang="zh-CN" altLang="en-US" sz="60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100" name="文字方塊 2"/>
          <p:cNvSpPr>
            <a:spLocks noChangeArrowheads="1"/>
          </p:cNvSpPr>
          <p:nvPr/>
        </p:nvSpPr>
        <p:spPr bwMode="auto">
          <a:xfrm>
            <a:off x="9179919" y="2817732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彥融</a:t>
            </a:r>
          </a:p>
        </p:txBody>
      </p:sp>
      <p:sp>
        <p:nvSpPr>
          <p:cNvPr id="101" name="文字方塊 2"/>
          <p:cNvSpPr>
            <a:spLocks noChangeArrowheads="1"/>
          </p:cNvSpPr>
          <p:nvPr/>
        </p:nvSpPr>
        <p:spPr bwMode="auto">
          <a:xfrm>
            <a:off x="10057843" y="2817732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恩睿</a:t>
            </a:r>
          </a:p>
        </p:txBody>
      </p:sp>
      <p:sp>
        <p:nvSpPr>
          <p:cNvPr id="102" name="圓角矩形 101"/>
          <p:cNvSpPr/>
          <p:nvPr/>
        </p:nvSpPr>
        <p:spPr>
          <a:xfrm>
            <a:off x="8878186" y="2102527"/>
            <a:ext cx="2861448" cy="1272143"/>
          </a:xfrm>
          <a:prstGeom prst="roundRect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3" name="文字方塊 2"/>
          <p:cNvSpPr>
            <a:spLocks noChangeArrowheads="1"/>
          </p:cNvSpPr>
          <p:nvPr/>
        </p:nvSpPr>
        <p:spPr bwMode="auto">
          <a:xfrm>
            <a:off x="9183147" y="2230453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庭儀</a:t>
            </a:r>
          </a:p>
        </p:txBody>
      </p:sp>
      <p:sp>
        <p:nvSpPr>
          <p:cNvPr id="104" name="文字方塊 2"/>
          <p:cNvSpPr>
            <a:spLocks noChangeArrowheads="1"/>
          </p:cNvSpPr>
          <p:nvPr/>
        </p:nvSpPr>
        <p:spPr bwMode="auto">
          <a:xfrm>
            <a:off x="10061071" y="2230453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琮祐</a:t>
            </a:r>
          </a:p>
        </p:txBody>
      </p:sp>
      <p:sp>
        <p:nvSpPr>
          <p:cNvPr id="140" name="摺角紙張 139"/>
          <p:cNvSpPr/>
          <p:nvPr/>
        </p:nvSpPr>
        <p:spPr>
          <a:xfrm>
            <a:off x="5159254" y="396179"/>
            <a:ext cx="3060000" cy="605097"/>
          </a:xfrm>
          <a:prstGeom prst="foldedCorner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1" name="矩形 140"/>
          <p:cNvSpPr/>
          <p:nvPr/>
        </p:nvSpPr>
        <p:spPr>
          <a:xfrm>
            <a:off x="5064922" y="447313"/>
            <a:ext cx="29248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TW" altLang="en-US" sz="32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黑</a:t>
            </a:r>
            <a:r>
              <a:rPr lang="zh-TW" altLang="en-US" sz="32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板</a:t>
            </a:r>
            <a:endParaRPr lang="zh-TW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5" name="橢圓形圖說文字 84"/>
          <p:cNvSpPr/>
          <p:nvPr/>
        </p:nvSpPr>
        <p:spPr>
          <a:xfrm rot="16735993">
            <a:off x="9319213" y="1020805"/>
            <a:ext cx="907703" cy="937193"/>
          </a:xfrm>
          <a:prstGeom prst="wedgeEllipseCallout">
            <a:avLst>
              <a:gd name="adj1" fmla="val -65489"/>
              <a:gd name="adj2" fmla="val -16446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6" name="橢圓 85"/>
          <p:cNvSpPr/>
          <p:nvPr/>
        </p:nvSpPr>
        <p:spPr>
          <a:xfrm>
            <a:off x="9413190" y="1120228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7" name="橢圓 86"/>
          <p:cNvSpPr/>
          <p:nvPr/>
        </p:nvSpPr>
        <p:spPr>
          <a:xfrm>
            <a:off x="9347876" y="1138125"/>
            <a:ext cx="858507" cy="679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5400" b="1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1</a:t>
            </a:r>
            <a:endParaRPr lang="zh-TW" altLang="en-US" sz="5400" b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95" name="文字方塊 2"/>
          <p:cNvSpPr>
            <a:spLocks noChangeArrowheads="1"/>
          </p:cNvSpPr>
          <p:nvPr/>
        </p:nvSpPr>
        <p:spPr bwMode="auto">
          <a:xfrm>
            <a:off x="6411047" y="2825003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佳華</a:t>
            </a:r>
          </a:p>
        </p:txBody>
      </p:sp>
      <p:sp>
        <p:nvSpPr>
          <p:cNvPr id="96" name="文字方塊 2"/>
          <p:cNvSpPr>
            <a:spLocks noChangeArrowheads="1"/>
          </p:cNvSpPr>
          <p:nvPr/>
        </p:nvSpPr>
        <p:spPr bwMode="auto">
          <a:xfrm>
            <a:off x="5418168" y="2870731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湞靜</a:t>
            </a:r>
          </a:p>
        </p:txBody>
      </p:sp>
      <p:sp>
        <p:nvSpPr>
          <p:cNvPr id="97" name="圓角矩形 96"/>
          <p:cNvSpPr/>
          <p:nvPr/>
        </p:nvSpPr>
        <p:spPr>
          <a:xfrm>
            <a:off x="5285403" y="2109798"/>
            <a:ext cx="3024851" cy="1272143"/>
          </a:xfrm>
          <a:prstGeom prst="roundRect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5" name="文字方塊 2"/>
          <p:cNvSpPr>
            <a:spLocks noChangeArrowheads="1"/>
          </p:cNvSpPr>
          <p:nvPr/>
        </p:nvSpPr>
        <p:spPr bwMode="auto">
          <a:xfrm>
            <a:off x="6414275" y="2237724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曉彤</a:t>
            </a:r>
          </a:p>
        </p:txBody>
      </p:sp>
      <p:sp>
        <p:nvSpPr>
          <p:cNvPr id="106" name="文字方塊 2"/>
          <p:cNvSpPr>
            <a:spLocks noChangeArrowheads="1"/>
          </p:cNvSpPr>
          <p:nvPr/>
        </p:nvSpPr>
        <p:spPr bwMode="auto">
          <a:xfrm>
            <a:off x="7292199" y="2237724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博玄</a:t>
            </a:r>
          </a:p>
        </p:txBody>
      </p:sp>
      <p:sp>
        <p:nvSpPr>
          <p:cNvPr id="107" name="橢圓形圖說文字 106"/>
          <p:cNvSpPr/>
          <p:nvPr/>
        </p:nvSpPr>
        <p:spPr>
          <a:xfrm rot="16735993">
            <a:off x="6550341" y="1028076"/>
            <a:ext cx="907703" cy="937193"/>
          </a:xfrm>
          <a:prstGeom prst="wedgeEllipseCallout">
            <a:avLst>
              <a:gd name="adj1" fmla="val -65489"/>
              <a:gd name="adj2" fmla="val -16446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8" name="橢圓 107"/>
          <p:cNvSpPr/>
          <p:nvPr/>
        </p:nvSpPr>
        <p:spPr>
          <a:xfrm>
            <a:off x="6644318" y="1127499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9" name="橢圓 108"/>
          <p:cNvSpPr/>
          <p:nvPr/>
        </p:nvSpPr>
        <p:spPr>
          <a:xfrm>
            <a:off x="6579004" y="1145396"/>
            <a:ext cx="858507" cy="679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5400" b="1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4</a:t>
            </a:r>
            <a:endParaRPr lang="zh-TW" altLang="en-US" sz="5400" b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16" name="橢圓 115"/>
          <p:cNvSpPr/>
          <p:nvPr/>
        </p:nvSpPr>
        <p:spPr>
          <a:xfrm>
            <a:off x="3820480" y="1147273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1" name="文字方塊 2"/>
          <p:cNvSpPr>
            <a:spLocks noChangeArrowheads="1"/>
          </p:cNvSpPr>
          <p:nvPr/>
        </p:nvSpPr>
        <p:spPr bwMode="auto">
          <a:xfrm>
            <a:off x="9258853" y="5249931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恩維</a:t>
            </a:r>
          </a:p>
        </p:txBody>
      </p:sp>
      <p:sp>
        <p:nvSpPr>
          <p:cNvPr id="182" name="文字方塊 2"/>
          <p:cNvSpPr>
            <a:spLocks noChangeArrowheads="1"/>
          </p:cNvSpPr>
          <p:nvPr/>
        </p:nvSpPr>
        <p:spPr bwMode="auto">
          <a:xfrm>
            <a:off x="10136777" y="5249931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玟佳</a:t>
            </a:r>
          </a:p>
        </p:txBody>
      </p:sp>
      <p:sp>
        <p:nvSpPr>
          <p:cNvPr id="183" name="圓角矩形 182"/>
          <p:cNvSpPr/>
          <p:nvPr/>
        </p:nvSpPr>
        <p:spPr>
          <a:xfrm>
            <a:off x="8957120" y="4534725"/>
            <a:ext cx="2662230" cy="1872000"/>
          </a:xfrm>
          <a:prstGeom prst="roundRect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" name="文字方塊 2"/>
          <p:cNvSpPr>
            <a:spLocks noChangeArrowheads="1"/>
          </p:cNvSpPr>
          <p:nvPr/>
        </p:nvSpPr>
        <p:spPr bwMode="auto">
          <a:xfrm>
            <a:off x="9262081" y="4662652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皓宇</a:t>
            </a:r>
          </a:p>
        </p:txBody>
      </p:sp>
      <p:sp>
        <p:nvSpPr>
          <p:cNvPr id="185" name="文字方塊 2"/>
          <p:cNvSpPr>
            <a:spLocks noChangeArrowheads="1"/>
          </p:cNvSpPr>
          <p:nvPr/>
        </p:nvSpPr>
        <p:spPr bwMode="auto">
          <a:xfrm>
            <a:off x="10140005" y="4662652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宗</a:t>
            </a:r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毅</a:t>
            </a:r>
            <a:endParaRPr lang="zh-TW" altLang="en-US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6" name="橢圓形圖說文字 185"/>
          <p:cNvSpPr/>
          <p:nvPr/>
        </p:nvSpPr>
        <p:spPr>
          <a:xfrm rot="16735993">
            <a:off x="9398147" y="3453004"/>
            <a:ext cx="907703" cy="937193"/>
          </a:xfrm>
          <a:prstGeom prst="wedgeEllipseCallout">
            <a:avLst>
              <a:gd name="adj1" fmla="val -65489"/>
              <a:gd name="adj2" fmla="val -16446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7" name="橢圓 186"/>
          <p:cNvSpPr/>
          <p:nvPr/>
        </p:nvSpPr>
        <p:spPr>
          <a:xfrm>
            <a:off x="9492124" y="3552427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8" name="橢圓 187"/>
          <p:cNvSpPr/>
          <p:nvPr/>
        </p:nvSpPr>
        <p:spPr>
          <a:xfrm>
            <a:off x="9426810" y="3570324"/>
            <a:ext cx="858507" cy="679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5400" b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2</a:t>
            </a:r>
            <a:endParaRPr lang="zh-TW" altLang="en-US" sz="5400" b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89" name="文字方塊 2"/>
          <p:cNvSpPr>
            <a:spLocks noChangeArrowheads="1"/>
          </p:cNvSpPr>
          <p:nvPr/>
        </p:nvSpPr>
        <p:spPr bwMode="auto">
          <a:xfrm>
            <a:off x="6489981" y="5257202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定豫</a:t>
            </a:r>
          </a:p>
        </p:txBody>
      </p:sp>
      <p:sp>
        <p:nvSpPr>
          <p:cNvPr id="190" name="文字方塊 2"/>
          <p:cNvSpPr>
            <a:spLocks noChangeArrowheads="1"/>
          </p:cNvSpPr>
          <p:nvPr/>
        </p:nvSpPr>
        <p:spPr bwMode="auto">
          <a:xfrm>
            <a:off x="7367905" y="5257202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宛諭</a:t>
            </a:r>
          </a:p>
        </p:txBody>
      </p:sp>
      <p:sp>
        <p:nvSpPr>
          <p:cNvPr id="191" name="圓角矩形 190"/>
          <p:cNvSpPr/>
          <p:nvPr/>
        </p:nvSpPr>
        <p:spPr>
          <a:xfrm>
            <a:off x="6188248" y="4541996"/>
            <a:ext cx="2200940" cy="1872000"/>
          </a:xfrm>
          <a:prstGeom prst="roundRect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2" name="文字方塊 2"/>
          <p:cNvSpPr>
            <a:spLocks noChangeArrowheads="1"/>
          </p:cNvSpPr>
          <p:nvPr/>
        </p:nvSpPr>
        <p:spPr bwMode="auto">
          <a:xfrm>
            <a:off x="6493209" y="4669923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宥潔</a:t>
            </a:r>
          </a:p>
        </p:txBody>
      </p:sp>
      <p:sp>
        <p:nvSpPr>
          <p:cNvPr id="193" name="文字方塊 2"/>
          <p:cNvSpPr>
            <a:spLocks noChangeArrowheads="1"/>
          </p:cNvSpPr>
          <p:nvPr/>
        </p:nvSpPr>
        <p:spPr bwMode="auto">
          <a:xfrm>
            <a:off x="7371133" y="4669923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宇涵</a:t>
            </a:r>
          </a:p>
        </p:txBody>
      </p:sp>
      <p:sp>
        <p:nvSpPr>
          <p:cNvPr id="194" name="橢圓形圖說文字 193"/>
          <p:cNvSpPr/>
          <p:nvPr/>
        </p:nvSpPr>
        <p:spPr>
          <a:xfrm rot="16735993">
            <a:off x="6629275" y="3460275"/>
            <a:ext cx="907703" cy="937193"/>
          </a:xfrm>
          <a:prstGeom prst="wedgeEllipseCallout">
            <a:avLst>
              <a:gd name="adj1" fmla="val -65489"/>
              <a:gd name="adj2" fmla="val -16446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5" name="橢圓 194"/>
          <p:cNvSpPr/>
          <p:nvPr/>
        </p:nvSpPr>
        <p:spPr>
          <a:xfrm>
            <a:off x="6706331" y="3561600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6" name="橢圓 195"/>
          <p:cNvSpPr/>
          <p:nvPr/>
        </p:nvSpPr>
        <p:spPr>
          <a:xfrm>
            <a:off x="6657938" y="3577595"/>
            <a:ext cx="858507" cy="679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5400" b="1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3</a:t>
            </a:r>
            <a:endParaRPr lang="zh-TW" altLang="en-US" sz="5400" b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197" name="文字方塊 2"/>
          <p:cNvSpPr>
            <a:spLocks noChangeArrowheads="1"/>
          </p:cNvSpPr>
          <p:nvPr/>
        </p:nvSpPr>
        <p:spPr bwMode="auto">
          <a:xfrm>
            <a:off x="3666143" y="5276976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恩心</a:t>
            </a:r>
          </a:p>
        </p:txBody>
      </p:sp>
      <p:sp>
        <p:nvSpPr>
          <p:cNvPr id="198" name="文字方塊 2"/>
          <p:cNvSpPr>
            <a:spLocks noChangeArrowheads="1"/>
          </p:cNvSpPr>
          <p:nvPr/>
        </p:nvSpPr>
        <p:spPr bwMode="auto">
          <a:xfrm>
            <a:off x="4544067" y="5276976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奕陞</a:t>
            </a:r>
          </a:p>
        </p:txBody>
      </p:sp>
      <p:sp>
        <p:nvSpPr>
          <p:cNvPr id="199" name="圓角矩形 198"/>
          <p:cNvSpPr/>
          <p:nvPr/>
        </p:nvSpPr>
        <p:spPr>
          <a:xfrm>
            <a:off x="2613432" y="4561784"/>
            <a:ext cx="2851722" cy="1872000"/>
          </a:xfrm>
          <a:prstGeom prst="roundRect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0" name="文字方塊 2"/>
          <p:cNvSpPr>
            <a:spLocks noChangeArrowheads="1"/>
          </p:cNvSpPr>
          <p:nvPr/>
        </p:nvSpPr>
        <p:spPr bwMode="auto">
          <a:xfrm>
            <a:off x="3651133" y="4689697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品叡</a:t>
            </a:r>
          </a:p>
        </p:txBody>
      </p:sp>
      <p:sp>
        <p:nvSpPr>
          <p:cNvPr id="201" name="文字方塊 2"/>
          <p:cNvSpPr>
            <a:spLocks noChangeArrowheads="1"/>
          </p:cNvSpPr>
          <p:nvPr/>
        </p:nvSpPr>
        <p:spPr bwMode="auto">
          <a:xfrm>
            <a:off x="4547295" y="4689697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詠霓</a:t>
            </a:r>
          </a:p>
        </p:txBody>
      </p:sp>
      <p:sp>
        <p:nvSpPr>
          <p:cNvPr id="202" name="橢圓形圖說文字 201"/>
          <p:cNvSpPr/>
          <p:nvPr/>
        </p:nvSpPr>
        <p:spPr>
          <a:xfrm rot="16735993">
            <a:off x="3805437" y="3480049"/>
            <a:ext cx="907703" cy="937193"/>
          </a:xfrm>
          <a:prstGeom prst="wedgeEllipseCallout">
            <a:avLst>
              <a:gd name="adj1" fmla="val -65489"/>
              <a:gd name="adj2" fmla="val -16446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3" name="橢圓 202"/>
          <p:cNvSpPr/>
          <p:nvPr/>
        </p:nvSpPr>
        <p:spPr>
          <a:xfrm>
            <a:off x="3899414" y="3579472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4" name="橢圓 203"/>
          <p:cNvSpPr/>
          <p:nvPr/>
        </p:nvSpPr>
        <p:spPr>
          <a:xfrm>
            <a:off x="3834100" y="3597369"/>
            <a:ext cx="858507" cy="6791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5400" b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5</a:t>
            </a:r>
            <a:endParaRPr lang="zh-TW" altLang="en-US" sz="5400" b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212" name="文字方塊 2"/>
          <p:cNvSpPr>
            <a:spLocks noChangeArrowheads="1"/>
          </p:cNvSpPr>
          <p:nvPr/>
        </p:nvSpPr>
        <p:spPr bwMode="auto">
          <a:xfrm>
            <a:off x="2758127" y="5233325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軒志</a:t>
            </a:r>
          </a:p>
        </p:txBody>
      </p:sp>
      <p:sp>
        <p:nvSpPr>
          <p:cNvPr id="214" name="文字方塊 2"/>
          <p:cNvSpPr>
            <a:spLocks noChangeArrowheads="1"/>
          </p:cNvSpPr>
          <p:nvPr/>
        </p:nvSpPr>
        <p:spPr bwMode="auto">
          <a:xfrm>
            <a:off x="6470804" y="5885332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瑀芮</a:t>
            </a:r>
          </a:p>
        </p:txBody>
      </p:sp>
      <p:sp>
        <p:nvSpPr>
          <p:cNvPr id="216" name="文字方塊 2"/>
          <p:cNvSpPr>
            <a:spLocks noChangeArrowheads="1"/>
          </p:cNvSpPr>
          <p:nvPr/>
        </p:nvSpPr>
        <p:spPr bwMode="auto">
          <a:xfrm>
            <a:off x="10143134" y="5840506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育安</a:t>
            </a:r>
          </a:p>
        </p:txBody>
      </p:sp>
      <p:sp>
        <p:nvSpPr>
          <p:cNvPr id="63" name="文字方塊 2"/>
          <p:cNvSpPr>
            <a:spLocks noChangeArrowheads="1"/>
          </p:cNvSpPr>
          <p:nvPr/>
        </p:nvSpPr>
        <p:spPr bwMode="auto">
          <a:xfrm>
            <a:off x="10881242" y="2251540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博洋</a:t>
            </a:r>
          </a:p>
        </p:txBody>
      </p:sp>
      <p:sp>
        <p:nvSpPr>
          <p:cNvPr id="65" name="文字方塊 2"/>
          <p:cNvSpPr>
            <a:spLocks noChangeArrowheads="1"/>
          </p:cNvSpPr>
          <p:nvPr/>
        </p:nvSpPr>
        <p:spPr bwMode="auto">
          <a:xfrm>
            <a:off x="5418168" y="2266451"/>
            <a:ext cx="738108" cy="442674"/>
          </a:xfrm>
          <a:prstGeom prst="roundRect">
            <a:avLst>
              <a:gd name="adj" fmla="val 16667"/>
            </a:avLst>
          </a:prstGeom>
          <a:solidFill>
            <a:srgbClr val="63A9B5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博允</a:t>
            </a:r>
          </a:p>
        </p:txBody>
      </p:sp>
    </p:spTree>
    <p:extLst>
      <p:ext uri="{BB962C8B-B14F-4D97-AF65-F5344CB8AC3E}">
        <p14:creationId xmlns:p14="http://schemas.microsoft.com/office/powerpoint/2010/main" val="170994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5" b="7631"/>
          <a:stretch/>
        </p:blipFill>
        <p:spPr>
          <a:xfrm>
            <a:off x="1520073" y="0"/>
            <a:ext cx="10704005" cy="6849980"/>
          </a:xfrm>
          <a:prstGeom prst="rect">
            <a:avLst/>
          </a:prstGeom>
        </p:spPr>
      </p:pic>
      <p:sp>
        <p:nvSpPr>
          <p:cNvPr id="5" name="圓角矩形 4"/>
          <p:cNvSpPr/>
          <p:nvPr/>
        </p:nvSpPr>
        <p:spPr>
          <a:xfrm>
            <a:off x="207202" y="175984"/>
            <a:ext cx="11792293" cy="1144604"/>
          </a:xfrm>
          <a:prstGeom prst="roundRect">
            <a:avLst/>
          </a:prstGeom>
          <a:solidFill>
            <a:schemeClr val="tx1">
              <a:alpha val="6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402398" y="245768"/>
            <a:ext cx="11387204" cy="107482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公開授課觀</a:t>
            </a:r>
            <a:r>
              <a:rPr lang="zh-TW" altLang="en-US" sz="8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</a:t>
            </a:r>
            <a:endParaRPr lang="zh-TW" altLang="zh-TW" sz="88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摺角紙張 7"/>
          <p:cNvSpPr/>
          <p:nvPr/>
        </p:nvSpPr>
        <p:spPr>
          <a:xfrm>
            <a:off x="566818" y="2051069"/>
            <a:ext cx="5649376" cy="4638488"/>
          </a:xfrm>
          <a:prstGeom prst="foldedCorner">
            <a:avLst/>
          </a:prstGeom>
          <a:solidFill>
            <a:srgbClr val="FFFFFF">
              <a:alpha val="74118"/>
            </a:srgb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摺角紙張 8"/>
          <p:cNvSpPr/>
          <p:nvPr/>
        </p:nvSpPr>
        <p:spPr>
          <a:xfrm>
            <a:off x="6327208" y="2051069"/>
            <a:ext cx="5649376" cy="4638488"/>
          </a:xfrm>
          <a:prstGeom prst="foldedCorner">
            <a:avLst/>
          </a:prstGeom>
          <a:solidFill>
            <a:srgbClr val="FFFFFF">
              <a:alpha val="74118"/>
            </a:srgb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265918" y="1600663"/>
            <a:ext cx="4137518" cy="579966"/>
          </a:xfrm>
          <a:prstGeom prst="round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b="1" dirty="0">
                <a:solidFill>
                  <a:schemeClr val="bg1"/>
                </a:solidFill>
                <a:ea typeface="Microsoft YaHei" pitchFamily="34" charset="-122"/>
              </a:rPr>
              <a:t>觀課注意事項</a:t>
            </a:r>
          </a:p>
        </p:txBody>
      </p:sp>
      <p:sp>
        <p:nvSpPr>
          <p:cNvPr id="11" name="圓角矩形 10"/>
          <p:cNvSpPr/>
          <p:nvPr/>
        </p:nvSpPr>
        <p:spPr>
          <a:xfrm>
            <a:off x="6378544" y="1600663"/>
            <a:ext cx="2773352" cy="579966"/>
          </a:xfrm>
          <a:prstGeom prst="roundRect">
            <a:avLst/>
          </a:prstGeom>
          <a:solidFill>
            <a:srgbClr val="2E75B6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b="1" dirty="0">
                <a:solidFill>
                  <a:schemeClr val="bg1"/>
                </a:solidFill>
                <a:ea typeface="Microsoft YaHei" pitchFamily="34" charset="-122"/>
              </a:rPr>
              <a:t>觀</a:t>
            </a:r>
            <a:r>
              <a:rPr lang="zh-TW" altLang="en-US" sz="3600" b="1" dirty="0" smtClean="0">
                <a:solidFill>
                  <a:schemeClr val="bg1"/>
                </a:solidFill>
                <a:ea typeface="Microsoft YaHei" pitchFamily="34" charset="-122"/>
              </a:rPr>
              <a:t>課</a:t>
            </a:r>
            <a:r>
              <a:rPr lang="zh-TW" altLang="en-US" sz="3600" b="1" dirty="0">
                <a:solidFill>
                  <a:schemeClr val="bg1"/>
                </a:solidFill>
                <a:ea typeface="Microsoft YaHei" pitchFamily="34" charset="-122"/>
              </a:rPr>
              <a:t>重點</a:t>
            </a:r>
          </a:p>
        </p:txBody>
      </p:sp>
      <p:sp>
        <p:nvSpPr>
          <p:cNvPr id="12" name="矩形 11"/>
          <p:cNvSpPr/>
          <p:nvPr/>
        </p:nvSpPr>
        <p:spPr>
          <a:xfrm>
            <a:off x="633541" y="2696155"/>
            <a:ext cx="532597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每位老師以觀察一組學生為原則。請定點觀察</a:t>
            </a: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觀課動線，不影響授課教師的教學。教師進行全班討論或解說時，請</a:t>
            </a: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觀課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老師勿影響學生的視線</a:t>
            </a: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涉入學生學習。不與學生互動</a:t>
            </a: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交談或打</a:t>
            </a: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手機</a:t>
            </a:r>
            <a:r>
              <a:rPr lang="en-US" altLang="zh-TW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關成靜音</a:t>
            </a:r>
            <a:r>
              <a:rPr lang="en-US" altLang="zh-TW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若有必要，離開教室交談或通電話</a:t>
            </a: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拍照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或攝影時，不開閃光燈，並設定成靜音。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488906" y="2485547"/>
            <a:ext cx="5325979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觀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課時不對教師教學作評價</a:t>
            </a: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</a:t>
            </a: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觀察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學生學習</a:t>
            </a: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表現為主。</a:t>
            </a:r>
            <a:endParaRPr lang="zh-TW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觀摩後，請思考自己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學到了甚麼。</a:t>
            </a:r>
          </a:p>
          <a:p>
            <a:pPr marL="457200" indent="-457200">
              <a:buFont typeface="+mj-lt"/>
              <a:buAutoNum type="arabicPeriod"/>
            </a:pP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觀察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的面向：觀察學生學習表現的參可面向，如全班學習氣氛、學生學習</a:t>
            </a: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歷程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、學生學習結果，可參考公開觀課表，並記錄具體事實</a:t>
            </a:r>
            <a:r>
              <a:rPr lang="en-US" altLang="zh-TW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註明學生座號</a:t>
            </a:r>
            <a:r>
              <a:rPr lang="en-US" altLang="zh-TW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  <a:p>
            <a:pPr marL="457200" indent="-457200">
              <a:buFont typeface="+mj-lt"/>
              <a:buAutoNum type="arabicPeriod"/>
            </a:pP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觀察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方式：從學生發言內涵</a:t>
            </a:r>
            <a:r>
              <a:rPr lang="en-US" altLang="zh-TW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請和教材做串聯</a:t>
            </a:r>
            <a:r>
              <a:rPr lang="en-US" altLang="zh-TW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、發言次數、語言流動、</a:t>
            </a:r>
            <a:r>
              <a:rPr lang="zh-TW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肢體語言</a:t>
            </a:r>
            <a:r>
              <a:rPr lang="zh-TW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、聲音大小等，關注學生是否學習，是否思考。</a:t>
            </a:r>
          </a:p>
        </p:txBody>
      </p:sp>
    </p:spTree>
    <p:extLst>
      <p:ext uri="{BB962C8B-B14F-4D97-AF65-F5344CB8AC3E}">
        <p14:creationId xmlns:p14="http://schemas.microsoft.com/office/powerpoint/2010/main" val="353079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93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301908" y="85744"/>
            <a:ext cx="36844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Microsoft YaHei" pitchFamily="34" charset="-122"/>
              </a:rPr>
              <a:t>審議式民主</a:t>
            </a:r>
            <a:endParaRPr lang="zh-CN" altLang="en-US" sz="1050" b="1" dirty="0">
              <a:solidFill>
                <a:schemeClr val="bg2">
                  <a:lumMod val="60000"/>
                  <a:lumOff val="40000"/>
                </a:schemeClr>
              </a:solidFill>
              <a:ea typeface="Microsoft YaHei" pitchFamily="34" charset="-122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301908" y="429660"/>
            <a:ext cx="106796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7200" b="1" dirty="0" smtClean="0">
                <a:solidFill>
                  <a:schemeClr val="bg1"/>
                </a:solidFill>
                <a:ea typeface="Microsoft YaHei" pitchFamily="34" charset="-122"/>
              </a:rPr>
              <a:t>公共審議</a:t>
            </a:r>
            <a:endParaRPr lang="zh-CN" altLang="en-US" sz="48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pic>
        <p:nvPicPr>
          <p:cNvPr id="2050" name="Picture 2" descr="相關圖片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8549" y="40812"/>
            <a:ext cx="2663461" cy="237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圓角矩形 5"/>
          <p:cNvSpPr/>
          <p:nvPr/>
        </p:nvSpPr>
        <p:spPr>
          <a:xfrm>
            <a:off x="1209696" y="1873314"/>
            <a:ext cx="5017368" cy="579966"/>
          </a:xfrm>
          <a:prstGeom prst="roundRect">
            <a:avLst/>
          </a:prstGeom>
          <a:solidFill>
            <a:schemeClr val="tx2">
              <a:lumMod val="75000"/>
              <a:alpha val="7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b="1" dirty="0">
                <a:solidFill>
                  <a:schemeClr val="bg1"/>
                </a:solidFill>
                <a:ea typeface="Microsoft YaHei" pitchFamily="34" charset="-122"/>
              </a:rPr>
              <a:t> </a:t>
            </a:r>
            <a:r>
              <a:rPr lang="zh-TW" altLang="en-US" sz="3600" b="1" dirty="0" smtClean="0">
                <a:solidFill>
                  <a:schemeClr val="bg1"/>
                </a:solidFill>
                <a:ea typeface="Microsoft YaHei" pitchFamily="34" charset="-122"/>
              </a:rPr>
              <a:t>和班級息息相關的人權</a:t>
            </a:r>
            <a:r>
              <a:rPr lang="en-US" altLang="zh-TW" sz="3600" b="1" dirty="0" smtClean="0">
                <a:solidFill>
                  <a:schemeClr val="bg1"/>
                </a:solidFill>
                <a:ea typeface="Microsoft YaHei" pitchFamily="34" charset="-122"/>
              </a:rPr>
              <a:t> </a:t>
            </a:r>
            <a:endParaRPr lang="zh-TW" altLang="en-US" sz="36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2192" y="1563487"/>
            <a:ext cx="1252055" cy="1533525"/>
          </a:xfrm>
          <a:prstGeom prst="rect">
            <a:avLst/>
          </a:prstGeom>
        </p:spPr>
      </p:pic>
      <p:sp>
        <p:nvSpPr>
          <p:cNvPr id="9" name="摺角紙張 8"/>
          <p:cNvSpPr/>
          <p:nvPr/>
        </p:nvSpPr>
        <p:spPr>
          <a:xfrm>
            <a:off x="1553963" y="2696605"/>
            <a:ext cx="3712981" cy="3572616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1700784" y="2926080"/>
            <a:ext cx="34960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3200" b="1" dirty="0">
                <a:solidFill>
                  <a:schemeClr val="accent6"/>
                </a:solidFill>
                <a:ea typeface="Microsoft YaHei" pitchFamily="34" charset="-122"/>
              </a:rPr>
              <a:t>為什麼他和我的看法不同？</a:t>
            </a:r>
            <a:endParaRPr lang="en-US" altLang="zh-TW" sz="3200" b="1" dirty="0">
              <a:solidFill>
                <a:schemeClr val="accent6"/>
              </a:solidFill>
              <a:ea typeface="Microsoft YaHei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3200" b="1" dirty="0">
                <a:solidFill>
                  <a:schemeClr val="accent6"/>
                </a:solidFill>
                <a:ea typeface="Microsoft YaHei" pitchFamily="34" charset="-122"/>
              </a:rPr>
              <a:t>為什麼我開個玩笑，他要生氣？</a:t>
            </a:r>
            <a:endParaRPr lang="en-US" altLang="zh-TW" sz="3200" b="1" dirty="0">
              <a:solidFill>
                <a:schemeClr val="accent6"/>
              </a:solidFill>
              <a:ea typeface="Microsoft YaHei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3200" b="1" dirty="0">
                <a:solidFill>
                  <a:schemeClr val="accent6"/>
                </a:solidFill>
                <a:ea typeface="Microsoft YaHei" pitchFamily="34" charset="-122"/>
              </a:rPr>
              <a:t>為什麼班規要這麼定？</a:t>
            </a:r>
          </a:p>
        </p:txBody>
      </p:sp>
      <p:sp>
        <p:nvSpPr>
          <p:cNvPr id="10" name="矩形 9"/>
          <p:cNvSpPr/>
          <p:nvPr/>
        </p:nvSpPr>
        <p:spPr>
          <a:xfrm>
            <a:off x="5641733" y="3542109"/>
            <a:ext cx="6096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TW" altLang="en-US" sz="3200" b="1" dirty="0">
                <a:solidFill>
                  <a:schemeClr val="bg1"/>
                </a:solidFill>
                <a:ea typeface="Microsoft YaHei" pitchFamily="34" charset="-122"/>
              </a:rPr>
              <a:t>因為</a:t>
            </a:r>
            <a:r>
              <a:rPr lang="zh-TW" altLang="en-US" sz="4400" b="1" dirty="0">
                <a:solidFill>
                  <a:srgbClr val="FFFF00"/>
                </a:solidFill>
                <a:ea typeface="Microsoft YaHei" pitchFamily="34" charset="-122"/>
              </a:rPr>
              <a:t>人人不同</a:t>
            </a:r>
            <a:r>
              <a:rPr lang="zh-TW" altLang="en-US" sz="4400" b="1" dirty="0">
                <a:solidFill>
                  <a:schemeClr val="accent6"/>
                </a:solidFill>
                <a:ea typeface="Microsoft YaHei" pitchFamily="34" charset="-122"/>
              </a:rPr>
              <a:t>    </a:t>
            </a:r>
            <a:endParaRPr lang="en-US" altLang="zh-TW" sz="4400" b="1" dirty="0">
              <a:solidFill>
                <a:schemeClr val="accent6"/>
              </a:solidFill>
              <a:ea typeface="Microsoft YaHei" pitchFamily="34" charset="-122"/>
            </a:endParaRPr>
          </a:p>
          <a:p>
            <a:pPr algn="r"/>
            <a:r>
              <a:rPr lang="zh-TW" altLang="en-US" sz="4400" b="1" dirty="0">
                <a:solidFill>
                  <a:srgbClr val="FF9900"/>
                </a:solidFill>
                <a:ea typeface="Microsoft YaHei" pitchFamily="34" charset="-122"/>
              </a:rPr>
              <a:t>看見</a:t>
            </a:r>
            <a:r>
              <a:rPr lang="zh-TW" altLang="en-US" sz="5400" b="1" dirty="0">
                <a:solidFill>
                  <a:srgbClr val="FFFFFF"/>
                </a:solidFill>
                <a:ea typeface="Microsoft YaHei" pitchFamily="34" charset="-122"/>
              </a:rPr>
              <a:t>差異</a:t>
            </a:r>
            <a:r>
              <a:rPr lang="zh-TW" altLang="en-US" sz="4400" b="1" dirty="0">
                <a:solidFill>
                  <a:schemeClr val="accent6"/>
                </a:solidFill>
                <a:ea typeface="Microsoft YaHei" pitchFamily="34" charset="-122"/>
              </a:rPr>
              <a:t>→</a:t>
            </a:r>
            <a:r>
              <a:rPr lang="zh-TW" altLang="en-US" sz="4400" b="1" dirty="0">
                <a:solidFill>
                  <a:srgbClr val="FFFF00"/>
                </a:solidFill>
                <a:ea typeface="Microsoft YaHei" pitchFamily="34" charset="-122"/>
              </a:rPr>
              <a:t>尊重</a:t>
            </a:r>
            <a:r>
              <a:rPr lang="zh-TW" altLang="en-US" sz="5400" b="1" dirty="0">
                <a:solidFill>
                  <a:srgbClr val="FFFFFF"/>
                </a:solidFill>
                <a:ea typeface="Microsoft YaHei" pitchFamily="34" charset="-122"/>
              </a:rPr>
              <a:t>不同</a:t>
            </a:r>
            <a:endParaRPr lang="en-US" altLang="zh-TW" sz="5400" b="1" dirty="0">
              <a:solidFill>
                <a:srgbClr val="FFFFFF"/>
              </a:solidFill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701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301907" y="85744"/>
            <a:ext cx="564566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6600" b="1" dirty="0" smtClean="0">
                <a:solidFill>
                  <a:schemeClr val="accent2">
                    <a:lumMod val="75000"/>
                  </a:schemeClr>
                </a:solidFill>
                <a:ea typeface="Microsoft YaHei" pitchFamily="34" charset="-122"/>
              </a:rPr>
              <a:t>人權教育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ea typeface="Microsoft YaHei" pitchFamily="34" charset="-122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75" b="7231"/>
          <a:stretch/>
        </p:blipFill>
        <p:spPr>
          <a:xfrm>
            <a:off x="552662" y="1743121"/>
            <a:ext cx="11071723" cy="4417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4017268" y="282198"/>
            <a:ext cx="4616316" cy="715089"/>
          </a:xfrm>
          <a:prstGeom prst="roundRect">
            <a:avLst/>
          </a:prstGeom>
          <a:solidFill>
            <a:srgbClr val="2C2C2C">
              <a:alpha val="78824"/>
            </a:srgbClr>
          </a:solidFill>
          <a:ln>
            <a:solidFill>
              <a:srgbClr val="000000">
                <a:alpha val="60000"/>
              </a:srgbClr>
            </a:solidFill>
          </a:ln>
          <a:effectLst/>
          <a:extLst/>
        </p:spPr>
        <p:txBody>
          <a:bodyPr wrap="square">
            <a:spAutoFit/>
          </a:bodyPr>
          <a:lstStyle/>
          <a:p>
            <a:r>
              <a:rPr lang="zh-TW" altLang="en-US" sz="3600" b="1" dirty="0" smtClean="0">
                <a:solidFill>
                  <a:schemeClr val="bg1"/>
                </a:solidFill>
                <a:ea typeface="Microsoft YaHei" pitchFamily="34" charset="-122"/>
              </a:rPr>
              <a:t>你可以怎麼做？</a:t>
            </a:r>
            <a:endParaRPr lang="zh-CN" altLang="en-US" sz="36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507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441369" y="2124585"/>
            <a:ext cx="5980639" cy="3492000"/>
          </a:xfrm>
          <a:prstGeom prst="roundRect">
            <a:avLst/>
          </a:prstGeom>
          <a:solidFill>
            <a:srgbClr val="FFCC66">
              <a:alpha val="78824"/>
            </a:srgbClr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endParaRPr lang="zh-CN" altLang="en-US" sz="2000" b="1" dirty="0">
              <a:ea typeface="Microsoft YaHei" pitchFamily="34" charset="-122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301907" y="85744"/>
            <a:ext cx="564566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6600" b="1" dirty="0">
                <a:solidFill>
                  <a:schemeClr val="bg1"/>
                </a:solidFill>
                <a:ea typeface="Microsoft YaHei" pitchFamily="34" charset="-122"/>
              </a:rPr>
              <a:t>世界人權日</a:t>
            </a:r>
            <a:endParaRPr lang="zh-CN" altLang="en-US" sz="28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5901836" y="368386"/>
            <a:ext cx="8102009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6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a typeface="Microsoft YaHei" pitchFamily="34" charset="-122"/>
              </a:rPr>
              <a:t>2018</a:t>
            </a:r>
            <a:r>
              <a:rPr lang="zh-TW" altLang="en-US" sz="6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a typeface="Microsoft YaHei" pitchFamily="34" charset="-122"/>
              </a:rPr>
              <a:t>世界人權日</a:t>
            </a:r>
            <a:endParaRPr lang="zh-CN" altLang="en-US" sz="6600" b="1" dirty="0">
              <a:solidFill>
                <a:schemeClr val="accent2">
                  <a:lumMod val="40000"/>
                  <a:lumOff val="60000"/>
                </a:schemeClr>
              </a:solidFill>
              <a:ea typeface="Microsoft YaHei" pitchFamily="34" charset="-122"/>
            </a:endParaRP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7197036" y="1476382"/>
            <a:ext cx="3645605" cy="1021556"/>
          </a:xfrm>
          <a:prstGeom prst="roundRect">
            <a:avLst/>
          </a:prstGeom>
          <a:solidFill>
            <a:schemeClr val="accent2">
              <a:lumMod val="50000"/>
              <a:alpha val="78824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8000" b="1">
                <a:ea typeface="Microsoft YaHei" pitchFamily="34" charset="-122"/>
              </a:defRPr>
            </a:lvl1pPr>
          </a:lstStyle>
          <a:p>
            <a:pPr algn="ctr"/>
            <a:endParaRPr lang="zh-CN" altLang="en-US" sz="5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7166349" y="1444435"/>
            <a:ext cx="1555612" cy="578882"/>
          </a:xfrm>
          <a:prstGeom prst="round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r>
              <a:rPr lang="zh-TW" altLang="en-US" sz="2800" dirty="0" smtClean="0">
                <a:solidFill>
                  <a:schemeClr val="bg1">
                    <a:lumMod val="95000"/>
                  </a:schemeClr>
                </a:solidFill>
                <a:ea typeface="Microsoft YaHei" pitchFamily="34" charset="-122"/>
              </a:rPr>
              <a:t>主題</a:t>
            </a:r>
            <a:endParaRPr lang="en-US" altLang="zh-TW" sz="2000" dirty="0" smtClean="0">
              <a:solidFill>
                <a:schemeClr val="bg1">
                  <a:lumMod val="95000"/>
                </a:schemeClr>
              </a:solidFill>
              <a:ea typeface="Microsoft YaHei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0177" y="2572135"/>
            <a:ext cx="3355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b="1" dirty="0" smtClean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2"/>
              </a:rPr>
              <a:t>2010</a:t>
            </a:r>
            <a:r>
              <a:rPr lang="zh-TW" altLang="en-US" b="1" dirty="0" smtClean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2"/>
              </a:rPr>
              <a:t>世界人權日：送愛到達佛</a:t>
            </a:r>
            <a:endParaRPr lang="zh-TW" altLang="en-US" b="1" i="0" dirty="0">
              <a:solidFill>
                <a:srgbClr val="222222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0177" y="2930143"/>
            <a:ext cx="40479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3"/>
              </a:rPr>
              <a:t>2011</a:t>
            </a:r>
            <a:r>
              <a:rPr lang="zh-TW" altLang="en-US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3"/>
              </a:rPr>
              <a:t>世界人權日：零歧視從我們開始</a:t>
            </a:r>
            <a:endParaRPr lang="zh-TW" altLang="en-US" b="1" i="0" dirty="0">
              <a:solidFill>
                <a:srgbClr val="222222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0177" y="3288151"/>
            <a:ext cx="5303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4"/>
              </a:rPr>
              <a:t>2012</a:t>
            </a:r>
            <a:r>
              <a:rPr lang="zh-TW" altLang="en-US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4"/>
              </a:rPr>
              <a:t>世界人權</a:t>
            </a:r>
            <a:r>
              <a:rPr lang="zh-TW" altLang="en-US" b="1" dirty="0" smtClean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4"/>
              </a:rPr>
              <a:t>日：公平</a:t>
            </a:r>
            <a:r>
              <a:rPr lang="zh-TW" altLang="en-US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4"/>
              </a:rPr>
              <a:t>發聲筒</a:t>
            </a:r>
            <a:r>
              <a:rPr lang="en-US" altLang="zh-TW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4"/>
              </a:rPr>
              <a:t>-</a:t>
            </a:r>
            <a:r>
              <a:rPr lang="zh-TW" altLang="en-US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4"/>
              </a:rPr>
              <a:t>看見不一樣的</a:t>
            </a:r>
            <a:r>
              <a:rPr lang="zh-TW" altLang="en-US" b="1" dirty="0" smtClean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4"/>
              </a:rPr>
              <a:t>需求</a:t>
            </a:r>
            <a:endParaRPr lang="zh-TW" altLang="en-US" b="1" i="0" dirty="0">
              <a:solidFill>
                <a:srgbClr val="222222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177" y="3646159"/>
            <a:ext cx="41056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5"/>
              </a:rPr>
              <a:t>2013</a:t>
            </a:r>
            <a:r>
              <a:rPr lang="zh-TW" altLang="en-US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5"/>
              </a:rPr>
              <a:t>世界</a:t>
            </a:r>
            <a:r>
              <a:rPr lang="zh-TW" altLang="en-US" b="1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5"/>
              </a:rPr>
              <a:t>人權</a:t>
            </a:r>
            <a:r>
              <a:rPr lang="zh-TW" altLang="en-US" b="1" smtClean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5"/>
              </a:rPr>
              <a:t>日</a:t>
            </a:r>
            <a:r>
              <a:rPr lang="zh-TW" altLang="en-US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5"/>
              </a:rPr>
              <a:t>：</a:t>
            </a:r>
            <a:r>
              <a:rPr lang="zh-TW" altLang="en-US" b="1" smtClean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5"/>
              </a:rPr>
              <a:t>尊重</a:t>
            </a:r>
            <a:r>
              <a:rPr lang="zh-TW" altLang="en-US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5"/>
              </a:rPr>
              <a:t>差異 包容</a:t>
            </a:r>
            <a:r>
              <a:rPr lang="zh-TW" altLang="en-US" b="1" dirty="0" smtClean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5"/>
              </a:rPr>
              <a:t>不同</a:t>
            </a:r>
            <a:endParaRPr lang="zh-TW" altLang="en-US" b="1" i="0" dirty="0">
              <a:solidFill>
                <a:srgbClr val="222222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177" y="400416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6"/>
              </a:rPr>
              <a:t>2014</a:t>
            </a:r>
            <a:r>
              <a:rPr lang="zh-TW" altLang="en-US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6"/>
              </a:rPr>
              <a:t>世界人權日：</a:t>
            </a:r>
            <a:r>
              <a:rPr lang="en-US" altLang="zh-TW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6"/>
              </a:rPr>
              <a:t>2014</a:t>
            </a:r>
            <a:r>
              <a:rPr lang="zh-TW" altLang="en-US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6"/>
              </a:rPr>
              <a:t>童權有意識，有意見聲</a:t>
            </a:r>
            <a:r>
              <a:rPr lang="zh-TW" altLang="en-US" b="1" dirty="0" smtClean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6"/>
              </a:rPr>
              <a:t>出來</a:t>
            </a:r>
            <a:endParaRPr lang="zh-TW" altLang="en-US" b="1" i="0" dirty="0">
              <a:solidFill>
                <a:srgbClr val="222222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0177" y="4362174"/>
            <a:ext cx="4971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7"/>
              </a:rPr>
              <a:t>2015</a:t>
            </a:r>
            <a:r>
              <a:rPr lang="zh-TW" altLang="en-US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7"/>
              </a:rPr>
              <a:t>世界人權日：你是我的老朋友，傾聽老人</a:t>
            </a:r>
            <a:endParaRPr lang="zh-TW" altLang="en-US" b="1" i="0" dirty="0">
              <a:solidFill>
                <a:srgbClr val="222222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0177" y="472018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8"/>
              </a:rPr>
              <a:t>2016</a:t>
            </a:r>
            <a:r>
              <a:rPr lang="zh-TW" altLang="en-US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8"/>
              </a:rPr>
              <a:t>世界人權日：我的幸福誰的血汗，童工辛酸知</a:t>
            </a:r>
            <a:r>
              <a:rPr lang="zh-TW" altLang="en-US" b="1" dirty="0" smtClean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8"/>
              </a:rPr>
              <a:t>多少</a:t>
            </a:r>
            <a:endParaRPr lang="en-US" altLang="zh-TW" b="1" dirty="0" smtClean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6530816" y="3131313"/>
            <a:ext cx="5341531" cy="1721712"/>
          </a:xfrm>
          <a:prstGeom prst="roundRect">
            <a:avLst/>
          </a:prstGeom>
          <a:solidFill>
            <a:srgbClr val="2C2C2C">
              <a:alpha val="78824"/>
            </a:srgbClr>
          </a:solidFill>
          <a:ln>
            <a:solidFill>
              <a:srgbClr val="000000">
                <a:alpha val="60000"/>
              </a:srgbClr>
            </a:solidFill>
          </a:ln>
          <a:effectLst/>
          <a:extLst/>
        </p:spPr>
        <p:txBody>
          <a:bodyPr wrap="square">
            <a:spAutoFit/>
          </a:bodyPr>
          <a:lstStyle/>
          <a:p>
            <a:endParaRPr lang="zh-CN" altLang="en-US" sz="2000" b="1" dirty="0">
              <a:ea typeface="Microsoft YaHei" pitchFamily="34" charset="-122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6920896" y="3658681"/>
            <a:ext cx="506025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4800" b="1" dirty="0">
                <a:solidFill>
                  <a:srgbClr val="FFFFFF"/>
                </a:solidFill>
                <a:ea typeface="Microsoft YaHei" pitchFamily="34" charset="-122"/>
              </a:rPr>
              <a:t>人權七十大步</a:t>
            </a:r>
            <a:r>
              <a:rPr lang="zh-TW" altLang="en-US" sz="4800" b="1" dirty="0" smtClean="0">
                <a:solidFill>
                  <a:srgbClr val="FFFFFF"/>
                </a:solidFill>
                <a:ea typeface="Microsoft YaHei" pitchFamily="34" charset="-122"/>
              </a:rPr>
              <a:t>走</a:t>
            </a:r>
            <a:endParaRPr lang="zh-TW" altLang="en-US" sz="4800" b="1" dirty="0">
              <a:solidFill>
                <a:srgbClr val="FFFFFF"/>
              </a:solidFill>
              <a:ea typeface="Microsoft YaHei" pitchFamily="34" charset="-122"/>
            </a:endParaRPr>
          </a:p>
        </p:txBody>
      </p:sp>
      <p:pic>
        <p:nvPicPr>
          <p:cNvPr id="4098" name="Picture 2" descr="我的相片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2260" y="5083847"/>
            <a:ext cx="1451646" cy="1451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550177" y="506700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b="1" dirty="0" smtClean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8"/>
              </a:rPr>
              <a:t>2017</a:t>
            </a:r>
            <a:r>
              <a:rPr lang="zh-TW" altLang="en-US" b="1" dirty="0" smtClean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8"/>
              </a:rPr>
              <a:t>世界</a:t>
            </a:r>
            <a:r>
              <a:rPr lang="zh-TW" altLang="en-US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8"/>
              </a:rPr>
              <a:t>人權日</a:t>
            </a:r>
            <a:r>
              <a:rPr lang="zh-TW" altLang="en-US" b="1" dirty="0" smtClean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8"/>
              </a:rPr>
              <a:t>：尊重還是限制？我的隱私我決定</a:t>
            </a:r>
            <a:endParaRPr lang="en-US" altLang="zh-TW" b="1" dirty="0" smtClean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8645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441369" y="2124585"/>
            <a:ext cx="5980639" cy="3492000"/>
          </a:xfrm>
          <a:prstGeom prst="roundRect">
            <a:avLst/>
          </a:prstGeom>
          <a:solidFill>
            <a:srgbClr val="FFCC66">
              <a:alpha val="78824"/>
            </a:srgbClr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endParaRPr lang="zh-CN" altLang="en-US" sz="2000" b="1" dirty="0">
              <a:ea typeface="Microsoft YaHei" pitchFamily="34" charset="-122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301907" y="85744"/>
            <a:ext cx="564566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6600" b="1" dirty="0">
                <a:solidFill>
                  <a:schemeClr val="bg1"/>
                </a:solidFill>
                <a:ea typeface="Microsoft YaHei" pitchFamily="34" charset="-122"/>
              </a:rPr>
              <a:t>世界人權日</a:t>
            </a:r>
            <a:endParaRPr lang="zh-CN" altLang="en-US" sz="28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5901836" y="368386"/>
            <a:ext cx="8102009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TW" sz="6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a typeface="Microsoft YaHei" pitchFamily="34" charset="-122"/>
              </a:rPr>
              <a:t>2018</a:t>
            </a:r>
            <a:r>
              <a:rPr lang="zh-TW" altLang="en-US" sz="6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a typeface="Microsoft YaHei" pitchFamily="34" charset="-122"/>
              </a:rPr>
              <a:t>世界人權日</a:t>
            </a:r>
            <a:endParaRPr lang="zh-CN" altLang="en-US" sz="6600" b="1" dirty="0">
              <a:solidFill>
                <a:schemeClr val="accent2">
                  <a:lumMod val="40000"/>
                  <a:lumOff val="60000"/>
                </a:schemeClr>
              </a:solidFill>
              <a:ea typeface="Microsoft YaHei" pitchFamily="34" charset="-122"/>
            </a:endParaRP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7197036" y="1476382"/>
            <a:ext cx="3645605" cy="1021556"/>
          </a:xfrm>
          <a:prstGeom prst="roundRect">
            <a:avLst/>
          </a:prstGeom>
          <a:solidFill>
            <a:schemeClr val="accent2">
              <a:lumMod val="50000"/>
              <a:alpha val="78824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8000" b="1">
                <a:ea typeface="Microsoft YaHei" pitchFamily="34" charset="-122"/>
              </a:defRPr>
            </a:lvl1pPr>
          </a:lstStyle>
          <a:p>
            <a:pPr algn="ctr"/>
            <a:endParaRPr lang="zh-CN" altLang="en-US" sz="5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7166348" y="1444435"/>
            <a:ext cx="1863351" cy="578882"/>
          </a:xfrm>
          <a:prstGeom prst="round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r>
              <a:rPr lang="zh-TW" altLang="en-US" sz="2800" dirty="0" smtClean="0">
                <a:solidFill>
                  <a:schemeClr val="bg1">
                    <a:lumMod val="95000"/>
                  </a:schemeClr>
                </a:solidFill>
                <a:ea typeface="Microsoft YaHei" pitchFamily="34" charset="-122"/>
              </a:rPr>
              <a:t>相關連結</a:t>
            </a:r>
            <a:endParaRPr lang="en-US" altLang="zh-TW" sz="2000" dirty="0" smtClean="0">
              <a:solidFill>
                <a:schemeClr val="bg1">
                  <a:lumMod val="95000"/>
                </a:schemeClr>
              </a:solidFill>
              <a:ea typeface="Microsoft YaHei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0177" y="4972463"/>
            <a:ext cx="59450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https</a:t>
            </a:r>
            <a:r>
              <a:rPr lang="en-US" altLang="zh-TW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://www.youtube.com/watch?v=Cz1B4hLeGnU</a:t>
            </a:r>
            <a:endParaRPr lang="zh-TW" altLang="en-US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7006" y="4201189"/>
            <a:ext cx="5808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https://www.youtube.com/watch?v=UOVXk15_jaI</a:t>
            </a:r>
            <a:endParaRPr lang="zh-TW" altLang="en-US" b="1" i="0" dirty="0">
              <a:solidFill>
                <a:srgbClr val="222222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7006" y="3822954"/>
            <a:ext cx="60139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https://www.youtube.com/watch?v=uDQNvI2DbR0</a:t>
            </a:r>
            <a:endParaRPr lang="zh-TW" altLang="en-US" b="1" i="0" dirty="0">
              <a:solidFill>
                <a:srgbClr val="222222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0913" y="5301734"/>
            <a:ext cx="81783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https://www.youtube.com/watch?v=qS6m22WLmK8&amp;feature=youtu.b</a:t>
            </a:r>
            <a:endParaRPr lang="zh-TW" altLang="en-US" b="1" i="0" dirty="0">
              <a:solidFill>
                <a:srgbClr val="222222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177" y="458832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https://www.youtube.com/watch?v=21a6o0HJztI</a:t>
            </a:r>
            <a:endParaRPr lang="zh-TW" altLang="en-US" b="1" i="0" dirty="0">
              <a:solidFill>
                <a:srgbClr val="222222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3856" y="2803534"/>
            <a:ext cx="5080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b="1" dirty="0" smtClean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hlinkClick r:id="rId2"/>
              </a:rPr>
              <a:t>http://2018humanrightsday.blogspot.com/</a:t>
            </a:r>
            <a:endParaRPr lang="zh-TW" altLang="en-US" b="1" i="0" dirty="0">
              <a:solidFill>
                <a:srgbClr val="222222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6530816" y="3131313"/>
            <a:ext cx="5341531" cy="1721712"/>
          </a:xfrm>
          <a:prstGeom prst="roundRect">
            <a:avLst/>
          </a:prstGeom>
          <a:solidFill>
            <a:srgbClr val="2C2C2C">
              <a:alpha val="78824"/>
            </a:srgbClr>
          </a:solidFill>
          <a:ln>
            <a:solidFill>
              <a:srgbClr val="000000">
                <a:alpha val="60000"/>
              </a:srgbClr>
            </a:solidFill>
          </a:ln>
          <a:effectLst/>
          <a:extLst/>
        </p:spPr>
        <p:txBody>
          <a:bodyPr wrap="square">
            <a:spAutoFit/>
          </a:bodyPr>
          <a:lstStyle/>
          <a:p>
            <a:endParaRPr lang="zh-CN" altLang="en-US" sz="2000" b="1" dirty="0">
              <a:ea typeface="Microsoft YaHei" pitchFamily="34" charset="-122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6920896" y="3658681"/>
            <a:ext cx="506025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4800" b="1" dirty="0">
                <a:solidFill>
                  <a:srgbClr val="FFFFFF"/>
                </a:solidFill>
                <a:ea typeface="Microsoft YaHei" pitchFamily="34" charset="-122"/>
              </a:rPr>
              <a:t>人權七十大步</a:t>
            </a:r>
            <a:r>
              <a:rPr lang="zh-TW" altLang="en-US" sz="4800" b="1" dirty="0" smtClean="0">
                <a:solidFill>
                  <a:srgbClr val="FFFFFF"/>
                </a:solidFill>
                <a:ea typeface="Microsoft YaHei" pitchFamily="34" charset="-122"/>
              </a:rPr>
              <a:t>走</a:t>
            </a:r>
            <a:endParaRPr lang="zh-TW" altLang="en-US" sz="4800" b="1" dirty="0">
              <a:solidFill>
                <a:srgbClr val="FFFFFF"/>
              </a:solidFill>
              <a:ea typeface="Microsoft YaHei" pitchFamily="34" charset="-122"/>
            </a:endParaRPr>
          </a:p>
        </p:txBody>
      </p:sp>
      <p:pic>
        <p:nvPicPr>
          <p:cNvPr id="4098" name="Picture 2" descr="我的相片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2260" y="5083847"/>
            <a:ext cx="1451646" cy="1451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563856" y="2398055"/>
            <a:ext cx="45095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TW" b="1" dirty="0" smtClean="0">
                <a:solidFill>
                  <a:srgbClr val="22222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2018</a:t>
            </a:r>
            <a:r>
              <a:rPr lang="zh-TW" altLang="en-US" b="1" dirty="0" smtClean="0">
                <a:solidFill>
                  <a:srgbClr val="22222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世界人權日：人權七十大步走教材包</a:t>
            </a:r>
            <a:endParaRPr lang="zh-TW" altLang="en-US" b="1" dirty="0">
              <a:solidFill>
                <a:srgbClr val="22222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7006" y="3443413"/>
            <a:ext cx="23423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zh-TW" altLang="en-US" b="1" dirty="0" smtClean="0">
                <a:solidFill>
                  <a:srgbClr val="22222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學生成果</a:t>
            </a:r>
            <a:r>
              <a:rPr lang="en-US" altLang="zh-TW" b="1" dirty="0" smtClean="0">
                <a:solidFill>
                  <a:srgbClr val="22222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b="1" dirty="0">
                <a:solidFill>
                  <a:srgbClr val="22222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示範</a:t>
            </a:r>
            <a:r>
              <a:rPr lang="zh-TW" altLang="en-US" b="1" dirty="0" smtClean="0">
                <a:solidFill>
                  <a:srgbClr val="22222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版</a:t>
            </a:r>
            <a:r>
              <a:rPr lang="en-US" altLang="zh-TW" b="1" dirty="0" smtClean="0">
                <a:solidFill>
                  <a:srgbClr val="22222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endParaRPr lang="zh-TW" altLang="en-US" b="1" dirty="0">
              <a:solidFill>
                <a:srgbClr val="22222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3619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143440" y="106548"/>
            <a:ext cx="5645667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ea typeface="Microsoft YaHei" pitchFamily="34" charset="-122"/>
              </a:rPr>
              <a:t>人權教育</a:t>
            </a:r>
            <a:endParaRPr lang="en-US" altLang="zh-TW" sz="6600" b="1" dirty="0" smtClean="0">
              <a:solidFill>
                <a:schemeClr val="bg1"/>
              </a:solidFill>
              <a:ea typeface="Microsoft YaHei" pitchFamily="34" charset="-122"/>
            </a:endParaRPr>
          </a:p>
          <a:p>
            <a:r>
              <a:rPr lang="zh-TW" altLang="en-US" sz="6600" b="1" dirty="0" smtClean="0">
                <a:solidFill>
                  <a:schemeClr val="bg1"/>
                </a:solidFill>
                <a:ea typeface="Microsoft YaHei" pitchFamily="34" charset="-122"/>
              </a:rPr>
              <a:t>教學資</a:t>
            </a:r>
            <a:r>
              <a:rPr lang="zh-TW" altLang="en-US" sz="6600" b="1" dirty="0">
                <a:solidFill>
                  <a:schemeClr val="bg1"/>
                </a:solidFill>
                <a:ea typeface="Microsoft YaHei" pitchFamily="34" charset="-122"/>
              </a:rPr>
              <a:t>源</a:t>
            </a:r>
            <a:endParaRPr lang="zh-CN" altLang="en-US" sz="28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620" y="387142"/>
            <a:ext cx="3840000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055" y="3604737"/>
            <a:ext cx="3840000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748" y="387142"/>
            <a:ext cx="3840000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748" y="3604737"/>
            <a:ext cx="3840000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0809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600" y="277855"/>
            <a:ext cx="3984000" cy="29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204" y="277855"/>
            <a:ext cx="3984000" cy="29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275" y="3425035"/>
            <a:ext cx="3984000" cy="29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圖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600" y="3425035"/>
            <a:ext cx="3984000" cy="29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143440" y="106548"/>
            <a:ext cx="5645667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ea typeface="Microsoft YaHei" pitchFamily="34" charset="-122"/>
              </a:rPr>
              <a:t>人權教育</a:t>
            </a:r>
            <a:endParaRPr lang="en-US" altLang="zh-TW" sz="6600" b="1" dirty="0" smtClean="0">
              <a:solidFill>
                <a:schemeClr val="bg1"/>
              </a:solidFill>
              <a:ea typeface="Microsoft YaHei" pitchFamily="34" charset="-122"/>
            </a:endParaRPr>
          </a:p>
          <a:p>
            <a:r>
              <a:rPr lang="zh-TW" altLang="en-US" sz="6600" b="1" dirty="0" smtClean="0">
                <a:solidFill>
                  <a:schemeClr val="bg1"/>
                </a:solidFill>
                <a:ea typeface="Microsoft YaHei" pitchFamily="34" charset="-122"/>
              </a:rPr>
              <a:t>教學資</a:t>
            </a:r>
            <a:r>
              <a:rPr lang="zh-TW" altLang="en-US" sz="6600" b="1" dirty="0">
                <a:solidFill>
                  <a:schemeClr val="bg1"/>
                </a:solidFill>
                <a:ea typeface="Microsoft YaHei" pitchFamily="34" charset="-122"/>
              </a:rPr>
              <a:t>源</a:t>
            </a:r>
            <a:endParaRPr lang="zh-CN" altLang="en-US" sz="28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438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63" y="327093"/>
            <a:ext cx="3984000" cy="29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384" y="3427340"/>
            <a:ext cx="3984000" cy="29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205" y="361250"/>
            <a:ext cx="3984000" cy="29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205" y="3427340"/>
            <a:ext cx="3984000" cy="29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" name="Text Box 17"/>
          <p:cNvSpPr txBox="1">
            <a:spLocks noChangeArrowheads="1"/>
          </p:cNvSpPr>
          <p:nvPr/>
        </p:nvSpPr>
        <p:spPr bwMode="auto">
          <a:xfrm>
            <a:off x="143440" y="106548"/>
            <a:ext cx="5645667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6600" b="1" dirty="0" smtClean="0">
                <a:solidFill>
                  <a:schemeClr val="bg1"/>
                </a:solidFill>
                <a:ea typeface="Microsoft YaHei" pitchFamily="34" charset="-122"/>
              </a:rPr>
              <a:t>人權教育</a:t>
            </a:r>
            <a:endParaRPr lang="en-US" altLang="zh-TW" sz="6600" b="1" dirty="0" smtClean="0">
              <a:solidFill>
                <a:schemeClr val="bg1"/>
              </a:solidFill>
              <a:ea typeface="Microsoft YaHei" pitchFamily="34" charset="-122"/>
            </a:endParaRPr>
          </a:p>
          <a:p>
            <a:r>
              <a:rPr lang="zh-TW" altLang="en-US" sz="6600" b="1" dirty="0" smtClean="0">
                <a:solidFill>
                  <a:schemeClr val="bg1"/>
                </a:solidFill>
                <a:ea typeface="Microsoft YaHei" pitchFamily="34" charset="-122"/>
              </a:rPr>
              <a:t>教學資</a:t>
            </a:r>
            <a:r>
              <a:rPr lang="zh-TW" altLang="en-US" sz="6600" b="1" dirty="0">
                <a:solidFill>
                  <a:schemeClr val="bg1"/>
                </a:solidFill>
                <a:ea typeface="Microsoft YaHei" pitchFamily="34" charset="-122"/>
              </a:rPr>
              <a:t>源</a:t>
            </a:r>
            <a:endParaRPr lang="zh-CN" altLang="en-US" sz="28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745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93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301908" y="85744"/>
            <a:ext cx="36844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Microsoft YaHei" pitchFamily="34" charset="-122"/>
              </a:rPr>
              <a:t>審議式民主</a:t>
            </a:r>
            <a:endParaRPr lang="zh-CN" altLang="en-US" sz="1050" b="1" dirty="0">
              <a:solidFill>
                <a:schemeClr val="bg2">
                  <a:lumMod val="60000"/>
                  <a:lumOff val="40000"/>
                </a:schemeClr>
              </a:solidFill>
              <a:ea typeface="Microsoft YaHei" pitchFamily="34" charset="-122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301908" y="429660"/>
            <a:ext cx="106796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7200" b="1" dirty="0" smtClean="0">
                <a:solidFill>
                  <a:schemeClr val="bg1"/>
                </a:solidFill>
                <a:ea typeface="Microsoft YaHei" pitchFamily="34" charset="-122"/>
              </a:rPr>
              <a:t>公共審議</a:t>
            </a:r>
            <a:endParaRPr lang="zh-CN" altLang="en-US" sz="48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pic>
        <p:nvPicPr>
          <p:cNvPr id="2050" name="Picture 2" descr="相關圖片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8549" y="40812"/>
            <a:ext cx="2663461" cy="237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圓角矩形 7"/>
          <p:cNvSpPr/>
          <p:nvPr/>
        </p:nvSpPr>
        <p:spPr>
          <a:xfrm>
            <a:off x="1209696" y="1873314"/>
            <a:ext cx="4794658" cy="579966"/>
          </a:xfrm>
          <a:prstGeom prst="roundRect">
            <a:avLst/>
          </a:prstGeom>
          <a:solidFill>
            <a:schemeClr val="tx2">
              <a:lumMod val="75000"/>
              <a:alpha val="7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600" b="1" dirty="0" smtClean="0">
                <a:solidFill>
                  <a:schemeClr val="bg1"/>
                </a:solidFill>
                <a:ea typeface="Microsoft YaHei" pitchFamily="34" charset="-122"/>
              </a:rPr>
              <a:t>    </a:t>
            </a:r>
            <a:r>
              <a:rPr lang="zh-TW" altLang="en-US" sz="3600" b="1" dirty="0" smtClean="0">
                <a:solidFill>
                  <a:schemeClr val="bg1"/>
                </a:solidFill>
                <a:ea typeface="Microsoft YaHei" pitchFamily="34" charset="-122"/>
              </a:rPr>
              <a:t>民主的班級氛圍</a:t>
            </a:r>
            <a:r>
              <a:rPr lang="en-US" altLang="zh-TW" sz="3600" b="1" dirty="0" smtClean="0">
                <a:solidFill>
                  <a:schemeClr val="bg1"/>
                </a:solidFill>
                <a:ea typeface="Microsoft YaHei" pitchFamily="34" charset="-122"/>
              </a:rPr>
              <a:t> </a:t>
            </a:r>
            <a:endParaRPr lang="zh-TW" altLang="en-US" sz="36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1908" y="1629989"/>
            <a:ext cx="1252055" cy="1533525"/>
          </a:xfrm>
          <a:prstGeom prst="rect">
            <a:avLst/>
          </a:prstGeom>
        </p:spPr>
      </p:pic>
      <p:sp>
        <p:nvSpPr>
          <p:cNvPr id="10" name="摺角紙張 9"/>
          <p:cNvSpPr/>
          <p:nvPr/>
        </p:nvSpPr>
        <p:spPr>
          <a:xfrm>
            <a:off x="1553964" y="2696605"/>
            <a:ext cx="3392110" cy="3572616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1700784" y="2926080"/>
            <a:ext cx="34960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3200" b="1" dirty="0" smtClean="0">
                <a:solidFill>
                  <a:schemeClr val="accent6"/>
                </a:solidFill>
                <a:ea typeface="Microsoft YaHei" pitchFamily="34" charset="-122"/>
              </a:rPr>
              <a:t>民主</a:t>
            </a:r>
            <a:r>
              <a:rPr lang="en-US" altLang="zh-TW" sz="3200" b="1" dirty="0" smtClean="0">
                <a:solidFill>
                  <a:schemeClr val="accent6"/>
                </a:solidFill>
                <a:ea typeface="Microsoft YaHei" pitchFamily="34" charset="-122"/>
              </a:rPr>
              <a:t>=</a:t>
            </a:r>
            <a:r>
              <a:rPr lang="zh-TW" altLang="en-US" sz="3200" b="1" dirty="0" smtClean="0">
                <a:solidFill>
                  <a:schemeClr val="accent6"/>
                </a:solidFill>
                <a:ea typeface="Microsoft YaHei" pitchFamily="34" charset="-122"/>
              </a:rPr>
              <a:t>多數決？</a:t>
            </a:r>
            <a:endParaRPr lang="en-US" altLang="zh-TW" sz="3200" b="1" dirty="0" smtClean="0">
              <a:solidFill>
                <a:schemeClr val="accent6"/>
              </a:solidFill>
              <a:ea typeface="Microsoft YaHei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3200" b="1" dirty="0">
              <a:solidFill>
                <a:schemeClr val="accent6"/>
              </a:solidFill>
              <a:ea typeface="Microsoft YaHei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3200" b="1" dirty="0" smtClean="0">
                <a:solidFill>
                  <a:schemeClr val="accent6"/>
                </a:solidFill>
                <a:ea typeface="Microsoft YaHei" pitchFamily="34" charset="-122"/>
              </a:rPr>
              <a:t>少數</a:t>
            </a:r>
            <a:r>
              <a:rPr lang="zh-TW" altLang="en-US" sz="2400" b="1" dirty="0" smtClean="0">
                <a:solidFill>
                  <a:srgbClr val="0070C0"/>
                </a:solidFill>
                <a:ea typeface="Microsoft YaHei" pitchFamily="34" charset="-122"/>
              </a:rPr>
              <a:t>服從</a:t>
            </a:r>
            <a:r>
              <a:rPr lang="zh-TW" altLang="en-US" sz="3200" b="1" dirty="0" smtClean="0">
                <a:solidFill>
                  <a:schemeClr val="accent6"/>
                </a:solidFill>
                <a:ea typeface="Microsoft YaHei" pitchFamily="34" charset="-122"/>
              </a:rPr>
              <a:t>多數？</a:t>
            </a:r>
            <a:endParaRPr lang="en-US" altLang="zh-TW" sz="3200" b="1" dirty="0" smtClean="0">
              <a:solidFill>
                <a:schemeClr val="accent6"/>
              </a:solidFill>
              <a:ea typeface="Microsoft YaHei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3200" b="1" dirty="0" smtClean="0">
              <a:solidFill>
                <a:schemeClr val="accent6"/>
              </a:solidFill>
              <a:ea typeface="Microsoft YaHei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3200" b="1" dirty="0" smtClean="0">
                <a:solidFill>
                  <a:schemeClr val="accent6"/>
                </a:solidFill>
                <a:ea typeface="Microsoft YaHei" pitchFamily="34" charset="-122"/>
              </a:rPr>
              <a:t>多數</a:t>
            </a:r>
            <a:r>
              <a:rPr lang="zh-TW" altLang="en-US" sz="2400" b="1" dirty="0" smtClean="0">
                <a:solidFill>
                  <a:srgbClr val="FF0000"/>
                </a:solidFill>
                <a:ea typeface="Microsoft YaHei" pitchFamily="34" charset="-122"/>
              </a:rPr>
              <a:t>尊重</a:t>
            </a:r>
            <a:r>
              <a:rPr lang="zh-TW" altLang="en-US" sz="3200" b="1" dirty="0" smtClean="0">
                <a:solidFill>
                  <a:schemeClr val="accent6"/>
                </a:solidFill>
                <a:ea typeface="Microsoft YaHei" pitchFamily="34" charset="-122"/>
              </a:rPr>
              <a:t>少數？</a:t>
            </a:r>
            <a:endParaRPr lang="zh-TW" altLang="en-US" sz="3200" b="1" dirty="0">
              <a:solidFill>
                <a:schemeClr val="accent6"/>
              </a:solidFill>
              <a:ea typeface="Microsoft YaHei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43661" y="2804884"/>
            <a:ext cx="654089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000" b="1" dirty="0">
                <a:solidFill>
                  <a:srgbClr val="FFFF00"/>
                </a:solidFill>
                <a:ea typeface="Microsoft YaHei" pitchFamily="34" charset="-122"/>
              </a:rPr>
              <a:t>「投票</a:t>
            </a:r>
            <a:r>
              <a:rPr lang="zh-TW" altLang="en-US" sz="4000" b="1" dirty="0" smtClean="0">
                <a:solidFill>
                  <a:srgbClr val="FFFF00"/>
                </a:solidFill>
                <a:ea typeface="Microsoft YaHei" pitchFamily="34" charset="-122"/>
              </a:rPr>
              <a:t>」</a:t>
            </a:r>
            <a:endParaRPr lang="en-US" altLang="zh-TW" sz="4000" b="1" dirty="0" smtClean="0">
              <a:solidFill>
                <a:srgbClr val="FFFF00"/>
              </a:solidFill>
              <a:ea typeface="Microsoft YaHei" pitchFamily="34" charset="-122"/>
            </a:endParaRPr>
          </a:p>
          <a:p>
            <a:r>
              <a:rPr lang="zh-TW" altLang="en-US" sz="4000" b="1" dirty="0">
                <a:solidFill>
                  <a:srgbClr val="FFFF00"/>
                </a:solidFill>
                <a:ea typeface="Microsoft YaHei" pitchFamily="34" charset="-122"/>
              </a:rPr>
              <a:t> </a:t>
            </a:r>
            <a:r>
              <a:rPr lang="zh-TW" altLang="en-US" sz="4000" b="1" dirty="0" smtClean="0">
                <a:solidFill>
                  <a:srgbClr val="FFFF00"/>
                </a:solidFill>
                <a:ea typeface="Microsoft YaHei" pitchFamily="34" charset="-122"/>
              </a:rPr>
              <a:t>           可以</a:t>
            </a:r>
            <a:r>
              <a:rPr lang="zh-TW" altLang="en-US" sz="4000" b="1" dirty="0">
                <a:solidFill>
                  <a:srgbClr val="FFFF00"/>
                </a:solidFill>
                <a:ea typeface="Microsoft YaHei" pitchFamily="34" charset="-122"/>
              </a:rPr>
              <a:t>決定所有問題嗎？</a:t>
            </a:r>
            <a:endParaRPr lang="en-US" altLang="zh-TW" sz="4000" b="1" dirty="0">
              <a:solidFill>
                <a:srgbClr val="FFFF00"/>
              </a:solidFill>
              <a:ea typeface="Microsoft YaHei" pitchFamily="34" charset="-122"/>
            </a:endParaRPr>
          </a:p>
          <a:p>
            <a:endParaRPr lang="en-US" altLang="zh-TW" sz="4000" b="1" dirty="0" smtClean="0">
              <a:solidFill>
                <a:srgbClr val="FFFFFF"/>
              </a:solidFill>
              <a:ea typeface="Microsoft YaHei" pitchFamily="34" charset="-122"/>
            </a:endParaRPr>
          </a:p>
          <a:p>
            <a:r>
              <a:rPr lang="zh-TW" altLang="en-US" sz="4000" b="1" dirty="0" smtClean="0">
                <a:solidFill>
                  <a:srgbClr val="FFFFFF"/>
                </a:solidFill>
                <a:ea typeface="Microsoft YaHei" pitchFamily="34" charset="-122"/>
              </a:rPr>
              <a:t>「</a:t>
            </a:r>
            <a:r>
              <a:rPr lang="zh-TW" altLang="en-US" sz="4000" b="1" dirty="0">
                <a:solidFill>
                  <a:srgbClr val="FFFFFF"/>
                </a:solidFill>
                <a:ea typeface="Microsoft YaHei" pitchFamily="34" charset="-122"/>
              </a:rPr>
              <a:t>選擇</a:t>
            </a:r>
            <a:r>
              <a:rPr lang="zh-TW" altLang="en-US" sz="4000" b="1" dirty="0" smtClean="0">
                <a:solidFill>
                  <a:srgbClr val="FFFFFF"/>
                </a:solidFill>
                <a:ea typeface="Microsoft YaHei" pitchFamily="34" charset="-122"/>
              </a:rPr>
              <a:t>」</a:t>
            </a:r>
            <a:endParaRPr lang="en-US" altLang="zh-TW" sz="4000" b="1" dirty="0" smtClean="0">
              <a:solidFill>
                <a:srgbClr val="FFFFFF"/>
              </a:solidFill>
              <a:ea typeface="Microsoft YaHei" pitchFamily="34" charset="-122"/>
            </a:endParaRPr>
          </a:p>
          <a:p>
            <a:r>
              <a:rPr lang="zh-TW" altLang="en-US" sz="4000" b="1" dirty="0" smtClean="0">
                <a:solidFill>
                  <a:srgbClr val="FFFFFF"/>
                </a:solidFill>
                <a:ea typeface="Microsoft YaHei" pitchFamily="34" charset="-122"/>
              </a:rPr>
              <a:t>      之前</a:t>
            </a:r>
            <a:r>
              <a:rPr lang="zh-TW" altLang="en-US" sz="4000" b="1" dirty="0">
                <a:solidFill>
                  <a:srgbClr val="FFFFFF"/>
                </a:solidFill>
                <a:ea typeface="Microsoft YaHei" pitchFamily="34" charset="-122"/>
              </a:rPr>
              <a:t>有做過全盤的了解嗎？</a:t>
            </a:r>
            <a:endParaRPr lang="en-US" altLang="zh-TW" sz="4000" b="1" dirty="0">
              <a:solidFill>
                <a:srgbClr val="FFFFFF"/>
              </a:solidFill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336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93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301908" y="85744"/>
            <a:ext cx="36844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Microsoft YaHei" pitchFamily="34" charset="-122"/>
              </a:rPr>
              <a:t>審議式民主</a:t>
            </a:r>
            <a:endParaRPr lang="zh-CN" altLang="en-US" sz="1050" b="1" dirty="0">
              <a:solidFill>
                <a:schemeClr val="bg2">
                  <a:lumMod val="60000"/>
                  <a:lumOff val="40000"/>
                </a:schemeClr>
              </a:solidFill>
              <a:ea typeface="Microsoft YaHei" pitchFamily="34" charset="-122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301908" y="429660"/>
            <a:ext cx="106796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7200" b="1" dirty="0" smtClean="0">
                <a:solidFill>
                  <a:schemeClr val="bg1"/>
                </a:solidFill>
                <a:ea typeface="Microsoft YaHei" pitchFamily="34" charset="-122"/>
              </a:rPr>
              <a:t>公共審議</a:t>
            </a:r>
            <a:endParaRPr lang="zh-CN" altLang="en-US" sz="48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8" name="圓角矩形 7"/>
          <p:cNvSpPr/>
          <p:nvPr/>
        </p:nvSpPr>
        <p:spPr>
          <a:xfrm>
            <a:off x="1209696" y="1873314"/>
            <a:ext cx="4794658" cy="579966"/>
          </a:xfrm>
          <a:prstGeom prst="roundRect">
            <a:avLst/>
          </a:prstGeom>
          <a:solidFill>
            <a:schemeClr val="tx2">
              <a:lumMod val="75000"/>
              <a:alpha val="7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600" b="1" dirty="0" smtClean="0">
                <a:solidFill>
                  <a:schemeClr val="bg1"/>
                </a:solidFill>
                <a:ea typeface="Microsoft YaHei" pitchFamily="34" charset="-122"/>
              </a:rPr>
              <a:t>    </a:t>
            </a:r>
            <a:r>
              <a:rPr lang="zh-TW" altLang="en-US" sz="3600" b="1" dirty="0" smtClean="0">
                <a:solidFill>
                  <a:schemeClr val="bg1"/>
                </a:solidFill>
                <a:ea typeface="Microsoft YaHei" pitchFamily="34" charset="-122"/>
              </a:rPr>
              <a:t>審議式民主</a:t>
            </a:r>
            <a:r>
              <a:rPr lang="en-US" altLang="zh-TW" sz="3600" b="1" dirty="0" smtClean="0">
                <a:solidFill>
                  <a:schemeClr val="bg1"/>
                </a:solidFill>
                <a:ea typeface="Microsoft YaHei" pitchFamily="34" charset="-122"/>
              </a:rPr>
              <a:t> </a:t>
            </a:r>
            <a:endParaRPr lang="zh-TW" altLang="en-US" sz="36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1908" y="1629989"/>
            <a:ext cx="1252055" cy="1533525"/>
          </a:xfrm>
          <a:prstGeom prst="rect">
            <a:avLst/>
          </a:prstGeom>
        </p:spPr>
      </p:pic>
      <p:sp>
        <p:nvSpPr>
          <p:cNvPr id="10" name="摺角紙張 9"/>
          <p:cNvSpPr/>
          <p:nvPr/>
        </p:nvSpPr>
        <p:spPr>
          <a:xfrm>
            <a:off x="1553963" y="2696605"/>
            <a:ext cx="4371349" cy="2990963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1700784" y="2926080"/>
            <a:ext cx="43035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solidFill>
                  <a:srgbClr val="00B050"/>
                </a:solidFill>
                <a:ea typeface="Microsoft YaHei" pitchFamily="34" charset="-122"/>
              </a:rPr>
              <a:t>→不是針鋒相對的</a:t>
            </a:r>
            <a:r>
              <a:rPr lang="zh-TW" altLang="en-US" sz="3200" b="1" dirty="0">
                <a:solidFill>
                  <a:srgbClr val="00B050"/>
                </a:solidFill>
                <a:ea typeface="Microsoft YaHei" pitchFamily="34" charset="-122"/>
                <a:hlinkClick r:id="rId3" action="ppaction://hlinksldjump"/>
              </a:rPr>
              <a:t>辯論</a:t>
            </a:r>
            <a:endParaRPr lang="en-US" altLang="zh-TW" sz="3200" b="1" dirty="0">
              <a:solidFill>
                <a:srgbClr val="00B050"/>
              </a:solidFill>
              <a:ea typeface="Microsoft YaHei" pitchFamily="34" charset="-122"/>
            </a:endParaRPr>
          </a:p>
          <a:p>
            <a:r>
              <a:rPr lang="en-US" altLang="zh-TW" sz="3200" b="1" dirty="0">
                <a:solidFill>
                  <a:srgbClr val="00B050"/>
                </a:solidFill>
                <a:ea typeface="Microsoft YaHei" pitchFamily="34" charset="-122"/>
              </a:rPr>
              <a:t/>
            </a:r>
            <a:br>
              <a:rPr lang="en-US" altLang="zh-TW" sz="3200" b="1" dirty="0">
                <a:solidFill>
                  <a:srgbClr val="00B050"/>
                </a:solidFill>
                <a:ea typeface="Microsoft YaHei" pitchFamily="34" charset="-122"/>
              </a:rPr>
            </a:br>
            <a:r>
              <a:rPr lang="zh-TW" altLang="en-US" sz="3200" b="1" dirty="0">
                <a:solidFill>
                  <a:srgbClr val="00B050"/>
                </a:solidFill>
                <a:ea typeface="Microsoft YaHei" pitchFamily="34" charset="-122"/>
              </a:rPr>
              <a:t>→強調知情的討論</a:t>
            </a:r>
            <a:r>
              <a:rPr lang="en-US" altLang="zh-TW" sz="3200" b="1" dirty="0">
                <a:solidFill>
                  <a:srgbClr val="00B050"/>
                </a:solidFill>
                <a:ea typeface="Microsoft YaHei" pitchFamily="34" charset="-122"/>
              </a:rPr>
              <a:t/>
            </a:r>
            <a:br>
              <a:rPr lang="en-US" altLang="zh-TW" sz="3200" b="1" dirty="0">
                <a:solidFill>
                  <a:srgbClr val="00B050"/>
                </a:solidFill>
                <a:ea typeface="Microsoft YaHei" pitchFamily="34" charset="-122"/>
              </a:rPr>
            </a:br>
            <a:endParaRPr lang="en-US" altLang="zh-TW" sz="3200" b="1" dirty="0">
              <a:solidFill>
                <a:srgbClr val="00B050"/>
              </a:solidFill>
              <a:ea typeface="Microsoft YaHei" pitchFamily="34" charset="-122"/>
            </a:endParaRPr>
          </a:p>
          <a:p>
            <a:r>
              <a:rPr lang="zh-TW" altLang="en-US" sz="3200" b="1" dirty="0">
                <a:solidFill>
                  <a:srgbClr val="00B050"/>
                </a:solidFill>
                <a:ea typeface="Microsoft YaHei" pitchFamily="34" charset="-122"/>
              </a:rPr>
              <a:t>→強調共識的形成</a:t>
            </a:r>
          </a:p>
        </p:txBody>
      </p:sp>
      <p:graphicFrame>
        <p:nvGraphicFramePr>
          <p:cNvPr id="12" name="內容版面配置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4713194"/>
              </p:ext>
            </p:extLst>
          </p:nvPr>
        </p:nvGraphicFramePr>
        <p:xfrm>
          <a:off x="6336075" y="2453280"/>
          <a:ext cx="5302470" cy="36746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12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1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957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kern="1200" dirty="0" smtClean="0">
                          <a:solidFill>
                            <a:schemeClr val="bg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審議</a:t>
                      </a:r>
                      <a:endParaRPr lang="zh-TW" altLang="en-US" sz="3600" b="1" kern="1200" dirty="0">
                        <a:solidFill>
                          <a:schemeClr val="bg1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en-US" sz="3600" b="1" kern="1200" dirty="0" smtClean="0">
                          <a:solidFill>
                            <a:schemeClr val="bg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辯論</a:t>
                      </a:r>
                      <a:endParaRPr lang="zh-TW" altLang="en-US" sz="3600" b="1" kern="1200" dirty="0">
                        <a:solidFill>
                          <a:schemeClr val="bg1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05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求共識</a:t>
                      </a:r>
                      <a:endParaRPr lang="zh-TW" altLang="en-US" sz="1800" b="1" kern="1200" dirty="0">
                        <a:solidFill>
                          <a:schemeClr val="tx1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求勝利</a:t>
                      </a:r>
                      <a:endParaRPr lang="zh-TW" altLang="en-US" sz="1800" b="1" kern="1200" dirty="0">
                        <a:solidFill>
                          <a:schemeClr val="tx1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05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追求相互共同的理解</a:t>
                      </a:r>
                      <a:endParaRPr lang="zh-TW" altLang="en-US" sz="1800" b="1" kern="1200" dirty="0">
                        <a:solidFill>
                          <a:schemeClr val="tx1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追求壓過他方觀點</a:t>
                      </a:r>
                      <a:endParaRPr lang="zh-TW" altLang="en-US" sz="1800" b="1" kern="1200" dirty="0">
                        <a:solidFill>
                          <a:schemeClr val="tx1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05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傾聽以尋求共同點</a:t>
                      </a:r>
                      <a:endParaRPr lang="zh-TW" altLang="en-US" sz="1800" b="1" kern="1200" dirty="0">
                        <a:solidFill>
                          <a:schemeClr val="tx1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傾聽以找到對方缺點</a:t>
                      </a:r>
                      <a:endParaRPr lang="zh-TW" altLang="en-US" sz="1800" b="1" kern="1200" dirty="0">
                        <a:solidFill>
                          <a:schemeClr val="tx1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06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提出論點來</a:t>
                      </a:r>
                      <a:r>
                        <a:rPr lang="zh-TW" altLang="en-US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改善</a:t>
                      </a:r>
                      <a:endParaRPr lang="zh-TW" altLang="en-US" sz="3200" b="1" kern="1200" dirty="0">
                        <a:solidFill>
                          <a:srgbClr val="FF0000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提出論點來</a:t>
                      </a:r>
                      <a:r>
                        <a:rPr lang="zh-TW" altLang="en-US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辯護</a:t>
                      </a:r>
                      <a:endParaRPr lang="zh-TW" altLang="en-US" sz="3200" b="1" kern="1200" dirty="0">
                        <a:solidFill>
                          <a:srgbClr val="FF0000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05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假設大家都有部分答案</a:t>
                      </a:r>
                      <a:endParaRPr lang="zh-TW" altLang="en-US" sz="1800" b="1" kern="1200" dirty="0">
                        <a:solidFill>
                          <a:schemeClr val="tx1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假設只有一個正確答案</a:t>
                      </a:r>
                      <a:endParaRPr lang="zh-TW" altLang="en-US" sz="1800" b="1" kern="1200" dirty="0">
                        <a:solidFill>
                          <a:schemeClr val="tx1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724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擴大、改變自己的觀點</a:t>
                      </a:r>
                      <a:endParaRPr lang="zh-TW" altLang="en-US" sz="1800" b="1" kern="1200" dirty="0">
                        <a:solidFill>
                          <a:schemeClr val="tx1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Microsoft YaHei" pitchFamily="34" charset="-122"/>
                          <a:cs typeface="+mn-cs"/>
                        </a:rPr>
                        <a:t>堅持或強化自己的觀點</a:t>
                      </a:r>
                      <a:endParaRPr lang="zh-TW" altLang="en-US" sz="1800" b="1" kern="1200" dirty="0">
                        <a:solidFill>
                          <a:schemeClr val="tx1"/>
                        </a:solidFill>
                        <a:latin typeface="+mn-lt"/>
                        <a:ea typeface="Microsoft YaHei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2050" name="Picture 2" descr="相關圖片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8549" y="40812"/>
            <a:ext cx="2663461" cy="237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21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93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301908" y="85744"/>
            <a:ext cx="36844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Microsoft YaHei" pitchFamily="34" charset="-122"/>
              </a:rPr>
              <a:t>審議式民主</a:t>
            </a:r>
            <a:endParaRPr lang="zh-CN" altLang="en-US" sz="1050" b="1" dirty="0">
              <a:solidFill>
                <a:schemeClr val="bg2">
                  <a:lumMod val="60000"/>
                  <a:lumOff val="40000"/>
                </a:schemeClr>
              </a:solidFill>
              <a:ea typeface="Microsoft YaHei" pitchFamily="34" charset="-122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301908" y="429660"/>
            <a:ext cx="106796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7200" b="1" dirty="0" smtClean="0">
                <a:solidFill>
                  <a:schemeClr val="bg1"/>
                </a:solidFill>
                <a:ea typeface="Microsoft YaHei" pitchFamily="34" charset="-122"/>
              </a:rPr>
              <a:t>公共審議</a:t>
            </a:r>
            <a:endParaRPr lang="zh-CN" altLang="en-US" sz="48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/>
          <a:srcRect r="8561" b="49618"/>
          <a:stretch/>
        </p:blipFill>
        <p:spPr>
          <a:xfrm>
            <a:off x="152279" y="2433397"/>
            <a:ext cx="7212798" cy="40340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2"/>
          <a:srcRect t="49606" r="7683"/>
          <a:stretch/>
        </p:blipFill>
        <p:spPr>
          <a:xfrm>
            <a:off x="5194889" y="347354"/>
            <a:ext cx="6940103" cy="3845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相關圖片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4475" y="3793931"/>
            <a:ext cx="2033509" cy="1813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6609658" y="5959577"/>
            <a:ext cx="68891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000" b="1" dirty="0" smtClean="0">
                <a:solidFill>
                  <a:srgbClr val="00B0F0"/>
                </a:solidFill>
                <a:latin typeface="Arial Black" panose="020B0A04020102020204" pitchFamily="34" charset="0"/>
                <a:ea typeface="Microsoft YaHei" pitchFamily="34" charset="-122"/>
              </a:rPr>
              <a:t>1</a:t>
            </a:r>
            <a:endParaRPr lang="zh-CN" altLang="en-US" sz="6000" b="1" dirty="0">
              <a:solidFill>
                <a:srgbClr val="00B0F0"/>
              </a:solidFill>
              <a:latin typeface="Arial Black" panose="020B0A04020102020204" pitchFamily="34" charset="0"/>
              <a:ea typeface="Microsoft YaHei" pitchFamily="34" charset="-122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11377735" y="3684991"/>
            <a:ext cx="68891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000" b="1" dirty="0" smtClean="0">
                <a:solidFill>
                  <a:srgbClr val="00B0F0"/>
                </a:solidFill>
                <a:latin typeface="Arial Black" panose="020B0A04020102020204" pitchFamily="34" charset="0"/>
                <a:ea typeface="Microsoft YaHei" pitchFamily="34" charset="-122"/>
              </a:rPr>
              <a:t>2</a:t>
            </a:r>
            <a:endParaRPr lang="zh-CN" altLang="en-US" sz="6000" b="1" dirty="0">
              <a:solidFill>
                <a:srgbClr val="00B0F0"/>
              </a:solidFill>
              <a:latin typeface="Arial Black" panose="020B0A04020102020204" pitchFamily="34" charset="0"/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755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93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697" y="1489544"/>
            <a:ext cx="4654436" cy="5273704"/>
          </a:xfrm>
          <a:prstGeom prst="rect">
            <a:avLst/>
          </a:prstGeom>
        </p:spPr>
      </p:pic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301908" y="85744"/>
            <a:ext cx="36844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Microsoft YaHei" pitchFamily="34" charset="-122"/>
              </a:rPr>
              <a:t>審議式民主</a:t>
            </a:r>
            <a:endParaRPr lang="zh-CN" altLang="en-US" sz="1050" b="1" dirty="0">
              <a:solidFill>
                <a:schemeClr val="bg2">
                  <a:lumMod val="60000"/>
                  <a:lumOff val="40000"/>
                </a:schemeClr>
              </a:solidFill>
              <a:ea typeface="Microsoft YaHei" pitchFamily="34" charset="-122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301908" y="429660"/>
            <a:ext cx="106796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7200" b="1" dirty="0" smtClean="0">
                <a:solidFill>
                  <a:schemeClr val="bg1"/>
                </a:solidFill>
                <a:ea typeface="Microsoft YaHei" pitchFamily="34" charset="-122"/>
              </a:rPr>
              <a:t>公共審議</a:t>
            </a:r>
            <a:endParaRPr lang="zh-CN" altLang="en-US" sz="48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98918" y="6032379"/>
            <a:ext cx="3574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共同理解爭議立場與理由的工具</a:t>
            </a:r>
            <a:r>
              <a:rPr lang="en-US" altLang="zh-TW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圓角矩形 22"/>
          <p:cNvSpPr/>
          <p:nvPr/>
        </p:nvSpPr>
        <p:spPr>
          <a:xfrm>
            <a:off x="8098918" y="2288261"/>
            <a:ext cx="1440000" cy="360000"/>
          </a:xfrm>
          <a:prstGeom prst="roundRect">
            <a:avLst/>
          </a:prstGeom>
          <a:solidFill>
            <a:schemeClr val="tx1">
              <a:lumMod val="65000"/>
              <a:lumOff val="35000"/>
              <a:alpha val="7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 smtClean="0">
                <a:solidFill>
                  <a:schemeClr val="bg1"/>
                </a:solidFill>
                <a:ea typeface="Microsoft YaHei" pitchFamily="34" charset="-122"/>
              </a:rPr>
              <a:t>O.R.I.D </a:t>
            </a:r>
            <a:endParaRPr lang="zh-TW" altLang="en-US" sz="2400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24" name="圓角矩形 23"/>
          <p:cNvSpPr/>
          <p:nvPr/>
        </p:nvSpPr>
        <p:spPr>
          <a:xfrm>
            <a:off x="8098918" y="3138305"/>
            <a:ext cx="1440000" cy="360000"/>
          </a:xfrm>
          <a:prstGeom prst="roundRect">
            <a:avLst/>
          </a:prstGeom>
          <a:solidFill>
            <a:schemeClr val="tx1">
              <a:lumMod val="65000"/>
              <a:lumOff val="35000"/>
              <a:alpha val="7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chemeClr val="bg1"/>
                </a:solidFill>
                <a:ea typeface="Microsoft YaHei" pitchFamily="34" charset="-122"/>
              </a:rPr>
              <a:t>跑象限 </a:t>
            </a:r>
          </a:p>
        </p:txBody>
      </p:sp>
      <p:sp>
        <p:nvSpPr>
          <p:cNvPr id="25" name="圓角矩形 24"/>
          <p:cNvSpPr/>
          <p:nvPr/>
        </p:nvSpPr>
        <p:spPr>
          <a:xfrm>
            <a:off x="8098918" y="3988349"/>
            <a:ext cx="1440000" cy="360000"/>
          </a:xfrm>
          <a:prstGeom prst="roundRect">
            <a:avLst/>
          </a:prstGeom>
          <a:solidFill>
            <a:schemeClr val="tx1">
              <a:lumMod val="65000"/>
              <a:lumOff val="35000"/>
              <a:alpha val="7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chemeClr val="bg1"/>
                </a:solidFill>
                <a:ea typeface="Microsoft YaHei" pitchFamily="34" charset="-122"/>
              </a:rPr>
              <a:t>時間軸</a:t>
            </a:r>
          </a:p>
        </p:txBody>
      </p:sp>
      <p:sp>
        <p:nvSpPr>
          <p:cNvPr id="28" name="圓角矩形 27"/>
          <p:cNvSpPr/>
          <p:nvPr/>
        </p:nvSpPr>
        <p:spPr>
          <a:xfrm>
            <a:off x="8098918" y="4838393"/>
            <a:ext cx="1440000" cy="360000"/>
          </a:xfrm>
          <a:prstGeom prst="roundRect">
            <a:avLst/>
          </a:prstGeom>
          <a:solidFill>
            <a:schemeClr val="tx1">
              <a:lumMod val="65000"/>
              <a:lumOff val="35000"/>
              <a:alpha val="7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>
                <a:solidFill>
                  <a:schemeClr val="bg1"/>
                </a:solidFill>
                <a:ea typeface="Microsoft YaHei" pitchFamily="34" charset="-122"/>
              </a:rPr>
              <a:t>KJ</a:t>
            </a:r>
            <a:r>
              <a:rPr lang="zh-TW" altLang="en-US" sz="2400" dirty="0">
                <a:solidFill>
                  <a:schemeClr val="bg1"/>
                </a:solidFill>
                <a:ea typeface="Microsoft YaHei" pitchFamily="34" charset="-122"/>
              </a:rPr>
              <a:t>法</a:t>
            </a:r>
          </a:p>
        </p:txBody>
      </p:sp>
      <p:sp>
        <p:nvSpPr>
          <p:cNvPr id="29" name="圓角矩形 28"/>
          <p:cNvSpPr/>
          <p:nvPr/>
        </p:nvSpPr>
        <p:spPr>
          <a:xfrm>
            <a:off x="8098918" y="5688435"/>
            <a:ext cx="1440000" cy="360000"/>
          </a:xfrm>
          <a:prstGeom prst="roundRect">
            <a:avLst/>
          </a:prstGeom>
          <a:solidFill>
            <a:schemeClr val="tx1">
              <a:lumMod val="65000"/>
              <a:lumOff val="35000"/>
              <a:alpha val="7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 smtClean="0">
                <a:solidFill>
                  <a:schemeClr val="bg1"/>
                </a:solidFill>
                <a:ea typeface="Microsoft YaHei" pitchFamily="34" charset="-122"/>
              </a:rPr>
              <a:t>SAC</a:t>
            </a:r>
            <a:endParaRPr lang="zh-TW" altLang="en-US" sz="2400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98918" y="2617519"/>
            <a:ext cx="28409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共同澄清意涵的工具</a:t>
            </a:r>
            <a:r>
              <a:rPr lang="en-US" altLang="zh-TW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098918" y="4333295"/>
            <a:ext cx="32004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共同理解時間與變遷的工具</a:t>
            </a:r>
            <a:r>
              <a:rPr lang="en-US" altLang="zh-TW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098918" y="5153753"/>
            <a:ext cx="32004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共同歸納立場與理由的工具</a:t>
            </a:r>
            <a:r>
              <a:rPr lang="en-US" altLang="zh-TW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044352" y="3461337"/>
            <a:ext cx="33096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共同理解立場與理由的工具</a:t>
            </a:r>
            <a:r>
              <a:rPr lang="en-US" altLang="zh-TW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050" name="Picture 2" descr="相關圖片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8549" y="40812"/>
            <a:ext cx="2663461" cy="237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摺角紙張 15"/>
          <p:cNvSpPr/>
          <p:nvPr/>
        </p:nvSpPr>
        <p:spPr>
          <a:xfrm>
            <a:off x="808087" y="1817782"/>
            <a:ext cx="3977089" cy="4428781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4622916" y="1368483"/>
            <a:ext cx="236426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6000" b="1" dirty="0" smtClean="0">
                <a:solidFill>
                  <a:schemeClr val="accent5">
                    <a:lumMod val="50000"/>
                  </a:schemeClr>
                </a:solidFill>
                <a:ea typeface="Microsoft YaHei" pitchFamily="34" charset="-122"/>
              </a:rPr>
              <a:t>意涵</a:t>
            </a:r>
            <a:endParaRPr lang="zh-CN" altLang="en-US" sz="4000" b="1" dirty="0">
              <a:solidFill>
                <a:schemeClr val="accent5">
                  <a:lumMod val="50000"/>
                </a:schemeClr>
              </a:solidFill>
              <a:ea typeface="Microsoft YaHei" pitchFamily="34" charset="-122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5481075" y="5638280"/>
            <a:ext cx="217698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6000" b="1" dirty="0" smtClean="0">
                <a:solidFill>
                  <a:schemeClr val="accent5">
                    <a:lumMod val="50000"/>
                  </a:schemeClr>
                </a:solidFill>
                <a:ea typeface="Microsoft YaHei" pitchFamily="34" charset="-122"/>
              </a:rPr>
              <a:t>工具</a:t>
            </a:r>
            <a:endParaRPr lang="zh-CN" altLang="en-US" sz="4000" b="1" dirty="0">
              <a:solidFill>
                <a:schemeClr val="accent5">
                  <a:lumMod val="50000"/>
                </a:schemeClr>
              </a:solidFill>
              <a:ea typeface="Microsoft YaHei" pitchFamily="34" charset="-122"/>
            </a:endParaRPr>
          </a:p>
        </p:txBody>
      </p:sp>
      <p:sp>
        <p:nvSpPr>
          <p:cNvPr id="19" name="向右箭號 18"/>
          <p:cNvSpPr/>
          <p:nvPr/>
        </p:nvSpPr>
        <p:spPr>
          <a:xfrm>
            <a:off x="3889733" y="1557898"/>
            <a:ext cx="695795" cy="506776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" name="向右箭號 19"/>
          <p:cNvSpPr/>
          <p:nvPr/>
        </p:nvSpPr>
        <p:spPr>
          <a:xfrm flipH="1">
            <a:off x="7173123" y="5933321"/>
            <a:ext cx="695795" cy="506776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矩形 20"/>
          <p:cNvSpPr/>
          <p:nvPr/>
        </p:nvSpPr>
        <p:spPr>
          <a:xfrm>
            <a:off x="1202857" y="2104456"/>
            <a:ext cx="33638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不是針鋒相對的</a:t>
            </a:r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辯論</a:t>
            </a:r>
            <a:endParaRPr lang="en-US" altLang="zh-TW" sz="2400" u="sng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7040" y="4384568"/>
            <a:ext cx="8189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特性</a:t>
            </a:r>
            <a:endParaRPr lang="en-US" altLang="zh-TW" sz="2400" b="1" u="sng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圓角矩形 25"/>
          <p:cNvSpPr/>
          <p:nvPr/>
        </p:nvSpPr>
        <p:spPr>
          <a:xfrm>
            <a:off x="1193676" y="2766716"/>
            <a:ext cx="3246304" cy="1055608"/>
          </a:xfrm>
          <a:prstGeom prst="round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zh-TW" altLang="en-US" sz="2800" dirty="0" smtClean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強調</a:t>
            </a:r>
            <a:r>
              <a:rPr lang="zh-TW" altLang="en-US" sz="28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知情的討論</a:t>
            </a:r>
            <a:r>
              <a:rPr lang="en-US" altLang="zh-TW" sz="2800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800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800" dirty="0" smtClean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強調</a:t>
            </a:r>
            <a:r>
              <a:rPr lang="zh-TW" altLang="en-US" sz="28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共識的</a:t>
            </a:r>
            <a:r>
              <a:rPr lang="zh-TW" altLang="en-US" sz="2800" b="1" dirty="0" smtClean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形成</a:t>
            </a:r>
            <a:endParaRPr lang="en-US" altLang="zh-TW" sz="2800" u="sng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圓角矩形 26"/>
          <p:cNvSpPr/>
          <p:nvPr/>
        </p:nvSpPr>
        <p:spPr>
          <a:xfrm>
            <a:off x="973338" y="4938114"/>
            <a:ext cx="1188000" cy="360000"/>
          </a:xfrm>
          <a:prstGeom prst="roundRect">
            <a:avLst/>
          </a:prstGeom>
          <a:solidFill>
            <a:schemeClr val="tx1">
              <a:lumMod val="65000"/>
              <a:lumOff val="35000"/>
              <a:alpha val="7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chemeClr val="bg1"/>
                </a:solidFill>
                <a:ea typeface="Microsoft YaHei" pitchFamily="34" charset="-122"/>
              </a:rPr>
              <a:t>謀公益</a:t>
            </a:r>
          </a:p>
        </p:txBody>
      </p:sp>
      <p:sp>
        <p:nvSpPr>
          <p:cNvPr id="31" name="圓角矩形 30"/>
          <p:cNvSpPr/>
          <p:nvPr/>
        </p:nvSpPr>
        <p:spPr>
          <a:xfrm>
            <a:off x="2216424" y="4938114"/>
            <a:ext cx="1188000" cy="360000"/>
          </a:xfrm>
          <a:prstGeom prst="roundRect">
            <a:avLst/>
          </a:prstGeom>
          <a:solidFill>
            <a:schemeClr val="tx1">
              <a:lumMod val="65000"/>
              <a:lumOff val="35000"/>
              <a:alpha val="7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chemeClr val="bg1"/>
                </a:solidFill>
                <a:ea typeface="Microsoft YaHei" pitchFamily="34" charset="-122"/>
              </a:rPr>
              <a:t>講道理</a:t>
            </a:r>
          </a:p>
        </p:txBody>
      </p:sp>
      <p:sp>
        <p:nvSpPr>
          <p:cNvPr id="35" name="圓角矩形 34"/>
          <p:cNvSpPr/>
          <p:nvPr/>
        </p:nvSpPr>
        <p:spPr>
          <a:xfrm>
            <a:off x="3459510" y="4938114"/>
            <a:ext cx="1188000" cy="360000"/>
          </a:xfrm>
          <a:prstGeom prst="roundRect">
            <a:avLst/>
          </a:prstGeom>
          <a:solidFill>
            <a:schemeClr val="tx1">
              <a:lumMod val="65000"/>
              <a:lumOff val="35000"/>
              <a:alpha val="7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solidFill>
                  <a:schemeClr val="bg1"/>
                </a:solidFill>
                <a:ea typeface="Microsoft YaHei" pitchFamily="34" charset="-122"/>
              </a:rPr>
              <a:t>求共識</a:t>
            </a:r>
          </a:p>
        </p:txBody>
      </p:sp>
      <p:sp>
        <p:nvSpPr>
          <p:cNvPr id="36" name="矩形 35"/>
          <p:cNvSpPr/>
          <p:nvPr/>
        </p:nvSpPr>
        <p:spPr>
          <a:xfrm>
            <a:off x="1046786" y="5272932"/>
            <a:ext cx="4994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400" b="1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1</a:t>
            </a:r>
            <a:endParaRPr lang="en-US" altLang="zh-TW" sz="4400" b="1" u="sng" dirty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171193" y="5272932"/>
            <a:ext cx="4994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400" b="1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2</a:t>
            </a:r>
            <a:endParaRPr lang="en-US" altLang="zh-TW" sz="4400" b="1" u="sng" dirty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416127" y="5253560"/>
            <a:ext cx="4994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400" b="1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微軟正黑體" panose="020B0604030504040204" pitchFamily="34" charset="-120"/>
              </a:rPr>
              <a:t>3</a:t>
            </a:r>
            <a:endParaRPr lang="en-US" altLang="zh-TW" sz="4400" b="1" u="sng" dirty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3815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93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圓角矩形 52"/>
          <p:cNvSpPr/>
          <p:nvPr/>
        </p:nvSpPr>
        <p:spPr bwMode="auto">
          <a:xfrm>
            <a:off x="256547" y="3220851"/>
            <a:ext cx="11633417" cy="3427563"/>
          </a:xfrm>
          <a:prstGeom prst="roundRect">
            <a:avLst>
              <a:gd name="adj" fmla="val 7496"/>
            </a:avLst>
          </a:prstGeom>
          <a:solidFill>
            <a:schemeClr val="accent1">
              <a:lumMod val="40000"/>
              <a:lumOff val="60000"/>
              <a:alpha val="6196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301908" y="85744"/>
            <a:ext cx="36844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Microsoft YaHei" pitchFamily="34" charset="-122"/>
              </a:rPr>
              <a:t>審議式民主</a:t>
            </a:r>
            <a:endParaRPr lang="zh-CN" altLang="en-US" sz="1050" b="1" dirty="0">
              <a:solidFill>
                <a:schemeClr val="bg2">
                  <a:lumMod val="60000"/>
                  <a:lumOff val="40000"/>
                </a:schemeClr>
              </a:solidFill>
              <a:ea typeface="Microsoft YaHei" pitchFamily="34" charset="-122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301908" y="429660"/>
            <a:ext cx="106796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7200" b="1" dirty="0" smtClean="0">
                <a:solidFill>
                  <a:schemeClr val="bg1"/>
                </a:solidFill>
                <a:ea typeface="Microsoft YaHei" pitchFamily="34" charset="-122"/>
              </a:rPr>
              <a:t>公共</a:t>
            </a:r>
            <a:r>
              <a:rPr lang="zh-TW" altLang="en-US" sz="7200" b="1" dirty="0">
                <a:solidFill>
                  <a:schemeClr val="bg1"/>
                </a:solidFill>
                <a:ea typeface="Microsoft YaHei" pitchFamily="34" charset="-122"/>
              </a:rPr>
              <a:t>審議</a:t>
            </a:r>
            <a:r>
              <a:rPr lang="zh-TW" altLang="en-US" sz="7200" b="1" dirty="0" smtClean="0">
                <a:solidFill>
                  <a:schemeClr val="bg1"/>
                </a:solidFill>
                <a:ea typeface="Microsoft YaHei" pitchFamily="34" charset="-122"/>
              </a:rPr>
              <a:t>的工具</a:t>
            </a:r>
            <a:endParaRPr lang="zh-CN" altLang="en-US" sz="48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876981" y="2454786"/>
            <a:ext cx="44693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b="1" dirty="0" smtClean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共同澄清意涵的工具</a:t>
            </a:r>
            <a:r>
              <a:rPr lang="en-US" altLang="zh-TW" sz="2800" b="1" dirty="0" smtClean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C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橢圓 6"/>
          <p:cNvSpPr/>
          <p:nvPr/>
        </p:nvSpPr>
        <p:spPr>
          <a:xfrm>
            <a:off x="424296" y="3653569"/>
            <a:ext cx="2562128" cy="2562128"/>
          </a:xfrm>
          <a:prstGeom prst="ellips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橢圓 18"/>
          <p:cNvSpPr/>
          <p:nvPr/>
        </p:nvSpPr>
        <p:spPr>
          <a:xfrm>
            <a:off x="3231002" y="3653569"/>
            <a:ext cx="2562128" cy="2562128"/>
          </a:xfrm>
          <a:prstGeom prst="ellips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內容版面配置區 2"/>
          <p:cNvSpPr txBox="1">
            <a:spLocks/>
          </p:cNvSpPr>
          <p:nvPr/>
        </p:nvSpPr>
        <p:spPr>
          <a:xfrm>
            <a:off x="930236" y="5118732"/>
            <a:ext cx="1897637" cy="76063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TW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發生</a:t>
            </a:r>
            <a:r>
              <a:rPr lang="zh-TW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事實</a:t>
            </a:r>
            <a:endParaRPr lang="en-US" altLang="zh-TW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  <a:defRPr/>
            </a:pPr>
            <a:r>
              <a:rPr lang="zh-TW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資訊</a:t>
            </a:r>
            <a:r>
              <a:rPr lang="zh-TW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、資料</a:t>
            </a:r>
            <a:endParaRPr lang="en-US" altLang="zh-TW" sz="2000" b="1" dirty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內容版面配置區 2"/>
          <p:cNvSpPr txBox="1">
            <a:spLocks/>
          </p:cNvSpPr>
          <p:nvPr/>
        </p:nvSpPr>
        <p:spPr>
          <a:xfrm>
            <a:off x="549558" y="3350447"/>
            <a:ext cx="1013242" cy="949550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TW" sz="7200" b="1" dirty="0" smtClean="0">
                <a:solidFill>
                  <a:srgbClr val="A50021"/>
                </a:solidFill>
                <a:latin typeface="Arial Black" panose="020B0A04020102020204" pitchFamily="34" charset="0"/>
                <a:ea typeface="標楷體" pitchFamily="65" charset="-120"/>
              </a:rPr>
              <a:t>O</a:t>
            </a:r>
            <a:endParaRPr lang="en-US" altLang="zh-TW" sz="6000" dirty="0" smtClean="0">
              <a:latin typeface="Arial Black" panose="020B0A04020102020204" pitchFamily="34" charset="0"/>
              <a:ea typeface="標楷體" pitchFamily="65" charset="-120"/>
            </a:endParaRPr>
          </a:p>
        </p:txBody>
      </p:sp>
      <p:sp>
        <p:nvSpPr>
          <p:cNvPr id="26" name="內容版面配置區 2"/>
          <p:cNvSpPr txBox="1">
            <a:spLocks/>
          </p:cNvSpPr>
          <p:nvPr/>
        </p:nvSpPr>
        <p:spPr>
          <a:xfrm>
            <a:off x="3302750" y="3122041"/>
            <a:ext cx="1013242" cy="949550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TW" sz="7200" b="1" dirty="0" smtClean="0">
                <a:solidFill>
                  <a:srgbClr val="A50021"/>
                </a:solidFill>
                <a:latin typeface="Arial Black" panose="020B0A04020102020204" pitchFamily="34" charset="0"/>
                <a:ea typeface="標楷體" pitchFamily="65" charset="-120"/>
              </a:rPr>
              <a:t>R</a:t>
            </a:r>
            <a:endParaRPr lang="en-US" altLang="zh-TW" sz="6000" dirty="0" smtClean="0">
              <a:latin typeface="Arial Black" panose="020B0A04020102020204" pitchFamily="34" charset="0"/>
              <a:ea typeface="標楷體" pitchFamily="65" charset="-12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62473" y="3838087"/>
            <a:ext cx="16238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1200" b="1" dirty="0">
                <a:solidFill>
                  <a:srgbClr val="A5002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The Objective Level</a:t>
            </a:r>
            <a:endParaRPr lang="zh-TW" altLang="en-US" sz="1200" b="1" dirty="0">
              <a:solidFill>
                <a:srgbClr val="A5002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2785" y="415581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8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客觀性層次</a:t>
            </a:r>
            <a:endParaRPr lang="zh-TW" altLang="en-US" sz="28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4" name="內容版面配置區 2"/>
          <p:cNvSpPr txBox="1">
            <a:spLocks/>
          </p:cNvSpPr>
          <p:nvPr/>
        </p:nvSpPr>
        <p:spPr>
          <a:xfrm>
            <a:off x="1437537" y="4657033"/>
            <a:ext cx="1572114" cy="31013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>
            <a:normAutofit fontScale="92500" lnSpcReduction="2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凝聚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注意力</a:t>
            </a:r>
            <a:endParaRPr lang="en-US" altLang="zh-TW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00529" y="3699587"/>
            <a:ext cx="16400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1200" b="1" dirty="0">
                <a:solidFill>
                  <a:srgbClr val="A5002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The Reflective </a:t>
            </a:r>
            <a:r>
              <a:rPr lang="en-US" altLang="zh-TW" sz="1200" b="1" dirty="0" smtClean="0">
                <a:solidFill>
                  <a:srgbClr val="A5002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Level</a:t>
            </a:r>
            <a:endParaRPr lang="zh-TW" altLang="en-US" sz="1200" b="1" dirty="0">
              <a:solidFill>
                <a:srgbClr val="A5002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448770" y="409732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8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反映性層次</a:t>
            </a:r>
            <a:endParaRPr lang="zh-TW" altLang="en-US" sz="28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內容版面配置區 2"/>
          <p:cNvSpPr txBox="1">
            <a:spLocks/>
          </p:cNvSpPr>
          <p:nvPr/>
        </p:nvSpPr>
        <p:spPr>
          <a:xfrm>
            <a:off x="4313522" y="4598539"/>
            <a:ext cx="1572114" cy="31013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>
            <a:normAutofit fontScale="85000" lnSpcReduction="1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引導情緒反應</a:t>
            </a:r>
            <a:endParaRPr lang="en-US" altLang="zh-TW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內容版面配置區 2"/>
          <p:cNvSpPr txBox="1">
            <a:spLocks/>
          </p:cNvSpPr>
          <p:nvPr/>
        </p:nvSpPr>
        <p:spPr>
          <a:xfrm>
            <a:off x="3799519" y="5059890"/>
            <a:ext cx="1897637" cy="76063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TW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產生的</a:t>
            </a:r>
            <a:r>
              <a:rPr lang="zh-TW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情緒</a:t>
            </a:r>
            <a:endParaRPr lang="en-US" altLang="zh-TW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  <a:defRPr/>
            </a:pPr>
            <a:r>
              <a:rPr lang="zh-TW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感覺</a:t>
            </a:r>
            <a:r>
              <a:rPr lang="zh-TW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、感受</a:t>
            </a:r>
            <a:endParaRPr lang="en-US" altLang="zh-TW" sz="2000" b="1" dirty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橢圓 38"/>
          <p:cNvSpPr/>
          <p:nvPr/>
        </p:nvSpPr>
        <p:spPr>
          <a:xfrm>
            <a:off x="6126578" y="3653569"/>
            <a:ext cx="2562128" cy="2562128"/>
          </a:xfrm>
          <a:prstGeom prst="ellips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橢圓 39"/>
          <p:cNvSpPr/>
          <p:nvPr/>
        </p:nvSpPr>
        <p:spPr>
          <a:xfrm>
            <a:off x="8933284" y="3653569"/>
            <a:ext cx="2562128" cy="2562128"/>
          </a:xfrm>
          <a:prstGeom prst="ellips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內容版面配置區 2"/>
          <p:cNvSpPr txBox="1">
            <a:spLocks/>
          </p:cNvSpPr>
          <p:nvPr/>
        </p:nvSpPr>
        <p:spPr>
          <a:xfrm>
            <a:off x="6632518" y="5118732"/>
            <a:ext cx="1897637" cy="76063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TW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意義、</a:t>
            </a:r>
            <a:r>
              <a:rPr lang="zh-TW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目的</a:t>
            </a:r>
            <a:endParaRPr lang="en-US" altLang="zh-TW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  <a:defRPr/>
            </a:pPr>
            <a:r>
              <a:rPr lang="zh-TW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觀點、暗示</a:t>
            </a:r>
            <a:endParaRPr lang="en-US" altLang="zh-TW" sz="2000" b="1" dirty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2" name="內容版面配置區 2"/>
          <p:cNvSpPr txBox="1">
            <a:spLocks/>
          </p:cNvSpPr>
          <p:nvPr/>
        </p:nvSpPr>
        <p:spPr>
          <a:xfrm>
            <a:off x="6659977" y="3241351"/>
            <a:ext cx="1013242" cy="949550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TW" sz="7200" b="1" dirty="0">
                <a:solidFill>
                  <a:srgbClr val="A50021"/>
                </a:solidFill>
                <a:latin typeface="Calibri" pitchFamily="34" charset="0"/>
                <a:ea typeface="標楷體" pitchFamily="65" charset="-120"/>
              </a:rPr>
              <a:t>I</a:t>
            </a:r>
            <a:endParaRPr lang="en-US" altLang="zh-TW" sz="6000" dirty="0" smtClean="0">
              <a:latin typeface="Arial Black" panose="020B0A04020102020204" pitchFamily="34" charset="0"/>
              <a:ea typeface="標楷體" pitchFamily="65" charset="-120"/>
            </a:endParaRPr>
          </a:p>
        </p:txBody>
      </p:sp>
      <p:sp>
        <p:nvSpPr>
          <p:cNvPr id="43" name="內容版面配置區 2"/>
          <p:cNvSpPr txBox="1">
            <a:spLocks/>
          </p:cNvSpPr>
          <p:nvPr/>
        </p:nvSpPr>
        <p:spPr>
          <a:xfrm>
            <a:off x="9005032" y="3122041"/>
            <a:ext cx="1013242" cy="949550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TW" sz="7200" b="1" dirty="0" smtClean="0">
                <a:solidFill>
                  <a:srgbClr val="A50021"/>
                </a:solidFill>
                <a:latin typeface="Arial Black" panose="020B0A04020102020204" pitchFamily="34" charset="0"/>
                <a:ea typeface="標楷體" pitchFamily="65" charset="-120"/>
              </a:rPr>
              <a:t>D</a:t>
            </a:r>
            <a:endParaRPr lang="en-US" altLang="zh-TW" sz="6000" dirty="0" smtClean="0">
              <a:latin typeface="Arial Black" panose="020B0A04020102020204" pitchFamily="34" charset="0"/>
              <a:ea typeface="標楷體" pitchFamily="65" charset="-12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883931" y="3838087"/>
            <a:ext cx="17854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1200" b="1" dirty="0">
                <a:solidFill>
                  <a:srgbClr val="A5002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The Interpretive Level</a:t>
            </a:r>
            <a:endParaRPr lang="zh-TW" altLang="en-US" sz="1200" b="1" dirty="0">
              <a:solidFill>
                <a:srgbClr val="A5002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275067" y="415581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8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詮釋性層次</a:t>
            </a:r>
            <a:endParaRPr lang="zh-TW" altLang="en-US" sz="28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6" name="內容版面配置區 2"/>
          <p:cNvSpPr txBox="1">
            <a:spLocks/>
          </p:cNvSpPr>
          <p:nvPr/>
        </p:nvSpPr>
        <p:spPr>
          <a:xfrm>
            <a:off x="7139819" y="4657033"/>
            <a:ext cx="1572114" cy="31013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>
            <a:normAutofit fontScale="85000" lnSpcReduction="1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重要主題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價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值</a:t>
            </a:r>
            <a:endParaRPr lang="en-US" altLang="zh-TW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681555" y="3699587"/>
            <a:ext cx="16825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1200" b="1" dirty="0">
                <a:solidFill>
                  <a:srgbClr val="A5002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The Decisional Level</a:t>
            </a:r>
            <a:endParaRPr lang="zh-TW" altLang="en-US" sz="1200" b="1" dirty="0">
              <a:solidFill>
                <a:srgbClr val="A5002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151052" y="409732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8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決定性層次</a:t>
            </a:r>
            <a:endParaRPr lang="zh-TW" altLang="en-US" sz="28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內容版面配置區 2"/>
          <p:cNvSpPr txBox="1">
            <a:spLocks/>
          </p:cNvSpPr>
          <p:nvPr/>
        </p:nvSpPr>
        <p:spPr>
          <a:xfrm>
            <a:off x="10015804" y="4598539"/>
            <a:ext cx="1572114" cy="31013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>
            <a:normAutofit fontScale="92500" lnSpcReduction="2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行動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方案</a:t>
            </a:r>
            <a:endParaRPr lang="en-US" altLang="zh-TW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內容版面配置區 2"/>
          <p:cNvSpPr txBox="1">
            <a:spLocks/>
          </p:cNvSpPr>
          <p:nvPr/>
        </p:nvSpPr>
        <p:spPr>
          <a:xfrm>
            <a:off x="9331571" y="5093017"/>
            <a:ext cx="1897637" cy="76063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TW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得到新的瞭解、決心、行為</a:t>
            </a:r>
            <a:r>
              <a:rPr lang="zh-TW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辯證</a:t>
            </a:r>
            <a:endParaRPr lang="en-US" altLang="zh-TW" sz="2000" b="1" dirty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1" name="圓角矩形 50"/>
          <p:cNvSpPr/>
          <p:nvPr/>
        </p:nvSpPr>
        <p:spPr>
          <a:xfrm>
            <a:off x="1209696" y="1873314"/>
            <a:ext cx="4794658" cy="579966"/>
          </a:xfrm>
          <a:prstGeom prst="roundRect">
            <a:avLst/>
          </a:prstGeom>
          <a:solidFill>
            <a:schemeClr val="tx2">
              <a:lumMod val="75000"/>
              <a:alpha val="7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600" b="1" dirty="0" smtClean="0">
                <a:solidFill>
                  <a:schemeClr val="bg1"/>
                </a:solidFill>
                <a:ea typeface="Microsoft YaHei" pitchFamily="34" charset="-122"/>
              </a:rPr>
              <a:t>     O.R.I.D </a:t>
            </a:r>
            <a:endParaRPr lang="zh-TW" altLang="en-US" sz="36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52" name="圓角矩形 51"/>
          <p:cNvSpPr/>
          <p:nvPr/>
        </p:nvSpPr>
        <p:spPr>
          <a:xfrm>
            <a:off x="3231002" y="1873314"/>
            <a:ext cx="2773352" cy="5799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bg1"/>
                </a:solidFill>
                <a:ea typeface="Microsoft YaHei" pitchFamily="34" charset="-122"/>
              </a:rPr>
              <a:t>焦點討論法</a:t>
            </a:r>
            <a:r>
              <a:rPr lang="en-US" altLang="zh-TW" sz="3600" b="1" dirty="0" smtClean="0">
                <a:solidFill>
                  <a:schemeClr val="bg1"/>
                </a:solidFill>
                <a:ea typeface="Microsoft YaHei" pitchFamily="34" charset="-122"/>
              </a:rPr>
              <a:t> </a:t>
            </a:r>
            <a:endParaRPr lang="zh-TW" altLang="en-US" sz="36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1908" y="1629989"/>
            <a:ext cx="1252055" cy="1533525"/>
          </a:xfrm>
          <a:prstGeom prst="rect">
            <a:avLst/>
          </a:prstGeom>
        </p:spPr>
      </p:pic>
      <p:pic>
        <p:nvPicPr>
          <p:cNvPr id="6146" name="Picture 2" descr="「ORID」的圖片搜尋結果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32" b="8938"/>
          <a:stretch/>
        </p:blipFill>
        <p:spPr bwMode="auto">
          <a:xfrm>
            <a:off x="7223294" y="416680"/>
            <a:ext cx="4312253" cy="24266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52575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93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圓角矩形 61"/>
          <p:cNvSpPr/>
          <p:nvPr/>
        </p:nvSpPr>
        <p:spPr bwMode="auto">
          <a:xfrm>
            <a:off x="5546829" y="1929831"/>
            <a:ext cx="6321089" cy="3551092"/>
          </a:xfrm>
          <a:prstGeom prst="roundRect">
            <a:avLst>
              <a:gd name="adj" fmla="val 7496"/>
            </a:avLst>
          </a:prstGeom>
          <a:solidFill>
            <a:schemeClr val="accent5">
              <a:lumMod val="40000"/>
              <a:lumOff val="60000"/>
              <a:alpha val="6196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61" name="圓角矩形 60"/>
          <p:cNvSpPr/>
          <p:nvPr/>
        </p:nvSpPr>
        <p:spPr bwMode="auto">
          <a:xfrm>
            <a:off x="257200" y="2345550"/>
            <a:ext cx="5008240" cy="4335988"/>
          </a:xfrm>
          <a:prstGeom prst="roundRect">
            <a:avLst>
              <a:gd name="adj" fmla="val 7496"/>
            </a:avLst>
          </a:prstGeom>
          <a:solidFill>
            <a:schemeClr val="accent5">
              <a:lumMod val="40000"/>
              <a:lumOff val="60000"/>
              <a:alpha val="6196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301908" y="85744"/>
            <a:ext cx="36844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Microsoft YaHei" pitchFamily="34" charset="-122"/>
              </a:rPr>
              <a:t>審議式民主</a:t>
            </a:r>
            <a:endParaRPr lang="zh-CN" altLang="en-US" sz="1050" b="1" dirty="0">
              <a:solidFill>
                <a:schemeClr val="bg2">
                  <a:lumMod val="60000"/>
                  <a:lumOff val="40000"/>
                </a:schemeClr>
              </a:solidFill>
              <a:ea typeface="Microsoft YaHei" pitchFamily="34" charset="-122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301908" y="429660"/>
            <a:ext cx="106796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7200" b="1" dirty="0" smtClean="0">
                <a:solidFill>
                  <a:schemeClr val="bg1"/>
                </a:solidFill>
                <a:ea typeface="Microsoft YaHei" pitchFamily="34" charset="-122"/>
              </a:rPr>
              <a:t>公共</a:t>
            </a:r>
            <a:r>
              <a:rPr lang="zh-TW" altLang="en-US" sz="7200" b="1" dirty="0">
                <a:solidFill>
                  <a:schemeClr val="bg1"/>
                </a:solidFill>
                <a:ea typeface="Microsoft YaHei" pitchFamily="34" charset="-122"/>
              </a:rPr>
              <a:t>審議</a:t>
            </a:r>
            <a:r>
              <a:rPr lang="zh-TW" altLang="en-US" sz="7200" b="1" dirty="0" smtClean="0">
                <a:solidFill>
                  <a:schemeClr val="bg1"/>
                </a:solidFill>
                <a:ea typeface="Microsoft YaHei" pitchFamily="34" charset="-122"/>
              </a:rPr>
              <a:t>的工具</a:t>
            </a:r>
            <a:endParaRPr lang="zh-CN" altLang="en-US" sz="48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87946" y="1406611"/>
            <a:ext cx="52270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b="1" dirty="0" smtClean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共同理解立場與理由的工具</a:t>
            </a:r>
            <a:r>
              <a:rPr lang="en-US" altLang="zh-TW" sz="2800" b="1" dirty="0" smtClean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C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橢圓 6"/>
          <p:cNvSpPr/>
          <p:nvPr/>
        </p:nvSpPr>
        <p:spPr>
          <a:xfrm>
            <a:off x="5702248" y="2246802"/>
            <a:ext cx="2562128" cy="2562128"/>
          </a:xfrm>
          <a:prstGeom prst="ellips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橢圓 18"/>
          <p:cNvSpPr/>
          <p:nvPr/>
        </p:nvSpPr>
        <p:spPr>
          <a:xfrm>
            <a:off x="8508954" y="2246802"/>
            <a:ext cx="2562128" cy="2562128"/>
          </a:xfrm>
          <a:prstGeom prst="ellips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內容版面配置區 2"/>
          <p:cNvSpPr txBox="1">
            <a:spLocks/>
          </p:cNvSpPr>
          <p:nvPr/>
        </p:nvSpPr>
        <p:spPr>
          <a:xfrm>
            <a:off x="5827510" y="1943680"/>
            <a:ext cx="979022" cy="949550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TW" sz="7200" b="1" dirty="0" smtClean="0">
                <a:solidFill>
                  <a:schemeClr val="bg1"/>
                </a:solidFill>
                <a:latin typeface="Arial Black" panose="020B0A04020102020204" pitchFamily="34" charset="0"/>
                <a:ea typeface="標楷體" pitchFamily="65" charset="-120"/>
              </a:rPr>
              <a:t>1</a:t>
            </a:r>
            <a:endParaRPr lang="en-US" altLang="zh-TW" sz="6000" dirty="0" smtClean="0">
              <a:solidFill>
                <a:schemeClr val="bg1"/>
              </a:solidFill>
              <a:latin typeface="Arial Black" panose="020B0A04020102020204" pitchFamily="34" charset="0"/>
              <a:ea typeface="標楷體" pitchFamily="65" charset="-120"/>
            </a:endParaRPr>
          </a:p>
        </p:txBody>
      </p:sp>
      <p:sp>
        <p:nvSpPr>
          <p:cNvPr id="26" name="內容版面配置區 2"/>
          <p:cNvSpPr txBox="1">
            <a:spLocks/>
          </p:cNvSpPr>
          <p:nvPr/>
        </p:nvSpPr>
        <p:spPr>
          <a:xfrm>
            <a:off x="8543681" y="2024152"/>
            <a:ext cx="1013242" cy="949550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TW" sz="7200" b="1" dirty="0" smtClean="0">
                <a:solidFill>
                  <a:schemeClr val="bg1"/>
                </a:solidFill>
                <a:latin typeface="Arial Black" panose="020B0A04020102020204" pitchFamily="34" charset="0"/>
                <a:ea typeface="標楷體" pitchFamily="65" charset="-120"/>
              </a:rPr>
              <a:t>2</a:t>
            </a:r>
            <a:endParaRPr lang="en-US" altLang="zh-TW" sz="6000" dirty="0" smtClean="0">
              <a:solidFill>
                <a:schemeClr val="bg1"/>
              </a:solidFill>
              <a:latin typeface="Arial Black" panose="020B0A04020102020204" pitchFamily="34" charset="0"/>
              <a:ea typeface="標楷體" pitchFamily="65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25089" y="303983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提供第一階段訊息</a:t>
            </a:r>
            <a:endParaRPr lang="zh-TW" altLang="en-US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4" name="內容版面配置區 2"/>
          <p:cNvSpPr txBox="1">
            <a:spLocks/>
          </p:cNvSpPr>
          <p:nvPr/>
        </p:nvSpPr>
        <p:spPr>
          <a:xfrm>
            <a:off x="6050442" y="3582779"/>
            <a:ext cx="2336223" cy="323899"/>
          </a:xfrm>
          <a:prstGeom prst="rect">
            <a:avLst/>
          </a:prstGeom>
          <a:solidFill>
            <a:srgbClr val="803106"/>
          </a:solidFill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進行第一階段選擇</a:t>
            </a:r>
            <a:endParaRPr lang="en-US" altLang="zh-TW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圓角矩形 20"/>
          <p:cNvSpPr/>
          <p:nvPr/>
        </p:nvSpPr>
        <p:spPr>
          <a:xfrm>
            <a:off x="1935736" y="2506799"/>
            <a:ext cx="2710551" cy="408623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設定橫軸與縱軸的向度</a:t>
            </a:r>
          </a:p>
        </p:txBody>
      </p:sp>
      <p:cxnSp>
        <p:nvCxnSpPr>
          <p:cNvPr id="24" name="直線接點 23"/>
          <p:cNvCxnSpPr/>
          <p:nvPr/>
        </p:nvCxnSpPr>
        <p:spPr>
          <a:xfrm>
            <a:off x="912553" y="4706034"/>
            <a:ext cx="3308402" cy="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接點 38"/>
          <p:cNvCxnSpPr/>
          <p:nvPr/>
        </p:nvCxnSpPr>
        <p:spPr>
          <a:xfrm flipV="1">
            <a:off x="2566754" y="3283984"/>
            <a:ext cx="0" cy="284410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Box 17"/>
          <p:cNvSpPr txBox="1">
            <a:spLocks noChangeArrowheads="1"/>
          </p:cNvSpPr>
          <p:nvPr/>
        </p:nvSpPr>
        <p:spPr bwMode="auto">
          <a:xfrm>
            <a:off x="386302" y="4565423"/>
            <a:ext cx="814251" cy="374571"/>
          </a:xfrm>
          <a:prstGeom prst="roundRect">
            <a:avLst/>
          </a:prstGeom>
          <a:solidFill>
            <a:srgbClr val="2C2C2C">
              <a:alpha val="67059"/>
            </a:srgbClr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zh-TW" altLang="en-US" sz="1600" b="1" dirty="0">
                <a:solidFill>
                  <a:schemeClr val="bg1"/>
                </a:solidFill>
                <a:ea typeface="Microsoft YaHei" pitchFamily="34" charset="-122"/>
              </a:rPr>
              <a:t>作法</a:t>
            </a:r>
            <a:endParaRPr lang="zh-CN" altLang="en-US" sz="16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41" name="Text Box 17"/>
          <p:cNvSpPr txBox="1">
            <a:spLocks noChangeArrowheads="1"/>
          </p:cNvSpPr>
          <p:nvPr/>
        </p:nvSpPr>
        <p:spPr bwMode="auto">
          <a:xfrm>
            <a:off x="3857402" y="4518748"/>
            <a:ext cx="814251" cy="374571"/>
          </a:xfrm>
          <a:prstGeom prst="roundRect">
            <a:avLst/>
          </a:prstGeom>
          <a:solidFill>
            <a:srgbClr val="2C2C2C">
              <a:alpha val="67059"/>
            </a:srgbClr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zh-TW" altLang="en-US" sz="1600" b="1" dirty="0">
                <a:solidFill>
                  <a:schemeClr val="bg1"/>
                </a:solidFill>
                <a:ea typeface="Microsoft YaHei" pitchFamily="34" charset="-122"/>
              </a:rPr>
              <a:t>作法</a:t>
            </a:r>
            <a:endParaRPr lang="zh-CN" altLang="en-US" sz="16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42" name="圓角矩形 41"/>
          <p:cNvSpPr/>
          <p:nvPr/>
        </p:nvSpPr>
        <p:spPr>
          <a:xfrm>
            <a:off x="2043877" y="1246798"/>
            <a:ext cx="2773352" cy="579966"/>
          </a:xfrm>
          <a:prstGeom prst="roundRect">
            <a:avLst/>
          </a:prstGeom>
          <a:solidFill>
            <a:schemeClr val="bg2">
              <a:lumMod val="25000"/>
              <a:alpha val="7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bg1"/>
                </a:solidFill>
                <a:ea typeface="Microsoft YaHei" pitchFamily="34" charset="-122"/>
              </a:rPr>
              <a:t>跑象限 </a:t>
            </a: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2380" y="1531528"/>
            <a:ext cx="1252055" cy="1533525"/>
          </a:xfrm>
          <a:prstGeom prst="rect">
            <a:avLst/>
          </a:prstGeom>
        </p:spPr>
      </p:pic>
      <p:sp>
        <p:nvSpPr>
          <p:cNvPr id="43" name="Text Box 17"/>
          <p:cNvSpPr txBox="1">
            <a:spLocks noChangeArrowheads="1"/>
          </p:cNvSpPr>
          <p:nvPr/>
        </p:nvSpPr>
        <p:spPr bwMode="auto">
          <a:xfrm>
            <a:off x="2170925" y="3000429"/>
            <a:ext cx="703417" cy="408623"/>
          </a:xfrm>
          <a:prstGeom prst="roundRect">
            <a:avLst/>
          </a:prstGeom>
          <a:solidFill>
            <a:srgbClr val="2C2C2C">
              <a:alpha val="67059"/>
            </a:srgbClr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zh-TW" altLang="en-US" b="1" dirty="0" smtClean="0">
                <a:solidFill>
                  <a:schemeClr val="bg1"/>
                </a:solidFill>
                <a:ea typeface="Microsoft YaHei" pitchFamily="34" charset="-122"/>
              </a:rPr>
              <a:t>處罰</a:t>
            </a:r>
            <a:endParaRPr lang="zh-CN" altLang="en-US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>
            <a:off x="2184174" y="6088023"/>
            <a:ext cx="703417" cy="408623"/>
          </a:xfrm>
          <a:prstGeom prst="roundRect">
            <a:avLst/>
          </a:prstGeom>
          <a:solidFill>
            <a:srgbClr val="2C2C2C">
              <a:alpha val="67059"/>
            </a:srgbClr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zh-TW" altLang="en-US" b="1" dirty="0" smtClean="0">
                <a:solidFill>
                  <a:schemeClr val="bg1"/>
                </a:solidFill>
                <a:ea typeface="Microsoft YaHei" pitchFamily="34" charset="-122"/>
              </a:rPr>
              <a:t>處罰</a:t>
            </a:r>
            <a:endParaRPr lang="zh-CN" altLang="en-US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45" name="圓角矩形 44"/>
          <p:cNvSpPr/>
          <p:nvPr/>
        </p:nvSpPr>
        <p:spPr>
          <a:xfrm>
            <a:off x="3932956" y="4864276"/>
            <a:ext cx="616474" cy="578882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zh-TW" altLang="en-US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同情</a:t>
            </a:r>
            <a:endParaRPr lang="en-US" altLang="zh-TW" sz="1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同</a:t>
            </a:r>
            <a:r>
              <a:rPr lang="zh-TW" altLang="en-US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理</a:t>
            </a:r>
            <a:endParaRPr lang="zh-TW" altLang="en-US" sz="1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6" name="圓角矩形 45"/>
          <p:cNvSpPr/>
          <p:nvPr/>
        </p:nvSpPr>
        <p:spPr>
          <a:xfrm>
            <a:off x="225096" y="4879127"/>
            <a:ext cx="975457" cy="578882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zh-TW" altLang="en-US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不同情</a:t>
            </a:r>
            <a:endParaRPr lang="en-US" altLang="zh-TW" sz="1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zh-TW" altLang="en-US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不同理</a:t>
            </a:r>
            <a:endParaRPr lang="zh-TW" altLang="en-US" sz="1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7" name="圓角矩形 46"/>
          <p:cNvSpPr/>
          <p:nvPr/>
        </p:nvSpPr>
        <p:spPr>
          <a:xfrm>
            <a:off x="2868222" y="6190301"/>
            <a:ext cx="1064734" cy="340519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zh-TW" altLang="en-US" sz="1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不應該</a:t>
            </a:r>
            <a:endParaRPr lang="zh-TW" altLang="en-US" sz="14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圓角矩形 47"/>
          <p:cNvSpPr/>
          <p:nvPr/>
        </p:nvSpPr>
        <p:spPr>
          <a:xfrm>
            <a:off x="2832556" y="3099054"/>
            <a:ext cx="1146070" cy="340519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zh-TW" altLang="en-US" sz="1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應該</a:t>
            </a:r>
            <a:endParaRPr lang="zh-TW" altLang="en-US" sz="14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橢圓 48"/>
          <p:cNvSpPr/>
          <p:nvPr/>
        </p:nvSpPr>
        <p:spPr>
          <a:xfrm>
            <a:off x="1890653" y="4227064"/>
            <a:ext cx="288000" cy="288000"/>
          </a:xfrm>
          <a:prstGeom prst="ellips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0" name="橢圓 49"/>
          <p:cNvSpPr/>
          <p:nvPr/>
        </p:nvSpPr>
        <p:spPr>
          <a:xfrm>
            <a:off x="3058421" y="4160172"/>
            <a:ext cx="288000" cy="288000"/>
          </a:xfrm>
          <a:prstGeom prst="ellips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2" name="橢圓 51"/>
          <p:cNvSpPr/>
          <p:nvPr/>
        </p:nvSpPr>
        <p:spPr>
          <a:xfrm>
            <a:off x="3188760" y="3630543"/>
            <a:ext cx="288000" cy="288000"/>
          </a:xfrm>
          <a:prstGeom prst="ellips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3" name="橢圓 52"/>
          <p:cNvSpPr/>
          <p:nvPr/>
        </p:nvSpPr>
        <p:spPr>
          <a:xfrm>
            <a:off x="1599058" y="3824013"/>
            <a:ext cx="288000" cy="288000"/>
          </a:xfrm>
          <a:prstGeom prst="ellips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4" name="橢圓 53"/>
          <p:cNvSpPr/>
          <p:nvPr/>
        </p:nvSpPr>
        <p:spPr>
          <a:xfrm>
            <a:off x="2914421" y="4761803"/>
            <a:ext cx="288000" cy="288000"/>
          </a:xfrm>
          <a:prstGeom prst="ellips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" name="橢圓 54"/>
          <p:cNvSpPr/>
          <p:nvPr/>
        </p:nvSpPr>
        <p:spPr>
          <a:xfrm>
            <a:off x="1788819" y="5080029"/>
            <a:ext cx="288000" cy="288000"/>
          </a:xfrm>
          <a:prstGeom prst="ellips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6" name="橢圓 55"/>
          <p:cNvSpPr/>
          <p:nvPr/>
        </p:nvSpPr>
        <p:spPr>
          <a:xfrm>
            <a:off x="1656749" y="5676899"/>
            <a:ext cx="288000" cy="288000"/>
          </a:xfrm>
          <a:prstGeom prst="ellips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7" name="矩形 56"/>
          <p:cNvSpPr/>
          <p:nvPr/>
        </p:nvSpPr>
        <p:spPr>
          <a:xfrm>
            <a:off x="8754084" y="297821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提供</a:t>
            </a:r>
            <a:r>
              <a:rPr lang="zh-TW" altLang="en-US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</a:t>
            </a:r>
            <a:r>
              <a:rPr lang="zh-TW" altLang="en-US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en-US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階段</a:t>
            </a:r>
            <a:r>
              <a:rPr lang="zh-TW" altLang="en-US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訊息</a:t>
            </a:r>
            <a:endParaRPr lang="zh-TW" altLang="en-US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8" name="內容版面配置區 2"/>
          <p:cNvSpPr txBox="1">
            <a:spLocks/>
          </p:cNvSpPr>
          <p:nvPr/>
        </p:nvSpPr>
        <p:spPr>
          <a:xfrm>
            <a:off x="8979437" y="3521153"/>
            <a:ext cx="2336223" cy="323899"/>
          </a:xfrm>
          <a:prstGeom prst="rect">
            <a:avLst/>
          </a:prstGeom>
          <a:solidFill>
            <a:srgbClr val="803106"/>
          </a:solidFill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進行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第二階段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</a:t>
            </a:r>
            <a:endParaRPr lang="en-US" altLang="zh-TW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9" name="弧形 58"/>
          <p:cNvSpPr/>
          <p:nvPr/>
        </p:nvSpPr>
        <p:spPr>
          <a:xfrm rot="15458255" flipH="1">
            <a:off x="6858697" y="803963"/>
            <a:ext cx="3098380" cy="4987748"/>
          </a:xfrm>
          <a:prstGeom prst="arc">
            <a:avLst>
              <a:gd name="adj1" fmla="val 17485595"/>
              <a:gd name="adj2" fmla="val 1960668"/>
            </a:avLst>
          </a:prstGeom>
          <a:ln w="190500">
            <a:solidFill>
              <a:srgbClr val="80310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0" name="圓角矩形 59"/>
          <p:cNvSpPr/>
          <p:nvPr/>
        </p:nvSpPr>
        <p:spPr>
          <a:xfrm>
            <a:off x="7524933" y="4987169"/>
            <a:ext cx="3890248" cy="408623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請同學發表選擇變化的原因或理由</a:t>
            </a:r>
          </a:p>
        </p:txBody>
      </p:sp>
      <p:sp>
        <p:nvSpPr>
          <p:cNvPr id="63" name="圓角矩形 62"/>
          <p:cNvSpPr/>
          <p:nvPr/>
        </p:nvSpPr>
        <p:spPr bwMode="auto">
          <a:xfrm>
            <a:off x="5546829" y="5567681"/>
            <a:ext cx="6321089" cy="1113327"/>
          </a:xfrm>
          <a:prstGeom prst="roundRect">
            <a:avLst>
              <a:gd name="adj" fmla="val 749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400" b="1" dirty="0">
                <a:solidFill>
                  <a:srgbClr val="CC53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以此類推，記錄在提供不同階段訊息之後</a:t>
            </a:r>
            <a:br>
              <a:rPr lang="zh-TW" altLang="en-US" sz="2400" b="1" dirty="0">
                <a:solidFill>
                  <a:srgbClr val="CC53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b="1" dirty="0">
                <a:solidFill>
                  <a:srgbClr val="CC53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同學</a:t>
            </a:r>
            <a:r>
              <a:rPr lang="zh-TW" altLang="en-US" sz="24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選擇變化的原因和思考過程</a:t>
            </a:r>
          </a:p>
        </p:txBody>
      </p:sp>
      <p:pic>
        <p:nvPicPr>
          <p:cNvPr id="65" name="圖片 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994" y="197097"/>
            <a:ext cx="2371725" cy="1933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5486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93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圓角矩形 92"/>
          <p:cNvSpPr/>
          <p:nvPr/>
        </p:nvSpPr>
        <p:spPr bwMode="auto">
          <a:xfrm>
            <a:off x="164093" y="2102626"/>
            <a:ext cx="8033421" cy="4701345"/>
          </a:xfrm>
          <a:prstGeom prst="roundRect">
            <a:avLst>
              <a:gd name="adj" fmla="val 7496"/>
            </a:avLst>
          </a:prstGeom>
          <a:solidFill>
            <a:schemeClr val="accent5">
              <a:lumMod val="60000"/>
              <a:lumOff val="40000"/>
              <a:alpha val="6196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301908" y="85744"/>
            <a:ext cx="36844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ea typeface="Microsoft YaHei" pitchFamily="34" charset="-122"/>
              </a:rPr>
              <a:t>審議式民主</a:t>
            </a:r>
            <a:endParaRPr lang="zh-CN" altLang="en-US" sz="1050" b="1" dirty="0">
              <a:solidFill>
                <a:schemeClr val="bg2">
                  <a:lumMod val="60000"/>
                  <a:lumOff val="40000"/>
                </a:schemeClr>
              </a:solidFill>
              <a:ea typeface="Microsoft YaHei" pitchFamily="34" charset="-122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301908" y="429660"/>
            <a:ext cx="106796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TW" altLang="en-US" sz="7200" b="1" dirty="0" smtClean="0">
                <a:solidFill>
                  <a:schemeClr val="bg1"/>
                </a:solidFill>
                <a:ea typeface="Microsoft YaHei" pitchFamily="34" charset="-122"/>
              </a:rPr>
              <a:t>公共</a:t>
            </a:r>
            <a:r>
              <a:rPr lang="zh-TW" altLang="en-US" sz="7200" b="1" dirty="0">
                <a:solidFill>
                  <a:schemeClr val="bg1"/>
                </a:solidFill>
                <a:ea typeface="Microsoft YaHei" pitchFamily="34" charset="-122"/>
              </a:rPr>
              <a:t>審議</a:t>
            </a:r>
            <a:r>
              <a:rPr lang="zh-TW" altLang="en-US" sz="7200" b="1" dirty="0" smtClean="0">
                <a:solidFill>
                  <a:schemeClr val="bg1"/>
                </a:solidFill>
                <a:ea typeface="Microsoft YaHei" pitchFamily="34" charset="-122"/>
              </a:rPr>
              <a:t>的工具</a:t>
            </a:r>
            <a:endParaRPr lang="zh-CN" altLang="en-US" sz="4800" b="1" dirty="0">
              <a:solidFill>
                <a:schemeClr val="bg1"/>
              </a:solidFill>
              <a:ea typeface="Microsoft YaHei" pitchFamily="34" charset="-122"/>
            </a:endParaRPr>
          </a:p>
        </p:txBody>
      </p:sp>
      <p:sp>
        <p:nvSpPr>
          <p:cNvPr id="51" name="圓角矩形 50"/>
          <p:cNvSpPr/>
          <p:nvPr/>
        </p:nvSpPr>
        <p:spPr>
          <a:xfrm>
            <a:off x="1304145" y="1411703"/>
            <a:ext cx="2773352" cy="579966"/>
          </a:xfrm>
          <a:prstGeom prst="roundRect">
            <a:avLst/>
          </a:prstGeom>
          <a:solidFill>
            <a:schemeClr val="tx2">
              <a:lumMod val="75000"/>
              <a:alpha val="7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>
                <a:solidFill>
                  <a:schemeClr val="bg1"/>
                </a:solidFill>
                <a:ea typeface="Microsoft YaHei" pitchFamily="34" charset="-122"/>
              </a:rPr>
              <a:t>KJ</a:t>
            </a:r>
            <a:r>
              <a:rPr lang="zh-TW" altLang="en-US" sz="3600" b="1" dirty="0">
                <a:solidFill>
                  <a:schemeClr val="bg1"/>
                </a:solidFill>
                <a:ea typeface="Microsoft YaHei" pitchFamily="34" charset="-122"/>
              </a:rPr>
              <a:t>法</a:t>
            </a: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6357" y="1168378"/>
            <a:ext cx="1252055" cy="1533525"/>
          </a:xfrm>
          <a:prstGeom prst="rect">
            <a:avLst/>
          </a:prstGeom>
        </p:spPr>
      </p:pic>
      <p:sp>
        <p:nvSpPr>
          <p:cNvPr id="33" name="圓角矩形 32"/>
          <p:cNvSpPr/>
          <p:nvPr/>
        </p:nvSpPr>
        <p:spPr>
          <a:xfrm>
            <a:off x="308678" y="2447871"/>
            <a:ext cx="3103289" cy="715089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請大家花幾分鐘思考問題，寫在便利貼上</a:t>
            </a:r>
          </a:p>
        </p:txBody>
      </p:sp>
      <p:sp>
        <p:nvSpPr>
          <p:cNvPr id="59" name="摺角紙張 58"/>
          <p:cNvSpPr/>
          <p:nvPr/>
        </p:nvSpPr>
        <p:spPr>
          <a:xfrm>
            <a:off x="2721245" y="4441360"/>
            <a:ext cx="648000" cy="684000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0" name="摺角紙張 59"/>
          <p:cNvSpPr/>
          <p:nvPr/>
        </p:nvSpPr>
        <p:spPr>
          <a:xfrm>
            <a:off x="380315" y="3425982"/>
            <a:ext cx="648000" cy="684000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1" name="摺角紙張 60"/>
          <p:cNvSpPr/>
          <p:nvPr/>
        </p:nvSpPr>
        <p:spPr>
          <a:xfrm>
            <a:off x="590439" y="5125360"/>
            <a:ext cx="648000" cy="684000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2" name="摺角紙張 61"/>
          <p:cNvSpPr/>
          <p:nvPr/>
        </p:nvSpPr>
        <p:spPr>
          <a:xfrm>
            <a:off x="1331842" y="3767982"/>
            <a:ext cx="648000" cy="684000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3" name="摺角紙張 62"/>
          <p:cNvSpPr/>
          <p:nvPr/>
        </p:nvSpPr>
        <p:spPr>
          <a:xfrm>
            <a:off x="1392086" y="5150124"/>
            <a:ext cx="648000" cy="684000"/>
          </a:xfrm>
          <a:prstGeom prst="foldedCorne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4" name="摺角紙張 63"/>
          <p:cNvSpPr/>
          <p:nvPr/>
        </p:nvSpPr>
        <p:spPr>
          <a:xfrm>
            <a:off x="2008487" y="3347248"/>
            <a:ext cx="648000" cy="684000"/>
          </a:xfrm>
          <a:prstGeom prst="foldedCorne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5" name="摺角紙張 64"/>
          <p:cNvSpPr/>
          <p:nvPr/>
        </p:nvSpPr>
        <p:spPr>
          <a:xfrm>
            <a:off x="2350779" y="5486704"/>
            <a:ext cx="648000" cy="684000"/>
          </a:xfrm>
          <a:prstGeom prst="foldedCorne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6" name="摺角紙張 65"/>
          <p:cNvSpPr/>
          <p:nvPr/>
        </p:nvSpPr>
        <p:spPr>
          <a:xfrm>
            <a:off x="308678" y="4386834"/>
            <a:ext cx="648000" cy="684000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7" name="摺角紙張 66"/>
          <p:cNvSpPr/>
          <p:nvPr/>
        </p:nvSpPr>
        <p:spPr>
          <a:xfrm>
            <a:off x="2820605" y="3582251"/>
            <a:ext cx="648000" cy="684000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8" name="摺角紙張 67"/>
          <p:cNvSpPr/>
          <p:nvPr/>
        </p:nvSpPr>
        <p:spPr>
          <a:xfrm>
            <a:off x="704315" y="6055803"/>
            <a:ext cx="648000" cy="684000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9" name="摺角紙張 68"/>
          <p:cNvSpPr/>
          <p:nvPr/>
        </p:nvSpPr>
        <p:spPr>
          <a:xfrm>
            <a:off x="2026543" y="4342522"/>
            <a:ext cx="648000" cy="684000"/>
          </a:xfrm>
          <a:prstGeom prst="foldedCorner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0" name="摺角紙張 69"/>
          <p:cNvSpPr/>
          <p:nvPr/>
        </p:nvSpPr>
        <p:spPr>
          <a:xfrm>
            <a:off x="1804099" y="5959341"/>
            <a:ext cx="648000" cy="684000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4" name="圓角矩形 73"/>
          <p:cNvSpPr/>
          <p:nvPr/>
        </p:nvSpPr>
        <p:spPr>
          <a:xfrm>
            <a:off x="3911118" y="2383340"/>
            <a:ext cx="3103289" cy="715089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將性質相近的</a:t>
            </a:r>
            <a:r>
              <a:rPr lang="zh-TW" altLang="en-US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構想集中</a:t>
            </a:r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在一起，成為</a:t>
            </a:r>
            <a:r>
              <a: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N</a:t>
            </a:r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組</a:t>
            </a:r>
          </a:p>
        </p:txBody>
      </p:sp>
      <p:sp>
        <p:nvSpPr>
          <p:cNvPr id="75" name="摺角紙張 74"/>
          <p:cNvSpPr/>
          <p:nvPr/>
        </p:nvSpPr>
        <p:spPr>
          <a:xfrm>
            <a:off x="4578944" y="3288942"/>
            <a:ext cx="648000" cy="684000"/>
          </a:xfrm>
          <a:prstGeom prst="foldedCorne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6" name="摺角紙張 75"/>
          <p:cNvSpPr/>
          <p:nvPr/>
        </p:nvSpPr>
        <p:spPr>
          <a:xfrm>
            <a:off x="5355453" y="3268285"/>
            <a:ext cx="648000" cy="684000"/>
          </a:xfrm>
          <a:prstGeom prst="foldedCorne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7" name="摺角紙張 76"/>
          <p:cNvSpPr/>
          <p:nvPr/>
        </p:nvSpPr>
        <p:spPr>
          <a:xfrm>
            <a:off x="3866690" y="3165864"/>
            <a:ext cx="648000" cy="684000"/>
          </a:xfrm>
          <a:prstGeom prst="foldedCorne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8" name="摺角紙張 77"/>
          <p:cNvSpPr/>
          <p:nvPr/>
        </p:nvSpPr>
        <p:spPr>
          <a:xfrm>
            <a:off x="3761691" y="4167489"/>
            <a:ext cx="648000" cy="684000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9" name="摺角紙張 78"/>
          <p:cNvSpPr/>
          <p:nvPr/>
        </p:nvSpPr>
        <p:spPr>
          <a:xfrm>
            <a:off x="4578944" y="4224592"/>
            <a:ext cx="648000" cy="684000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0" name="摺角紙張 79"/>
          <p:cNvSpPr/>
          <p:nvPr/>
        </p:nvSpPr>
        <p:spPr>
          <a:xfrm>
            <a:off x="5250680" y="4080016"/>
            <a:ext cx="648000" cy="684000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1" name="摺角紙張 80"/>
          <p:cNvSpPr/>
          <p:nvPr/>
        </p:nvSpPr>
        <p:spPr>
          <a:xfrm>
            <a:off x="6044197" y="4109982"/>
            <a:ext cx="648000" cy="684000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3" name="摺角紙張 82"/>
          <p:cNvSpPr/>
          <p:nvPr/>
        </p:nvSpPr>
        <p:spPr>
          <a:xfrm>
            <a:off x="4028122" y="5021495"/>
            <a:ext cx="648000" cy="684000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4" name="摺角紙張 83"/>
          <p:cNvSpPr/>
          <p:nvPr/>
        </p:nvSpPr>
        <p:spPr>
          <a:xfrm>
            <a:off x="4896066" y="5039655"/>
            <a:ext cx="648000" cy="684000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5" name="摺角紙張 84"/>
          <p:cNvSpPr/>
          <p:nvPr/>
        </p:nvSpPr>
        <p:spPr>
          <a:xfrm>
            <a:off x="5720197" y="5023613"/>
            <a:ext cx="648000" cy="684000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6" name="摺角紙張 85"/>
          <p:cNvSpPr/>
          <p:nvPr/>
        </p:nvSpPr>
        <p:spPr>
          <a:xfrm>
            <a:off x="3764365" y="5828704"/>
            <a:ext cx="648000" cy="684000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7" name="摺角紙張 86"/>
          <p:cNvSpPr/>
          <p:nvPr/>
        </p:nvSpPr>
        <p:spPr>
          <a:xfrm>
            <a:off x="4496431" y="5975305"/>
            <a:ext cx="648000" cy="684000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90" name="直線單箭頭接點 89"/>
          <p:cNvCxnSpPr/>
          <p:nvPr/>
        </p:nvCxnSpPr>
        <p:spPr>
          <a:xfrm>
            <a:off x="3580195" y="2204022"/>
            <a:ext cx="0" cy="4439319"/>
          </a:xfrm>
          <a:prstGeom prst="straightConnector1">
            <a:avLst/>
          </a:prstGeom>
          <a:ln w="38100">
            <a:solidFill>
              <a:schemeClr val="bg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圓角矩形 90"/>
          <p:cNvSpPr/>
          <p:nvPr/>
        </p:nvSpPr>
        <p:spPr>
          <a:xfrm>
            <a:off x="5710475" y="3841636"/>
            <a:ext cx="1859401" cy="408623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每組給一個標題</a:t>
            </a:r>
          </a:p>
        </p:txBody>
      </p:sp>
      <p:sp>
        <p:nvSpPr>
          <p:cNvPr id="92" name="圓角矩形 91"/>
          <p:cNvSpPr/>
          <p:nvPr/>
        </p:nvSpPr>
        <p:spPr>
          <a:xfrm>
            <a:off x="5656671" y="5254191"/>
            <a:ext cx="2396016" cy="1328023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在標題上畫出清楚的輪廓</a:t>
            </a:r>
            <a:r>
              <a:rPr lang="zh-TW" altLang="en-US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，依</a:t>
            </a:r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此輪廓再進一步討論</a:t>
            </a:r>
            <a:r>
              <a:rPr lang="zh-TW" altLang="en-US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，甚至</a:t>
            </a:r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提出可實施具體的方法</a:t>
            </a:r>
          </a:p>
        </p:txBody>
      </p:sp>
      <p:sp>
        <p:nvSpPr>
          <p:cNvPr id="30" name="矩形 29"/>
          <p:cNvSpPr/>
          <p:nvPr/>
        </p:nvSpPr>
        <p:spPr>
          <a:xfrm>
            <a:off x="3331757" y="1513979"/>
            <a:ext cx="47855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共同歸納立場與理由的</a:t>
            </a:r>
            <a:r>
              <a:rPr lang="zh-TW" altLang="en-US" sz="2800" b="1" dirty="0" smtClean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工具</a:t>
            </a:r>
            <a:r>
              <a:rPr lang="en-US" altLang="zh-TW" sz="2800" b="1" dirty="0" smtClean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C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124" name="Picture 4" descr="相關圖片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5" t="4829" r="3975" b="6161"/>
          <a:stretch/>
        </p:blipFill>
        <p:spPr bwMode="auto">
          <a:xfrm>
            <a:off x="8365403" y="347354"/>
            <a:ext cx="3577012" cy="28814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6" name="Picture 6" descr="「KJ法」的圖片搜尋結果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709" y="3353132"/>
            <a:ext cx="3633496" cy="2352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" name="圖片 8">
            <a:hlinkClick r:id="rId5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6320" y="6055803"/>
            <a:ext cx="687296" cy="68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08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869</TotalTime>
  <Words>1588</Words>
  <Application>Microsoft Office PowerPoint</Application>
  <PresentationFormat>寬螢幕</PresentationFormat>
  <Paragraphs>334</Paragraphs>
  <Slides>25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13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25</vt:i4>
      </vt:variant>
    </vt:vector>
  </HeadingPairs>
  <TitlesOfParts>
    <vt:vector size="39" baseType="lpstr">
      <vt:lpstr>微软雅黑</vt:lpstr>
      <vt:lpstr>微软雅黑</vt:lpstr>
      <vt:lpstr>Noto Sans Symbols</vt:lpstr>
      <vt:lpstr>文鼎細圓</vt:lpstr>
      <vt:lpstr>微軟正黑體</vt:lpstr>
      <vt:lpstr>新細明體</vt:lpstr>
      <vt:lpstr>標楷體</vt:lpstr>
      <vt:lpstr>Arial</vt:lpstr>
      <vt:lpstr>Arial Black</vt:lpstr>
      <vt:lpstr>Calibri</vt:lpstr>
      <vt:lpstr>Calibri Light</vt:lpstr>
      <vt:lpstr>Times New Roman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人權教育概念分享</dc:title>
  <dc:creator>Wu Sandy</dc:creator>
  <cp:lastModifiedBy>admin</cp:lastModifiedBy>
  <cp:revision>85</cp:revision>
  <cp:lastPrinted>2018-05-17T15:47:39Z</cp:lastPrinted>
  <dcterms:created xsi:type="dcterms:W3CDTF">2018-05-12T08:21:45Z</dcterms:created>
  <dcterms:modified xsi:type="dcterms:W3CDTF">2019-05-07T01:12:35Z</dcterms:modified>
</cp:coreProperties>
</file>