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8"/>
  </p:notesMasterIdLst>
  <p:handoutMasterIdLst>
    <p:handoutMasterId r:id="rId69"/>
  </p:handoutMasterIdLst>
  <p:sldIdLst>
    <p:sldId id="361" r:id="rId2"/>
    <p:sldId id="390" r:id="rId3"/>
    <p:sldId id="257" r:id="rId4"/>
    <p:sldId id="366" r:id="rId5"/>
    <p:sldId id="426" r:id="rId6"/>
    <p:sldId id="262" r:id="rId7"/>
    <p:sldId id="263" r:id="rId8"/>
    <p:sldId id="264" r:id="rId9"/>
    <p:sldId id="265" r:id="rId10"/>
    <p:sldId id="266" r:id="rId11"/>
    <p:sldId id="267" r:id="rId12"/>
    <p:sldId id="268" r:id="rId13"/>
    <p:sldId id="269" r:id="rId14"/>
    <p:sldId id="367" r:id="rId15"/>
    <p:sldId id="399" r:id="rId16"/>
    <p:sldId id="402" r:id="rId17"/>
    <p:sldId id="404" r:id="rId18"/>
    <p:sldId id="427" r:id="rId19"/>
    <p:sldId id="428" r:id="rId20"/>
    <p:sldId id="291" r:id="rId21"/>
    <p:sldId id="292" r:id="rId22"/>
    <p:sldId id="415" r:id="rId23"/>
    <p:sldId id="433" r:id="rId24"/>
    <p:sldId id="296" r:id="rId25"/>
    <p:sldId id="448" r:id="rId26"/>
    <p:sldId id="301" r:id="rId27"/>
    <p:sldId id="302" r:id="rId28"/>
    <p:sldId id="303" r:id="rId29"/>
    <p:sldId id="304" r:id="rId30"/>
    <p:sldId id="305" r:id="rId31"/>
    <p:sldId id="306" r:id="rId32"/>
    <p:sldId id="309" r:id="rId33"/>
    <p:sldId id="310" r:id="rId34"/>
    <p:sldId id="311" r:id="rId35"/>
    <p:sldId id="312" r:id="rId36"/>
    <p:sldId id="424" r:id="rId37"/>
    <p:sldId id="313" r:id="rId38"/>
    <p:sldId id="314" r:id="rId39"/>
    <p:sldId id="423" r:id="rId40"/>
    <p:sldId id="406" r:id="rId41"/>
    <p:sldId id="438" r:id="rId42"/>
    <p:sldId id="405" r:id="rId43"/>
    <p:sldId id="439" r:id="rId44"/>
    <p:sldId id="409" r:id="rId45"/>
    <p:sldId id="440" r:id="rId46"/>
    <p:sldId id="410" r:id="rId47"/>
    <p:sldId id="441" r:id="rId48"/>
    <p:sldId id="411" r:id="rId49"/>
    <p:sldId id="442" r:id="rId50"/>
    <p:sldId id="443" r:id="rId51"/>
    <p:sldId id="412" r:id="rId52"/>
    <p:sldId id="444" r:id="rId53"/>
    <p:sldId id="413" r:id="rId54"/>
    <p:sldId id="435" r:id="rId55"/>
    <p:sldId id="436" r:id="rId56"/>
    <p:sldId id="414" r:id="rId57"/>
    <p:sldId id="437" r:id="rId58"/>
    <p:sldId id="425" r:id="rId59"/>
    <p:sldId id="445" r:id="rId60"/>
    <p:sldId id="382" r:id="rId61"/>
    <p:sldId id="447" r:id="rId62"/>
    <p:sldId id="386" r:id="rId63"/>
    <p:sldId id="383" r:id="rId64"/>
    <p:sldId id="446" r:id="rId65"/>
    <p:sldId id="451" r:id="rId66"/>
    <p:sldId id="450" r:id="rId67"/>
  </p:sldIdLst>
  <p:sldSz cx="9144000" cy="6858000" type="screen4x3"/>
  <p:notesSz cx="9955213" cy="6811963"/>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0D8E8"/>
    <a:srgbClr val="ED9DCD"/>
    <a:srgbClr val="EF4391"/>
    <a:srgbClr val="82ACDE"/>
    <a:srgbClr val="A82A08"/>
    <a:srgbClr val="FFA553"/>
    <a:srgbClr val="000000"/>
    <a:srgbClr val="FFF4E7"/>
    <a:srgbClr val="FFE8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中等深淺樣式 1 - 輔色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69" autoAdjust="0"/>
    <p:restoredTop sz="84153" autoAdjust="0"/>
  </p:normalViewPr>
  <p:slideViewPr>
    <p:cSldViewPr>
      <p:cViewPr>
        <p:scale>
          <a:sx n="50" d="100"/>
          <a:sy n="50" d="100"/>
        </p:scale>
        <p:origin x="924" y="228"/>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1065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17895C-6C88-4F66-A915-1F0634F11954}" type="doc">
      <dgm:prSet loTypeId="urn:microsoft.com/office/officeart/2008/layout/AlternatingHexagons" loCatId="list" qsTypeId="urn:microsoft.com/office/officeart/2005/8/quickstyle/simple2" qsCatId="simple" csTypeId="urn:microsoft.com/office/officeart/2005/8/colors/colorful1" csCatId="colorful" phldr="1"/>
      <dgm:spPr/>
      <dgm:t>
        <a:bodyPr/>
        <a:lstStyle/>
        <a:p>
          <a:endParaRPr lang="zh-TW" altLang="en-US"/>
        </a:p>
      </dgm:t>
    </dgm:pt>
    <dgm:pt modelId="{BF601B29-EA58-41DC-AEA9-16DCFA6483C1}">
      <dgm:prSet phldrT="[文字]" custT="1"/>
      <dgm:spPr/>
      <dgm:t>
        <a:bodyPr/>
        <a:lstStyle/>
        <a:p>
          <a:r>
            <a:rPr lang="zh-TW" altLang="en-US" sz="2000" b="1" smtClean="0">
              <a:effectLst/>
              <a:latin typeface="微軟正黑體" panose="020B0604030504040204" pitchFamily="34" charset="-120"/>
              <a:ea typeface="微軟正黑體" panose="020B0604030504040204" pitchFamily="34" charset="-120"/>
            </a:rPr>
            <a:t>系統</a:t>
          </a:r>
          <a:r>
            <a:rPr lang="en-US" altLang="zh-TW" sz="2000" b="1" smtClean="0">
              <a:effectLst/>
              <a:latin typeface="微軟正黑體" panose="020B0604030504040204" pitchFamily="34" charset="-120"/>
              <a:ea typeface="微軟正黑體" panose="020B0604030504040204" pitchFamily="34" charset="-120"/>
            </a:rPr>
            <a:t/>
          </a:r>
          <a:br>
            <a:rPr lang="en-US" altLang="zh-TW" sz="2000" b="1" smtClean="0">
              <a:effectLst/>
              <a:latin typeface="微軟正黑體" panose="020B0604030504040204" pitchFamily="34" charset="-120"/>
              <a:ea typeface="微軟正黑體" panose="020B0604030504040204" pitchFamily="34" charset="-120"/>
            </a:rPr>
          </a:br>
          <a:r>
            <a:rPr lang="zh-TW" altLang="en-US" sz="2000" b="1" smtClean="0">
              <a:effectLst/>
              <a:latin typeface="微軟正黑體" panose="020B0604030504040204" pitchFamily="34" charset="-120"/>
              <a:ea typeface="微軟正黑體" panose="020B0604030504040204" pitchFamily="34" charset="-120"/>
            </a:rPr>
            <a:t>管理</a:t>
          </a:r>
          <a:endParaRPr lang="zh-TW" altLang="en-US" sz="2000" b="1" dirty="0">
            <a:effectLst/>
          </a:endParaRPr>
        </a:p>
      </dgm:t>
    </dgm:pt>
    <dgm:pt modelId="{C1351FC2-882F-44C3-A08C-A458FF3D1D81}" type="parTrans" cxnId="{977D51A3-1122-4BCA-BF9B-8DB756AB5B09}">
      <dgm:prSet/>
      <dgm:spPr/>
      <dgm:t>
        <a:bodyPr/>
        <a:lstStyle/>
        <a:p>
          <a:endParaRPr lang="zh-TW" altLang="en-US" sz="2000" b="1">
            <a:solidFill>
              <a:srgbClr val="0070C0"/>
            </a:solidFill>
            <a:effectLst/>
          </a:endParaRPr>
        </a:p>
      </dgm:t>
    </dgm:pt>
    <dgm:pt modelId="{9AC1C276-C581-4828-A2A0-6FFF5351F37E}" type="sibTrans" cxnId="{977D51A3-1122-4BCA-BF9B-8DB756AB5B09}">
      <dgm:prSet custT="1"/>
      <dgm:spPr/>
      <dgm:t>
        <a:bodyPr/>
        <a:lstStyle/>
        <a:p>
          <a:r>
            <a:rPr lang="zh-TW" altLang="en-US" sz="2400" b="1" smtClean="0">
              <a:effectLst/>
              <a:latin typeface="微軟正黑體" panose="020B0604030504040204" pitchFamily="34" charset="-120"/>
              <a:ea typeface="微軟正黑體" panose="020B0604030504040204" pitchFamily="34" charset="-120"/>
            </a:rPr>
            <a:t>教室管理</a:t>
          </a:r>
          <a:endParaRPr lang="zh-TW" altLang="en-US" sz="2400" b="1" dirty="0">
            <a:effectLst/>
          </a:endParaRPr>
        </a:p>
      </dgm:t>
    </dgm:pt>
    <dgm:pt modelId="{40BD38FC-F3E4-471E-A2E2-632D68CDAA24}">
      <dgm:prSet phldrT="[文字]" custT="1"/>
      <dgm:spPr>
        <a:solidFill>
          <a:srgbClr val="FFF4E7">
            <a:alpha val="50980"/>
          </a:srgbClr>
        </a:solidFill>
      </dgm:spPr>
      <dgm:t>
        <a:bodyPr/>
        <a:lstStyle/>
        <a:p>
          <a:r>
            <a:rPr lang="zh-TW" altLang="en-US" sz="2000" b="1" dirty="0" smtClean="0">
              <a:effectLst/>
              <a:latin typeface="微軟正黑體" panose="020B0604030504040204" pitchFamily="34" charset="-120"/>
              <a:ea typeface="微軟正黑體" panose="020B0604030504040204" pitchFamily="34" charset="-120"/>
            </a:rPr>
            <a:t>網管</a:t>
          </a:r>
          <a:r>
            <a:rPr lang="en-US" altLang="zh-TW" sz="2000" b="1" dirty="0" smtClean="0">
              <a:effectLst/>
              <a:latin typeface="微軟正黑體" panose="020B0604030504040204" pitchFamily="34" charset="-120"/>
              <a:ea typeface="微軟正黑體" panose="020B0604030504040204" pitchFamily="34" charset="-120"/>
            </a:rPr>
            <a:t/>
          </a:r>
          <a:br>
            <a:rPr lang="en-US" altLang="zh-TW" sz="2000" b="1" dirty="0" smtClean="0">
              <a:effectLst/>
              <a:latin typeface="微軟正黑體" panose="020B0604030504040204" pitchFamily="34" charset="-120"/>
              <a:ea typeface="微軟正黑體" panose="020B0604030504040204" pitchFamily="34" charset="-120"/>
            </a:rPr>
          </a:br>
          <a:r>
            <a:rPr lang="zh-TW" altLang="en-US" sz="2000" b="1" dirty="0" smtClean="0">
              <a:effectLst/>
              <a:latin typeface="微軟正黑體" panose="020B0604030504040204" pitchFamily="34" charset="-120"/>
              <a:ea typeface="微軟正黑體" panose="020B0604030504040204" pitchFamily="34" charset="-120"/>
            </a:rPr>
            <a:t>網站架設</a:t>
          </a:r>
          <a:endParaRPr lang="zh-TW" altLang="en-US" sz="2000" b="1" dirty="0">
            <a:effectLst/>
            <a:latin typeface="微軟正黑體" panose="020B0604030504040204" pitchFamily="34" charset="-120"/>
            <a:ea typeface="微軟正黑體" panose="020B0604030504040204" pitchFamily="34" charset="-120"/>
          </a:endParaRPr>
        </a:p>
      </dgm:t>
    </dgm:pt>
    <dgm:pt modelId="{EEC80A69-5BD8-415E-B9AD-4882038BE78C}" type="parTrans" cxnId="{3948D195-5F3D-4DBC-A4FA-C88185CC6CD2}">
      <dgm:prSet/>
      <dgm:spPr/>
      <dgm:t>
        <a:bodyPr/>
        <a:lstStyle/>
        <a:p>
          <a:endParaRPr lang="zh-TW" altLang="en-US" sz="2000" b="1">
            <a:solidFill>
              <a:srgbClr val="0070C0"/>
            </a:solidFill>
            <a:effectLst/>
          </a:endParaRPr>
        </a:p>
      </dgm:t>
    </dgm:pt>
    <dgm:pt modelId="{BF390959-634A-4C1B-8FB3-A6A03871EF23}" type="sibTrans" cxnId="{3948D195-5F3D-4DBC-A4FA-C88185CC6CD2}">
      <dgm:prSet/>
      <dgm:spPr/>
      <dgm:t>
        <a:bodyPr/>
        <a:lstStyle/>
        <a:p>
          <a:endParaRPr lang="zh-TW" altLang="en-US" sz="2000" b="1">
            <a:solidFill>
              <a:srgbClr val="0070C0"/>
            </a:solidFill>
            <a:effectLst/>
          </a:endParaRPr>
        </a:p>
      </dgm:t>
    </dgm:pt>
    <dgm:pt modelId="{5C5B806B-0BB7-4B3E-B85D-E4322A5F6F24}">
      <dgm:prSet phldrT="[文字]" custT="1"/>
      <dgm:spPr/>
      <dgm:t>
        <a:bodyPr/>
        <a:lstStyle/>
        <a:p>
          <a:r>
            <a:rPr lang="zh-TW" altLang="en-US" sz="2000" b="1" dirty="0" smtClean="0">
              <a:effectLst/>
              <a:latin typeface="微軟正黑體" panose="020B0604030504040204" pitchFamily="34" charset="-120"/>
              <a:ea typeface="微軟正黑體" panose="020B0604030504040204" pitchFamily="34" charset="-120"/>
            </a:rPr>
            <a:t>資訊</a:t>
          </a:r>
          <a:r>
            <a:rPr lang="en-US" altLang="zh-TW" sz="2000" b="1" dirty="0" smtClean="0">
              <a:effectLst/>
              <a:latin typeface="微軟正黑體" panose="020B0604030504040204" pitchFamily="34" charset="-120"/>
              <a:ea typeface="微軟正黑體" panose="020B0604030504040204" pitchFamily="34" charset="-120"/>
            </a:rPr>
            <a:t/>
          </a:r>
          <a:br>
            <a:rPr lang="en-US" altLang="zh-TW" sz="2000" b="1" dirty="0" smtClean="0">
              <a:effectLst/>
              <a:latin typeface="微軟正黑體" panose="020B0604030504040204" pitchFamily="34" charset="-120"/>
              <a:ea typeface="微軟正黑體" panose="020B0604030504040204" pitchFamily="34" charset="-120"/>
            </a:rPr>
          </a:br>
          <a:r>
            <a:rPr lang="zh-TW" altLang="en-US" sz="2000" b="1" dirty="0" smtClean="0">
              <a:effectLst/>
              <a:latin typeface="微軟正黑體" panose="020B0604030504040204" pitchFamily="34" charset="-120"/>
              <a:ea typeface="微軟正黑體" panose="020B0604030504040204" pitchFamily="34" charset="-120"/>
            </a:rPr>
            <a:t>教師</a:t>
          </a:r>
          <a:endParaRPr lang="zh-TW" altLang="en-US" sz="2000" b="1" dirty="0">
            <a:effectLst/>
          </a:endParaRPr>
        </a:p>
      </dgm:t>
    </dgm:pt>
    <dgm:pt modelId="{D025E009-8A89-4C83-8B90-AF8C0AE3E37A}" type="parTrans" cxnId="{44285929-6058-4FAF-9A7E-7E72F40C763E}">
      <dgm:prSet/>
      <dgm:spPr/>
      <dgm:t>
        <a:bodyPr/>
        <a:lstStyle/>
        <a:p>
          <a:endParaRPr lang="zh-TW" altLang="en-US" sz="2000" b="1">
            <a:solidFill>
              <a:srgbClr val="0070C0"/>
            </a:solidFill>
            <a:effectLst/>
          </a:endParaRPr>
        </a:p>
      </dgm:t>
    </dgm:pt>
    <dgm:pt modelId="{88C42772-71A4-4935-962C-34B2A0E6DAF1}" type="sibTrans" cxnId="{44285929-6058-4FAF-9A7E-7E72F40C763E}">
      <dgm:prSet custT="1"/>
      <dgm:spPr/>
      <dgm:t>
        <a:bodyPr/>
        <a:lstStyle/>
        <a:p>
          <a:r>
            <a:rPr lang="zh-TW" altLang="en-US" sz="2000" b="1" smtClean="0">
              <a:effectLst/>
              <a:latin typeface="微軟正黑體" panose="020B0604030504040204" pitchFamily="34" charset="-120"/>
              <a:ea typeface="微軟正黑體" panose="020B0604030504040204" pitchFamily="34" charset="-120"/>
            </a:rPr>
            <a:t>競賽</a:t>
          </a:r>
          <a:r>
            <a:rPr lang="en-US" altLang="zh-TW" sz="2000" b="1" smtClean="0">
              <a:effectLst/>
              <a:latin typeface="微軟正黑體" panose="020B0604030504040204" pitchFamily="34" charset="-120"/>
              <a:ea typeface="微軟正黑體" panose="020B0604030504040204" pitchFamily="34" charset="-120"/>
            </a:rPr>
            <a:t/>
          </a:r>
          <a:br>
            <a:rPr lang="en-US" altLang="zh-TW" sz="2000" b="1" smtClean="0">
              <a:effectLst/>
              <a:latin typeface="微軟正黑體" panose="020B0604030504040204" pitchFamily="34" charset="-120"/>
              <a:ea typeface="微軟正黑體" panose="020B0604030504040204" pitchFamily="34" charset="-120"/>
            </a:rPr>
          </a:br>
          <a:r>
            <a:rPr lang="zh-TW" altLang="en-US" sz="2000" b="1" smtClean="0">
              <a:effectLst/>
              <a:latin typeface="微軟正黑體" panose="020B0604030504040204" pitchFamily="34" charset="-120"/>
              <a:ea typeface="微軟正黑體" panose="020B0604030504040204" pitchFamily="34" charset="-120"/>
            </a:rPr>
            <a:t>培訓</a:t>
          </a:r>
          <a:endParaRPr lang="zh-TW" altLang="en-US" sz="2000" b="1" dirty="0">
            <a:effectLst/>
          </a:endParaRPr>
        </a:p>
      </dgm:t>
    </dgm:pt>
    <dgm:pt modelId="{798A4C5F-C5ED-45AA-A8A2-AB387A95CEC8}">
      <dgm:prSet phldrT="[文字]" custT="1"/>
      <dgm:spPr/>
      <dgm:t>
        <a:bodyPr/>
        <a:lstStyle/>
        <a:p>
          <a:r>
            <a:rPr lang="zh-TW" altLang="en-US" sz="1800" b="1" dirty="0" smtClean="0">
              <a:effectLst/>
              <a:latin typeface="微軟正黑體" panose="020B0604030504040204" pitchFamily="34" charset="-120"/>
              <a:ea typeface="微軟正黑體" panose="020B0604030504040204" pitchFamily="34" charset="-120"/>
            </a:rPr>
            <a:t>程式教學</a:t>
          </a:r>
          <a:r>
            <a:rPr lang="en-US" altLang="zh-TW" sz="1800" b="1" dirty="0" smtClean="0">
              <a:effectLst/>
              <a:latin typeface="微軟正黑體" panose="020B0604030504040204" pitchFamily="34" charset="-120"/>
              <a:ea typeface="微軟正黑體" panose="020B0604030504040204" pitchFamily="34" charset="-120"/>
            </a:rPr>
            <a:t/>
          </a:r>
          <a:br>
            <a:rPr lang="en-US" altLang="zh-TW" sz="1800" b="1" dirty="0" smtClean="0">
              <a:effectLst/>
              <a:latin typeface="微軟正黑體" panose="020B0604030504040204" pitchFamily="34" charset="-120"/>
              <a:ea typeface="微軟正黑體" panose="020B0604030504040204" pitchFamily="34" charset="-120"/>
            </a:rPr>
          </a:br>
          <a:r>
            <a:rPr lang="zh-TW" altLang="en-US" sz="1800" b="1" dirty="0" smtClean="0">
              <a:effectLst/>
              <a:latin typeface="微軟正黑體" panose="020B0604030504040204" pitchFamily="34" charset="-120"/>
              <a:ea typeface="微軟正黑體" panose="020B0604030504040204" pitchFamily="34" charset="-120"/>
            </a:rPr>
            <a:t>專題研究</a:t>
          </a:r>
          <a:r>
            <a:rPr lang="en-US" altLang="zh-TW" sz="1800" b="1" dirty="0" smtClean="0">
              <a:effectLst/>
              <a:latin typeface="微軟正黑體" panose="020B0604030504040204" pitchFamily="34" charset="-120"/>
              <a:ea typeface="微軟正黑體" panose="020B0604030504040204" pitchFamily="34" charset="-120"/>
            </a:rPr>
            <a:t/>
          </a:r>
          <a:br>
            <a:rPr lang="en-US" altLang="zh-TW" sz="1800" b="1" dirty="0" smtClean="0">
              <a:effectLst/>
              <a:latin typeface="微軟正黑體" panose="020B0604030504040204" pitchFamily="34" charset="-120"/>
              <a:ea typeface="微軟正黑體" panose="020B0604030504040204" pitchFamily="34" charset="-120"/>
            </a:rPr>
          </a:br>
          <a:r>
            <a:rPr lang="zh-TW" altLang="en-US" sz="1800" b="1" dirty="0" smtClean="0">
              <a:effectLst/>
              <a:latin typeface="微軟正黑體" panose="020B0604030504040204" pitchFamily="34" charset="-120"/>
              <a:ea typeface="微軟正黑體" panose="020B0604030504040204" pitchFamily="34" charset="-120"/>
            </a:rPr>
            <a:t>創新教學</a:t>
          </a:r>
          <a:endParaRPr lang="zh-TW" altLang="en-US" sz="1800" b="1" dirty="0">
            <a:effectLst/>
            <a:latin typeface="微軟正黑體" panose="020B0604030504040204" pitchFamily="34" charset="-120"/>
            <a:ea typeface="微軟正黑體" panose="020B0604030504040204" pitchFamily="34" charset="-120"/>
          </a:endParaRPr>
        </a:p>
      </dgm:t>
    </dgm:pt>
    <dgm:pt modelId="{E1A9E4DD-87FA-4CE7-A23A-D287E69D92BF}" type="parTrans" cxnId="{7C40E12B-CE7C-4DDA-9AEF-2F2BFAC209FF}">
      <dgm:prSet/>
      <dgm:spPr/>
      <dgm:t>
        <a:bodyPr/>
        <a:lstStyle/>
        <a:p>
          <a:endParaRPr lang="zh-TW" altLang="en-US" sz="2000" b="1">
            <a:solidFill>
              <a:srgbClr val="0070C0"/>
            </a:solidFill>
            <a:effectLst/>
          </a:endParaRPr>
        </a:p>
      </dgm:t>
    </dgm:pt>
    <dgm:pt modelId="{76942ADE-A185-41C3-8D47-B81C3978B03D}" type="sibTrans" cxnId="{7C40E12B-CE7C-4DDA-9AEF-2F2BFAC209FF}">
      <dgm:prSet/>
      <dgm:spPr/>
      <dgm:t>
        <a:bodyPr/>
        <a:lstStyle/>
        <a:p>
          <a:endParaRPr lang="zh-TW" altLang="en-US" sz="2000" b="1">
            <a:solidFill>
              <a:srgbClr val="0070C0"/>
            </a:solidFill>
            <a:effectLst/>
          </a:endParaRPr>
        </a:p>
      </dgm:t>
    </dgm:pt>
    <dgm:pt modelId="{9083A94D-1A63-43DF-9933-41F5723219CE}">
      <dgm:prSet phldrT="[文字]" custT="1"/>
      <dgm:spPr/>
      <dgm:t>
        <a:bodyPr/>
        <a:lstStyle/>
        <a:p>
          <a:r>
            <a:rPr lang="zh-TW" altLang="en-US" sz="2000" b="1" smtClean="0">
              <a:effectLst/>
              <a:latin typeface="微軟正黑體" panose="020B0604030504040204" pitchFamily="34" charset="-120"/>
              <a:ea typeface="微軟正黑體" panose="020B0604030504040204" pitchFamily="34" charset="-120"/>
            </a:rPr>
            <a:t>資訊</a:t>
          </a:r>
          <a:r>
            <a:rPr lang="en-US" altLang="zh-TW" sz="2000" b="1" smtClean="0">
              <a:effectLst/>
              <a:latin typeface="微軟正黑體" panose="020B0604030504040204" pitchFamily="34" charset="-120"/>
              <a:ea typeface="微軟正黑體" panose="020B0604030504040204" pitchFamily="34" charset="-120"/>
            </a:rPr>
            <a:t/>
          </a:r>
          <a:br>
            <a:rPr lang="en-US" altLang="zh-TW" sz="2000" b="1" smtClean="0">
              <a:effectLst/>
              <a:latin typeface="微軟正黑體" panose="020B0604030504040204" pitchFamily="34" charset="-120"/>
              <a:ea typeface="微軟正黑體" panose="020B0604030504040204" pitchFamily="34" charset="-120"/>
            </a:rPr>
          </a:br>
          <a:r>
            <a:rPr lang="zh-TW" altLang="en-US" sz="2000" b="1" smtClean="0">
              <a:effectLst/>
              <a:latin typeface="微軟正黑體" panose="020B0604030504040204" pitchFamily="34" charset="-120"/>
              <a:ea typeface="微軟正黑體" panose="020B0604030504040204" pitchFamily="34" charset="-120"/>
            </a:rPr>
            <a:t>組長</a:t>
          </a:r>
          <a:endParaRPr lang="zh-TW" altLang="en-US" sz="2000" b="1" dirty="0">
            <a:effectLst/>
          </a:endParaRPr>
        </a:p>
      </dgm:t>
    </dgm:pt>
    <dgm:pt modelId="{55ACFD0C-3A51-4E17-AE1B-563335D7AA52}" type="parTrans" cxnId="{6CCC7C8E-F7F8-4D2D-820E-9F5C62464325}">
      <dgm:prSet/>
      <dgm:spPr/>
      <dgm:t>
        <a:bodyPr/>
        <a:lstStyle/>
        <a:p>
          <a:endParaRPr lang="zh-TW" altLang="en-US" sz="2000" b="1">
            <a:solidFill>
              <a:srgbClr val="0070C0"/>
            </a:solidFill>
            <a:effectLst/>
          </a:endParaRPr>
        </a:p>
      </dgm:t>
    </dgm:pt>
    <dgm:pt modelId="{1642EE91-B6B6-47E1-9345-AF129AC5B7E8}" type="sibTrans" cxnId="{6CCC7C8E-F7F8-4D2D-820E-9F5C62464325}">
      <dgm:prSet custT="1"/>
      <dgm:spPr/>
      <dgm:t>
        <a:bodyPr/>
        <a:lstStyle/>
        <a:p>
          <a:r>
            <a:rPr lang="zh-TW" altLang="en-US" sz="2000" b="1" smtClean="0">
              <a:effectLst/>
              <a:latin typeface="微軟正黑體" panose="020B0604030504040204" pitchFamily="34" charset="-120"/>
              <a:ea typeface="微軟正黑體" panose="020B0604030504040204" pitchFamily="34" charset="-120"/>
            </a:rPr>
            <a:t>社團</a:t>
          </a:r>
          <a:r>
            <a:rPr lang="en-US" altLang="zh-TW" sz="2000" b="1" smtClean="0">
              <a:effectLst/>
              <a:latin typeface="微軟正黑體" panose="020B0604030504040204" pitchFamily="34" charset="-120"/>
              <a:ea typeface="微軟正黑體" panose="020B0604030504040204" pitchFamily="34" charset="-120"/>
            </a:rPr>
            <a:t/>
          </a:r>
          <a:br>
            <a:rPr lang="en-US" altLang="zh-TW" sz="2000" b="1" smtClean="0">
              <a:effectLst/>
              <a:latin typeface="微軟正黑體" panose="020B0604030504040204" pitchFamily="34" charset="-120"/>
              <a:ea typeface="微軟正黑體" panose="020B0604030504040204" pitchFamily="34" charset="-120"/>
            </a:rPr>
          </a:br>
          <a:r>
            <a:rPr lang="zh-TW" altLang="en-US" sz="2000" b="1" smtClean="0">
              <a:effectLst/>
              <a:latin typeface="微軟正黑體" panose="020B0604030504040204" pitchFamily="34" charset="-120"/>
              <a:ea typeface="微軟正黑體" panose="020B0604030504040204" pitchFamily="34" charset="-120"/>
            </a:rPr>
            <a:t>指導</a:t>
          </a:r>
          <a:endParaRPr lang="en-US" altLang="zh-TW" sz="2000" b="1" dirty="0" smtClean="0">
            <a:effectLst/>
            <a:latin typeface="微軟正黑體" panose="020B0604030504040204" pitchFamily="34" charset="-120"/>
            <a:ea typeface="微軟正黑體" panose="020B0604030504040204" pitchFamily="34" charset="-120"/>
          </a:endParaRPr>
        </a:p>
      </dgm:t>
    </dgm:pt>
    <dgm:pt modelId="{4B1C72FA-37DD-4AF7-AC73-402DB87E10E2}">
      <dgm:prSet phldrT="[文字]" custT="1"/>
      <dgm:spPr>
        <a:solidFill>
          <a:srgbClr val="FFF4E7"/>
        </a:solidFill>
      </dgm:spPr>
      <dgm:t>
        <a:bodyPr/>
        <a:lstStyle/>
        <a:p>
          <a:r>
            <a:rPr lang="zh-TW" altLang="en-US" sz="1800" b="1" dirty="0" smtClean="0">
              <a:effectLst/>
              <a:latin typeface="微軟正黑體" panose="020B0604030504040204" pitchFamily="34" charset="-120"/>
              <a:ea typeface="微軟正黑體" panose="020B0604030504040204" pitchFamily="34" charset="-120"/>
            </a:rPr>
            <a:t>環境規畫</a:t>
          </a:r>
          <a:r>
            <a:rPr lang="en-US" altLang="zh-TW" sz="1800" b="1" dirty="0" smtClean="0">
              <a:effectLst/>
              <a:latin typeface="微軟正黑體" panose="020B0604030504040204" pitchFamily="34" charset="-120"/>
              <a:ea typeface="微軟正黑體" panose="020B0604030504040204" pitchFamily="34" charset="-120"/>
            </a:rPr>
            <a:t/>
          </a:r>
          <a:br>
            <a:rPr lang="en-US" altLang="zh-TW" sz="1800" b="1" dirty="0" smtClean="0">
              <a:effectLst/>
              <a:latin typeface="微軟正黑體" panose="020B0604030504040204" pitchFamily="34" charset="-120"/>
              <a:ea typeface="微軟正黑體" panose="020B0604030504040204" pitchFamily="34" charset="-120"/>
            </a:rPr>
          </a:br>
          <a:r>
            <a:rPr lang="zh-TW" altLang="en-US" sz="1800" b="1" dirty="0" smtClean="0">
              <a:effectLst/>
              <a:latin typeface="微軟正黑體" panose="020B0604030504040204" pitchFamily="34" charset="-120"/>
              <a:ea typeface="微軟正黑體" panose="020B0604030504040204" pitchFamily="34" charset="-120"/>
            </a:rPr>
            <a:t>教師研習</a:t>
          </a:r>
          <a:r>
            <a:rPr lang="en-US" altLang="zh-TW" sz="1800" b="1" dirty="0" smtClean="0">
              <a:effectLst/>
              <a:latin typeface="微軟正黑體" panose="020B0604030504040204" pitchFamily="34" charset="-120"/>
              <a:ea typeface="微軟正黑體" panose="020B0604030504040204" pitchFamily="34" charset="-120"/>
            </a:rPr>
            <a:t/>
          </a:r>
          <a:br>
            <a:rPr lang="en-US" altLang="zh-TW" sz="1800" b="1" dirty="0" smtClean="0">
              <a:effectLst/>
              <a:latin typeface="微軟正黑體" panose="020B0604030504040204" pitchFamily="34" charset="-120"/>
              <a:ea typeface="微軟正黑體" panose="020B0604030504040204" pitchFamily="34" charset="-120"/>
            </a:rPr>
          </a:br>
          <a:r>
            <a:rPr lang="zh-TW" altLang="en-US" sz="1800" b="1" dirty="0" smtClean="0">
              <a:effectLst/>
              <a:latin typeface="微軟正黑體" panose="020B0604030504040204" pitchFamily="34" charset="-120"/>
              <a:ea typeface="微軟正黑體" panose="020B0604030504040204" pitchFamily="34" charset="-120"/>
            </a:rPr>
            <a:t>計畫執行</a:t>
          </a:r>
          <a:endParaRPr lang="zh-TW" altLang="en-US" sz="1800" b="1" dirty="0">
            <a:effectLst/>
            <a:latin typeface="微軟正黑體" panose="020B0604030504040204" pitchFamily="34" charset="-120"/>
            <a:ea typeface="微軟正黑體" panose="020B0604030504040204" pitchFamily="34" charset="-120"/>
          </a:endParaRPr>
        </a:p>
      </dgm:t>
    </dgm:pt>
    <dgm:pt modelId="{BFF3BD38-0BEB-4602-AFA3-90522AF5D6C2}" type="parTrans" cxnId="{AEAAAC73-3699-45CB-B41D-04F0700A4403}">
      <dgm:prSet/>
      <dgm:spPr/>
      <dgm:t>
        <a:bodyPr/>
        <a:lstStyle/>
        <a:p>
          <a:endParaRPr lang="zh-TW" altLang="en-US" sz="2000" b="1">
            <a:solidFill>
              <a:srgbClr val="0070C0"/>
            </a:solidFill>
            <a:effectLst/>
          </a:endParaRPr>
        </a:p>
      </dgm:t>
    </dgm:pt>
    <dgm:pt modelId="{F6ABD4B8-2DEF-4399-9B3F-ABAE8A6D7C6B}" type="sibTrans" cxnId="{AEAAAC73-3699-45CB-B41D-04F0700A4403}">
      <dgm:prSet/>
      <dgm:spPr/>
      <dgm:t>
        <a:bodyPr/>
        <a:lstStyle/>
        <a:p>
          <a:endParaRPr lang="zh-TW" altLang="en-US" sz="2000" b="1">
            <a:solidFill>
              <a:srgbClr val="0070C0"/>
            </a:solidFill>
            <a:effectLst/>
          </a:endParaRPr>
        </a:p>
      </dgm:t>
    </dgm:pt>
    <dgm:pt modelId="{CEEBE6EB-F67E-4E14-AAFA-92567328F19D}" type="pres">
      <dgm:prSet presAssocID="{C017895C-6C88-4F66-A915-1F0634F11954}" presName="Name0" presStyleCnt="0">
        <dgm:presLayoutVars>
          <dgm:chMax/>
          <dgm:chPref/>
          <dgm:dir/>
          <dgm:animLvl val="lvl"/>
        </dgm:presLayoutVars>
      </dgm:prSet>
      <dgm:spPr/>
      <dgm:t>
        <a:bodyPr/>
        <a:lstStyle/>
        <a:p>
          <a:endParaRPr lang="zh-TW" altLang="en-US"/>
        </a:p>
      </dgm:t>
    </dgm:pt>
    <dgm:pt modelId="{48CE9003-935C-4E40-B5FF-52FB071547F6}" type="pres">
      <dgm:prSet presAssocID="{BF601B29-EA58-41DC-AEA9-16DCFA6483C1}" presName="composite" presStyleCnt="0"/>
      <dgm:spPr/>
      <dgm:t>
        <a:bodyPr/>
        <a:lstStyle/>
        <a:p>
          <a:endParaRPr lang="zh-TW" altLang="en-US"/>
        </a:p>
      </dgm:t>
    </dgm:pt>
    <dgm:pt modelId="{8B09E7FE-DB5E-4BE8-804A-A63D6AAB71A0}" type="pres">
      <dgm:prSet presAssocID="{BF601B29-EA58-41DC-AEA9-16DCFA6483C1}" presName="Parent1" presStyleLbl="node1" presStyleIdx="0" presStyleCnt="6">
        <dgm:presLayoutVars>
          <dgm:chMax val="1"/>
          <dgm:chPref val="1"/>
          <dgm:bulletEnabled val="1"/>
        </dgm:presLayoutVars>
      </dgm:prSet>
      <dgm:spPr/>
      <dgm:t>
        <a:bodyPr/>
        <a:lstStyle/>
        <a:p>
          <a:endParaRPr lang="zh-TW" altLang="en-US"/>
        </a:p>
      </dgm:t>
    </dgm:pt>
    <dgm:pt modelId="{A2F17F4F-53B5-4F96-BD8A-A0C9B7A5E5B4}" type="pres">
      <dgm:prSet presAssocID="{BF601B29-EA58-41DC-AEA9-16DCFA6483C1}" presName="Childtext1" presStyleLbl="revTx" presStyleIdx="0" presStyleCnt="3">
        <dgm:presLayoutVars>
          <dgm:chMax val="0"/>
          <dgm:chPref val="0"/>
          <dgm:bulletEnabled val="1"/>
        </dgm:presLayoutVars>
      </dgm:prSet>
      <dgm:spPr/>
      <dgm:t>
        <a:bodyPr/>
        <a:lstStyle/>
        <a:p>
          <a:endParaRPr lang="zh-TW" altLang="en-US"/>
        </a:p>
      </dgm:t>
    </dgm:pt>
    <dgm:pt modelId="{A9C891CE-FDDD-4F2E-9BDD-89F07350D28D}" type="pres">
      <dgm:prSet presAssocID="{BF601B29-EA58-41DC-AEA9-16DCFA6483C1}" presName="BalanceSpacing" presStyleCnt="0"/>
      <dgm:spPr/>
      <dgm:t>
        <a:bodyPr/>
        <a:lstStyle/>
        <a:p>
          <a:endParaRPr lang="zh-TW" altLang="en-US"/>
        </a:p>
      </dgm:t>
    </dgm:pt>
    <dgm:pt modelId="{B1310557-B340-443B-9BD8-B7F16389F246}" type="pres">
      <dgm:prSet presAssocID="{BF601B29-EA58-41DC-AEA9-16DCFA6483C1}" presName="BalanceSpacing1" presStyleCnt="0"/>
      <dgm:spPr/>
      <dgm:t>
        <a:bodyPr/>
        <a:lstStyle/>
        <a:p>
          <a:endParaRPr lang="zh-TW" altLang="en-US"/>
        </a:p>
      </dgm:t>
    </dgm:pt>
    <dgm:pt modelId="{54F59BDA-35EC-40B6-AB43-87CF4DEDE527}" type="pres">
      <dgm:prSet presAssocID="{9AC1C276-C581-4828-A2A0-6FFF5351F37E}" presName="Accent1Text" presStyleLbl="node1" presStyleIdx="1" presStyleCnt="6"/>
      <dgm:spPr/>
      <dgm:t>
        <a:bodyPr/>
        <a:lstStyle/>
        <a:p>
          <a:endParaRPr lang="zh-TW" altLang="en-US"/>
        </a:p>
      </dgm:t>
    </dgm:pt>
    <dgm:pt modelId="{4B72C0C0-6AE4-4F32-86C1-154399518703}" type="pres">
      <dgm:prSet presAssocID="{9AC1C276-C581-4828-A2A0-6FFF5351F37E}" presName="spaceBetweenRectangles" presStyleCnt="0"/>
      <dgm:spPr/>
      <dgm:t>
        <a:bodyPr/>
        <a:lstStyle/>
        <a:p>
          <a:endParaRPr lang="zh-TW" altLang="en-US"/>
        </a:p>
      </dgm:t>
    </dgm:pt>
    <dgm:pt modelId="{F2EAD30D-F35C-4D73-85E4-10847626D894}" type="pres">
      <dgm:prSet presAssocID="{5C5B806B-0BB7-4B3E-B85D-E4322A5F6F24}" presName="composite" presStyleCnt="0"/>
      <dgm:spPr/>
      <dgm:t>
        <a:bodyPr/>
        <a:lstStyle/>
        <a:p>
          <a:endParaRPr lang="zh-TW" altLang="en-US"/>
        </a:p>
      </dgm:t>
    </dgm:pt>
    <dgm:pt modelId="{61BA49E7-F36E-4A3E-A124-CA81E8BD88FC}" type="pres">
      <dgm:prSet presAssocID="{5C5B806B-0BB7-4B3E-B85D-E4322A5F6F24}" presName="Parent1" presStyleLbl="node1" presStyleIdx="2" presStyleCnt="6">
        <dgm:presLayoutVars>
          <dgm:chMax val="1"/>
          <dgm:chPref val="1"/>
          <dgm:bulletEnabled val="1"/>
        </dgm:presLayoutVars>
      </dgm:prSet>
      <dgm:spPr/>
      <dgm:t>
        <a:bodyPr/>
        <a:lstStyle/>
        <a:p>
          <a:endParaRPr lang="zh-TW" altLang="en-US"/>
        </a:p>
      </dgm:t>
    </dgm:pt>
    <dgm:pt modelId="{C8AD4260-29F4-4154-875B-4ABDA7BC620F}" type="pres">
      <dgm:prSet presAssocID="{5C5B806B-0BB7-4B3E-B85D-E4322A5F6F24}" presName="Childtext1" presStyleLbl="revTx" presStyleIdx="1" presStyleCnt="3">
        <dgm:presLayoutVars>
          <dgm:chMax val="0"/>
          <dgm:chPref val="0"/>
          <dgm:bulletEnabled val="1"/>
        </dgm:presLayoutVars>
      </dgm:prSet>
      <dgm:spPr/>
      <dgm:t>
        <a:bodyPr/>
        <a:lstStyle/>
        <a:p>
          <a:endParaRPr lang="zh-TW" altLang="en-US"/>
        </a:p>
      </dgm:t>
    </dgm:pt>
    <dgm:pt modelId="{B37474DE-18A5-4933-9BCD-BD3DDC49B9B7}" type="pres">
      <dgm:prSet presAssocID="{5C5B806B-0BB7-4B3E-B85D-E4322A5F6F24}" presName="BalanceSpacing" presStyleCnt="0"/>
      <dgm:spPr/>
      <dgm:t>
        <a:bodyPr/>
        <a:lstStyle/>
        <a:p>
          <a:endParaRPr lang="zh-TW" altLang="en-US"/>
        </a:p>
      </dgm:t>
    </dgm:pt>
    <dgm:pt modelId="{7A670D2D-72ED-47D6-B070-32D3FAF62571}" type="pres">
      <dgm:prSet presAssocID="{5C5B806B-0BB7-4B3E-B85D-E4322A5F6F24}" presName="BalanceSpacing1" presStyleCnt="0"/>
      <dgm:spPr/>
      <dgm:t>
        <a:bodyPr/>
        <a:lstStyle/>
        <a:p>
          <a:endParaRPr lang="zh-TW" altLang="en-US"/>
        </a:p>
      </dgm:t>
    </dgm:pt>
    <dgm:pt modelId="{ACC73E8D-BFDA-4CBF-877E-2010364E98EB}" type="pres">
      <dgm:prSet presAssocID="{88C42772-71A4-4935-962C-34B2A0E6DAF1}" presName="Accent1Text" presStyleLbl="node1" presStyleIdx="3" presStyleCnt="6"/>
      <dgm:spPr/>
      <dgm:t>
        <a:bodyPr/>
        <a:lstStyle/>
        <a:p>
          <a:endParaRPr lang="zh-TW" altLang="en-US"/>
        </a:p>
      </dgm:t>
    </dgm:pt>
    <dgm:pt modelId="{BB6E8F52-1C24-4F1E-A1B7-C1377FFEB1CF}" type="pres">
      <dgm:prSet presAssocID="{88C42772-71A4-4935-962C-34B2A0E6DAF1}" presName="spaceBetweenRectangles" presStyleCnt="0"/>
      <dgm:spPr/>
      <dgm:t>
        <a:bodyPr/>
        <a:lstStyle/>
        <a:p>
          <a:endParaRPr lang="zh-TW" altLang="en-US"/>
        </a:p>
      </dgm:t>
    </dgm:pt>
    <dgm:pt modelId="{AD6AEF89-B688-4905-8313-D7E50DAF11B4}" type="pres">
      <dgm:prSet presAssocID="{9083A94D-1A63-43DF-9933-41F5723219CE}" presName="composite" presStyleCnt="0"/>
      <dgm:spPr/>
      <dgm:t>
        <a:bodyPr/>
        <a:lstStyle/>
        <a:p>
          <a:endParaRPr lang="zh-TW" altLang="en-US"/>
        </a:p>
      </dgm:t>
    </dgm:pt>
    <dgm:pt modelId="{F13EBC0E-E609-4247-BE58-68EB351D3745}" type="pres">
      <dgm:prSet presAssocID="{9083A94D-1A63-43DF-9933-41F5723219CE}" presName="Parent1" presStyleLbl="node1" presStyleIdx="4" presStyleCnt="6">
        <dgm:presLayoutVars>
          <dgm:chMax val="1"/>
          <dgm:chPref val="1"/>
          <dgm:bulletEnabled val="1"/>
        </dgm:presLayoutVars>
      </dgm:prSet>
      <dgm:spPr/>
      <dgm:t>
        <a:bodyPr/>
        <a:lstStyle/>
        <a:p>
          <a:endParaRPr lang="zh-TW" altLang="en-US"/>
        </a:p>
      </dgm:t>
    </dgm:pt>
    <dgm:pt modelId="{0C9DF3D3-CDC9-47D0-84D2-0B9794C2AD6B}" type="pres">
      <dgm:prSet presAssocID="{9083A94D-1A63-43DF-9933-41F5723219CE}" presName="Childtext1" presStyleLbl="revTx" presStyleIdx="2" presStyleCnt="3">
        <dgm:presLayoutVars>
          <dgm:chMax val="0"/>
          <dgm:chPref val="0"/>
          <dgm:bulletEnabled val="1"/>
        </dgm:presLayoutVars>
      </dgm:prSet>
      <dgm:spPr/>
      <dgm:t>
        <a:bodyPr/>
        <a:lstStyle/>
        <a:p>
          <a:endParaRPr lang="zh-TW" altLang="en-US"/>
        </a:p>
      </dgm:t>
    </dgm:pt>
    <dgm:pt modelId="{5A560B82-0914-4C7A-AC68-F88CEE5DC148}" type="pres">
      <dgm:prSet presAssocID="{9083A94D-1A63-43DF-9933-41F5723219CE}" presName="BalanceSpacing" presStyleCnt="0"/>
      <dgm:spPr/>
      <dgm:t>
        <a:bodyPr/>
        <a:lstStyle/>
        <a:p>
          <a:endParaRPr lang="zh-TW" altLang="en-US"/>
        </a:p>
      </dgm:t>
    </dgm:pt>
    <dgm:pt modelId="{8C4D35E1-5CCF-4EE3-8820-B05B8607CAF4}" type="pres">
      <dgm:prSet presAssocID="{9083A94D-1A63-43DF-9933-41F5723219CE}" presName="BalanceSpacing1" presStyleCnt="0"/>
      <dgm:spPr/>
      <dgm:t>
        <a:bodyPr/>
        <a:lstStyle/>
        <a:p>
          <a:endParaRPr lang="zh-TW" altLang="en-US"/>
        </a:p>
      </dgm:t>
    </dgm:pt>
    <dgm:pt modelId="{6890B78F-973F-45C2-BEA8-52EFCCC9E7D3}" type="pres">
      <dgm:prSet presAssocID="{1642EE91-B6B6-47E1-9345-AF129AC5B7E8}" presName="Accent1Text" presStyleLbl="node1" presStyleIdx="5" presStyleCnt="6"/>
      <dgm:spPr/>
      <dgm:t>
        <a:bodyPr/>
        <a:lstStyle/>
        <a:p>
          <a:endParaRPr lang="zh-TW" altLang="en-US"/>
        </a:p>
      </dgm:t>
    </dgm:pt>
  </dgm:ptLst>
  <dgm:cxnLst>
    <dgm:cxn modelId="{0939FE8D-1AA9-4175-8709-45634C5A381B}" type="presOf" srcId="{BF601B29-EA58-41DC-AEA9-16DCFA6483C1}" destId="{8B09E7FE-DB5E-4BE8-804A-A63D6AAB71A0}" srcOrd="0" destOrd="0" presId="urn:microsoft.com/office/officeart/2008/layout/AlternatingHexagons"/>
    <dgm:cxn modelId="{AEAAAC73-3699-45CB-B41D-04F0700A4403}" srcId="{9083A94D-1A63-43DF-9933-41F5723219CE}" destId="{4B1C72FA-37DD-4AF7-AC73-402DB87E10E2}" srcOrd="0" destOrd="0" parTransId="{BFF3BD38-0BEB-4602-AFA3-90522AF5D6C2}" sibTransId="{F6ABD4B8-2DEF-4399-9B3F-ABAE8A6D7C6B}"/>
    <dgm:cxn modelId="{7C40E12B-CE7C-4DDA-9AEF-2F2BFAC209FF}" srcId="{5C5B806B-0BB7-4B3E-B85D-E4322A5F6F24}" destId="{798A4C5F-C5ED-45AA-A8A2-AB387A95CEC8}" srcOrd="0" destOrd="0" parTransId="{E1A9E4DD-87FA-4CE7-A23A-D287E69D92BF}" sibTransId="{76942ADE-A185-41C3-8D47-B81C3978B03D}"/>
    <dgm:cxn modelId="{6CCC7C8E-F7F8-4D2D-820E-9F5C62464325}" srcId="{C017895C-6C88-4F66-A915-1F0634F11954}" destId="{9083A94D-1A63-43DF-9933-41F5723219CE}" srcOrd="2" destOrd="0" parTransId="{55ACFD0C-3A51-4E17-AE1B-563335D7AA52}" sibTransId="{1642EE91-B6B6-47E1-9345-AF129AC5B7E8}"/>
    <dgm:cxn modelId="{7233623F-EE2B-4E3E-B39B-EDFFC7EAEEA8}" type="presOf" srcId="{1642EE91-B6B6-47E1-9345-AF129AC5B7E8}" destId="{6890B78F-973F-45C2-BEA8-52EFCCC9E7D3}" srcOrd="0" destOrd="0" presId="urn:microsoft.com/office/officeart/2008/layout/AlternatingHexagons"/>
    <dgm:cxn modelId="{97C0B17E-FC83-4776-9ACC-7BA88D1DBDC9}" type="presOf" srcId="{4B1C72FA-37DD-4AF7-AC73-402DB87E10E2}" destId="{0C9DF3D3-CDC9-47D0-84D2-0B9794C2AD6B}" srcOrd="0" destOrd="0" presId="urn:microsoft.com/office/officeart/2008/layout/AlternatingHexagons"/>
    <dgm:cxn modelId="{0BD471B2-3545-45F2-84CC-E8E19D550E70}" type="presOf" srcId="{9083A94D-1A63-43DF-9933-41F5723219CE}" destId="{F13EBC0E-E609-4247-BE58-68EB351D3745}" srcOrd="0" destOrd="0" presId="urn:microsoft.com/office/officeart/2008/layout/AlternatingHexagons"/>
    <dgm:cxn modelId="{977D51A3-1122-4BCA-BF9B-8DB756AB5B09}" srcId="{C017895C-6C88-4F66-A915-1F0634F11954}" destId="{BF601B29-EA58-41DC-AEA9-16DCFA6483C1}" srcOrd="0" destOrd="0" parTransId="{C1351FC2-882F-44C3-A08C-A458FF3D1D81}" sibTransId="{9AC1C276-C581-4828-A2A0-6FFF5351F37E}"/>
    <dgm:cxn modelId="{54B54FAD-436E-48EB-8371-8D86D07AF2CD}" type="presOf" srcId="{40BD38FC-F3E4-471E-A2E2-632D68CDAA24}" destId="{A2F17F4F-53B5-4F96-BD8A-A0C9B7A5E5B4}" srcOrd="0" destOrd="0" presId="urn:microsoft.com/office/officeart/2008/layout/AlternatingHexagons"/>
    <dgm:cxn modelId="{B2C02CFE-3C7C-491B-9B15-213B10677C70}" type="presOf" srcId="{5C5B806B-0BB7-4B3E-B85D-E4322A5F6F24}" destId="{61BA49E7-F36E-4A3E-A124-CA81E8BD88FC}" srcOrd="0" destOrd="0" presId="urn:microsoft.com/office/officeart/2008/layout/AlternatingHexagons"/>
    <dgm:cxn modelId="{629DD462-C8D3-4A5C-863C-DCB678F416DB}" type="presOf" srcId="{88C42772-71A4-4935-962C-34B2A0E6DAF1}" destId="{ACC73E8D-BFDA-4CBF-877E-2010364E98EB}" srcOrd="0" destOrd="0" presId="urn:microsoft.com/office/officeart/2008/layout/AlternatingHexagons"/>
    <dgm:cxn modelId="{3948D195-5F3D-4DBC-A4FA-C88185CC6CD2}" srcId="{BF601B29-EA58-41DC-AEA9-16DCFA6483C1}" destId="{40BD38FC-F3E4-471E-A2E2-632D68CDAA24}" srcOrd="0" destOrd="0" parTransId="{EEC80A69-5BD8-415E-B9AD-4882038BE78C}" sibTransId="{BF390959-634A-4C1B-8FB3-A6A03871EF23}"/>
    <dgm:cxn modelId="{44285929-6058-4FAF-9A7E-7E72F40C763E}" srcId="{C017895C-6C88-4F66-A915-1F0634F11954}" destId="{5C5B806B-0BB7-4B3E-B85D-E4322A5F6F24}" srcOrd="1" destOrd="0" parTransId="{D025E009-8A89-4C83-8B90-AF8C0AE3E37A}" sibTransId="{88C42772-71A4-4935-962C-34B2A0E6DAF1}"/>
    <dgm:cxn modelId="{F1991BCD-CFFB-4793-8868-53F6BBEC7620}" type="presOf" srcId="{C017895C-6C88-4F66-A915-1F0634F11954}" destId="{CEEBE6EB-F67E-4E14-AAFA-92567328F19D}" srcOrd="0" destOrd="0" presId="urn:microsoft.com/office/officeart/2008/layout/AlternatingHexagons"/>
    <dgm:cxn modelId="{50943699-DD53-4092-8D52-6909F97A377A}" type="presOf" srcId="{798A4C5F-C5ED-45AA-A8A2-AB387A95CEC8}" destId="{C8AD4260-29F4-4154-875B-4ABDA7BC620F}" srcOrd="0" destOrd="0" presId="urn:microsoft.com/office/officeart/2008/layout/AlternatingHexagons"/>
    <dgm:cxn modelId="{612ECAB1-C995-478C-9B11-2CA9F70B5668}" type="presOf" srcId="{9AC1C276-C581-4828-A2A0-6FFF5351F37E}" destId="{54F59BDA-35EC-40B6-AB43-87CF4DEDE527}" srcOrd="0" destOrd="0" presId="urn:microsoft.com/office/officeart/2008/layout/AlternatingHexagons"/>
    <dgm:cxn modelId="{FACBDEF8-2067-4FB3-BE64-4CBF93EFA426}" type="presParOf" srcId="{CEEBE6EB-F67E-4E14-AAFA-92567328F19D}" destId="{48CE9003-935C-4E40-B5FF-52FB071547F6}" srcOrd="0" destOrd="0" presId="urn:microsoft.com/office/officeart/2008/layout/AlternatingHexagons"/>
    <dgm:cxn modelId="{EFA6DB4C-034C-46F0-B1B9-6C4FEA3E3C67}" type="presParOf" srcId="{48CE9003-935C-4E40-B5FF-52FB071547F6}" destId="{8B09E7FE-DB5E-4BE8-804A-A63D6AAB71A0}" srcOrd="0" destOrd="0" presId="urn:microsoft.com/office/officeart/2008/layout/AlternatingHexagons"/>
    <dgm:cxn modelId="{28279AC1-FC6C-4CAE-95EA-9F187D97773B}" type="presParOf" srcId="{48CE9003-935C-4E40-B5FF-52FB071547F6}" destId="{A2F17F4F-53B5-4F96-BD8A-A0C9B7A5E5B4}" srcOrd="1" destOrd="0" presId="urn:microsoft.com/office/officeart/2008/layout/AlternatingHexagons"/>
    <dgm:cxn modelId="{133366EE-BACA-46D7-83C8-0AC40C09F330}" type="presParOf" srcId="{48CE9003-935C-4E40-B5FF-52FB071547F6}" destId="{A9C891CE-FDDD-4F2E-9BDD-89F07350D28D}" srcOrd="2" destOrd="0" presId="urn:microsoft.com/office/officeart/2008/layout/AlternatingHexagons"/>
    <dgm:cxn modelId="{3A37B7B3-675F-4F66-97DF-69369B5E0DB7}" type="presParOf" srcId="{48CE9003-935C-4E40-B5FF-52FB071547F6}" destId="{B1310557-B340-443B-9BD8-B7F16389F246}" srcOrd="3" destOrd="0" presId="urn:microsoft.com/office/officeart/2008/layout/AlternatingHexagons"/>
    <dgm:cxn modelId="{839C4A15-C11E-4650-9DF5-FBB85F0324E9}" type="presParOf" srcId="{48CE9003-935C-4E40-B5FF-52FB071547F6}" destId="{54F59BDA-35EC-40B6-AB43-87CF4DEDE527}" srcOrd="4" destOrd="0" presId="urn:microsoft.com/office/officeart/2008/layout/AlternatingHexagons"/>
    <dgm:cxn modelId="{47905DF5-5F33-4967-89CD-703AE9D3264F}" type="presParOf" srcId="{CEEBE6EB-F67E-4E14-AAFA-92567328F19D}" destId="{4B72C0C0-6AE4-4F32-86C1-154399518703}" srcOrd="1" destOrd="0" presId="urn:microsoft.com/office/officeart/2008/layout/AlternatingHexagons"/>
    <dgm:cxn modelId="{09AAA9CF-D586-4074-AB9B-E8EFF03482AC}" type="presParOf" srcId="{CEEBE6EB-F67E-4E14-AAFA-92567328F19D}" destId="{F2EAD30D-F35C-4D73-85E4-10847626D894}" srcOrd="2" destOrd="0" presId="urn:microsoft.com/office/officeart/2008/layout/AlternatingHexagons"/>
    <dgm:cxn modelId="{0D8E4619-88FF-4560-8C9B-7DB4E0AE117F}" type="presParOf" srcId="{F2EAD30D-F35C-4D73-85E4-10847626D894}" destId="{61BA49E7-F36E-4A3E-A124-CA81E8BD88FC}" srcOrd="0" destOrd="0" presId="urn:microsoft.com/office/officeart/2008/layout/AlternatingHexagons"/>
    <dgm:cxn modelId="{919B0F7A-7164-4FC3-A331-A0449E9C150B}" type="presParOf" srcId="{F2EAD30D-F35C-4D73-85E4-10847626D894}" destId="{C8AD4260-29F4-4154-875B-4ABDA7BC620F}" srcOrd="1" destOrd="0" presId="urn:microsoft.com/office/officeart/2008/layout/AlternatingHexagons"/>
    <dgm:cxn modelId="{718CCE30-7F11-4F92-95BA-53717B02C75A}" type="presParOf" srcId="{F2EAD30D-F35C-4D73-85E4-10847626D894}" destId="{B37474DE-18A5-4933-9BCD-BD3DDC49B9B7}" srcOrd="2" destOrd="0" presId="urn:microsoft.com/office/officeart/2008/layout/AlternatingHexagons"/>
    <dgm:cxn modelId="{F28C0DDE-E6D5-4C0F-8323-5F493949F2FA}" type="presParOf" srcId="{F2EAD30D-F35C-4D73-85E4-10847626D894}" destId="{7A670D2D-72ED-47D6-B070-32D3FAF62571}" srcOrd="3" destOrd="0" presId="urn:microsoft.com/office/officeart/2008/layout/AlternatingHexagons"/>
    <dgm:cxn modelId="{8F2D0F41-2D45-4D16-AC31-70C582D1479B}" type="presParOf" srcId="{F2EAD30D-F35C-4D73-85E4-10847626D894}" destId="{ACC73E8D-BFDA-4CBF-877E-2010364E98EB}" srcOrd="4" destOrd="0" presId="urn:microsoft.com/office/officeart/2008/layout/AlternatingHexagons"/>
    <dgm:cxn modelId="{7EA6BA1C-68E1-4205-B989-2079BF56753E}" type="presParOf" srcId="{CEEBE6EB-F67E-4E14-AAFA-92567328F19D}" destId="{BB6E8F52-1C24-4F1E-A1B7-C1377FFEB1CF}" srcOrd="3" destOrd="0" presId="urn:microsoft.com/office/officeart/2008/layout/AlternatingHexagons"/>
    <dgm:cxn modelId="{E8516878-97E4-41C9-9FA4-E238E28862BC}" type="presParOf" srcId="{CEEBE6EB-F67E-4E14-AAFA-92567328F19D}" destId="{AD6AEF89-B688-4905-8313-D7E50DAF11B4}" srcOrd="4" destOrd="0" presId="urn:microsoft.com/office/officeart/2008/layout/AlternatingHexagons"/>
    <dgm:cxn modelId="{A36D7BCF-81BD-4773-95DD-E2E3FCFA14B1}" type="presParOf" srcId="{AD6AEF89-B688-4905-8313-D7E50DAF11B4}" destId="{F13EBC0E-E609-4247-BE58-68EB351D3745}" srcOrd="0" destOrd="0" presId="urn:microsoft.com/office/officeart/2008/layout/AlternatingHexagons"/>
    <dgm:cxn modelId="{B47012DD-ABAE-4376-8265-2B8E719FBC53}" type="presParOf" srcId="{AD6AEF89-B688-4905-8313-D7E50DAF11B4}" destId="{0C9DF3D3-CDC9-47D0-84D2-0B9794C2AD6B}" srcOrd="1" destOrd="0" presId="urn:microsoft.com/office/officeart/2008/layout/AlternatingHexagons"/>
    <dgm:cxn modelId="{F8DC4999-D15A-4FFC-9BC2-ACBB9C1CE4BC}" type="presParOf" srcId="{AD6AEF89-B688-4905-8313-D7E50DAF11B4}" destId="{5A560B82-0914-4C7A-AC68-F88CEE5DC148}" srcOrd="2" destOrd="0" presId="urn:microsoft.com/office/officeart/2008/layout/AlternatingHexagons"/>
    <dgm:cxn modelId="{AA83BE11-8153-4810-9120-F4E0B52E8E74}" type="presParOf" srcId="{AD6AEF89-B688-4905-8313-D7E50DAF11B4}" destId="{8C4D35E1-5CCF-4EE3-8820-B05B8607CAF4}" srcOrd="3" destOrd="0" presId="urn:microsoft.com/office/officeart/2008/layout/AlternatingHexagons"/>
    <dgm:cxn modelId="{A380310C-7F1E-4851-8D60-042C74B6121A}" type="presParOf" srcId="{AD6AEF89-B688-4905-8313-D7E50DAF11B4}" destId="{6890B78F-973F-45C2-BEA8-52EFCCC9E7D3}"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4F27D8-C6BF-48C1-8835-521D481FE8A9}" type="doc">
      <dgm:prSet loTypeId="urn:microsoft.com/office/officeart/2009/3/layout/StepUpProcess" loCatId="process" qsTypeId="urn:microsoft.com/office/officeart/2005/8/quickstyle/simple2" qsCatId="simple" csTypeId="urn:microsoft.com/office/officeart/2005/8/colors/colorful2" csCatId="colorful" phldr="1"/>
      <dgm:spPr/>
      <dgm:t>
        <a:bodyPr/>
        <a:lstStyle/>
        <a:p>
          <a:endParaRPr lang="zh-TW" altLang="en-US"/>
        </a:p>
      </dgm:t>
    </dgm:pt>
    <dgm:pt modelId="{952ACF08-96A8-4768-9701-46DCF36EF9DD}">
      <dgm:prSet phldrT="[文字]" custT="1"/>
      <dgm:spPr/>
      <dgm:t>
        <a:bodyPr/>
        <a:lstStyle/>
        <a:p>
          <a:pPr algn="ctr"/>
          <a:r>
            <a:rPr lang="en-US" altLang="zh-TW" sz="1800" b="1" dirty="0">
              <a:solidFill>
                <a:schemeClr val="accent1"/>
              </a:solidFill>
            </a:rPr>
            <a:t>Programming</a:t>
          </a:r>
        </a:p>
        <a:p>
          <a:pPr algn="ctr"/>
          <a:r>
            <a:rPr lang="zh-TW" altLang="en-US" sz="2600" b="1" dirty="0">
              <a:solidFill>
                <a:srgbClr val="C00000"/>
              </a:solidFill>
            </a:rPr>
            <a:t>程式技能</a:t>
          </a:r>
          <a:r>
            <a:rPr lang="en-US" altLang="zh-TW" sz="1800" b="1" dirty="0">
              <a:solidFill>
                <a:srgbClr val="C00000"/>
              </a:solidFill>
            </a:rPr>
            <a:t>(</a:t>
          </a:r>
          <a:r>
            <a:rPr lang="zh-TW" altLang="en-US" sz="1800" b="1" dirty="0">
              <a:solidFill>
                <a:srgbClr val="C00000"/>
              </a:solidFill>
            </a:rPr>
            <a:t>高中</a:t>
          </a:r>
          <a:r>
            <a:rPr lang="en-US" altLang="zh-TW" sz="1800" b="1" dirty="0">
              <a:solidFill>
                <a:srgbClr val="C00000"/>
              </a:solidFill>
            </a:rPr>
            <a:t>)</a:t>
          </a:r>
          <a:endParaRPr lang="en-US" altLang="zh-TW" sz="2800" b="1" dirty="0">
            <a:solidFill>
              <a:srgbClr val="C00000"/>
            </a:solidFill>
          </a:endParaRPr>
        </a:p>
      </dgm:t>
    </dgm:pt>
    <dgm:pt modelId="{E923AF2B-03CA-410F-925F-31DA9C3C0034}" type="parTrans" cxnId="{C23BF45A-E4A3-40D2-8531-9FA74085B1DC}">
      <dgm:prSet/>
      <dgm:spPr/>
      <dgm:t>
        <a:bodyPr/>
        <a:lstStyle/>
        <a:p>
          <a:pPr algn="ctr"/>
          <a:endParaRPr lang="zh-TW" altLang="en-US" sz="3200"/>
        </a:p>
      </dgm:t>
    </dgm:pt>
    <dgm:pt modelId="{92B1018A-4BF1-44EE-A01F-A09CB219DBAB}" type="sibTrans" cxnId="{C23BF45A-E4A3-40D2-8531-9FA74085B1DC}">
      <dgm:prSet/>
      <dgm:spPr/>
      <dgm:t>
        <a:bodyPr/>
        <a:lstStyle/>
        <a:p>
          <a:pPr algn="ctr"/>
          <a:endParaRPr lang="zh-TW" altLang="en-US" sz="3200"/>
        </a:p>
      </dgm:t>
    </dgm:pt>
    <dgm:pt modelId="{ACFA9D70-EF9A-414A-B72A-2B8A05829B9E}">
      <dgm:prSet phldrT="[文字]" custT="1"/>
      <dgm:spPr/>
      <dgm:t>
        <a:bodyPr/>
        <a:lstStyle/>
        <a:p>
          <a:pPr algn="ctr"/>
          <a:r>
            <a:rPr lang="en-US" altLang="zh-TW" sz="1800" b="1" dirty="0">
              <a:solidFill>
                <a:schemeClr val="accent1"/>
              </a:solidFill>
            </a:rPr>
            <a:t>Application</a:t>
          </a:r>
        </a:p>
        <a:p>
          <a:pPr algn="ctr"/>
          <a:r>
            <a:rPr lang="zh-TW" altLang="en-US" sz="2600" b="1" dirty="0">
              <a:solidFill>
                <a:srgbClr val="C00000"/>
              </a:solidFill>
            </a:rPr>
            <a:t>軟硬</a:t>
          </a:r>
          <a:r>
            <a:rPr lang="zh-TW" altLang="en-US" sz="2600" b="1" dirty="0" smtClean="0">
              <a:solidFill>
                <a:srgbClr val="C00000"/>
              </a:solidFill>
            </a:rPr>
            <a:t>體</a:t>
          </a:r>
          <a:r>
            <a:rPr lang="en-US" altLang="zh-TW" sz="2600" b="1" dirty="0" smtClean="0">
              <a:solidFill>
                <a:srgbClr val="C00000"/>
              </a:solidFill>
            </a:rPr>
            <a:t/>
          </a:r>
          <a:br>
            <a:rPr lang="en-US" altLang="zh-TW" sz="2600" b="1" dirty="0" smtClean="0">
              <a:solidFill>
                <a:srgbClr val="C00000"/>
              </a:solidFill>
            </a:rPr>
          </a:br>
          <a:r>
            <a:rPr lang="zh-TW" altLang="en-US" sz="2600" b="1" dirty="0" smtClean="0">
              <a:solidFill>
                <a:srgbClr val="C00000"/>
              </a:solidFill>
            </a:rPr>
            <a:t>應用</a:t>
          </a:r>
          <a:endParaRPr lang="zh-TW" altLang="en-US" sz="2600" dirty="0">
            <a:solidFill>
              <a:srgbClr val="C00000"/>
            </a:solidFill>
          </a:endParaRPr>
        </a:p>
      </dgm:t>
    </dgm:pt>
    <dgm:pt modelId="{D6AFA115-4E15-45A7-A65F-C64CBC7DDEE0}" type="parTrans" cxnId="{6EC44896-FDD6-4A20-8819-465F19044FF7}">
      <dgm:prSet/>
      <dgm:spPr/>
      <dgm:t>
        <a:bodyPr/>
        <a:lstStyle/>
        <a:p>
          <a:pPr algn="ctr"/>
          <a:endParaRPr lang="zh-TW" altLang="en-US" sz="3200"/>
        </a:p>
      </dgm:t>
    </dgm:pt>
    <dgm:pt modelId="{83E8DC73-DB63-40EE-A43C-CB2DDA9DAECD}" type="sibTrans" cxnId="{6EC44896-FDD6-4A20-8819-465F19044FF7}">
      <dgm:prSet/>
      <dgm:spPr/>
      <dgm:t>
        <a:bodyPr/>
        <a:lstStyle/>
        <a:p>
          <a:pPr algn="ctr"/>
          <a:endParaRPr lang="zh-TW" altLang="en-US" sz="3200"/>
        </a:p>
      </dgm:t>
    </dgm:pt>
    <dgm:pt modelId="{0086A128-76BA-4CE7-A569-87AC5F2E8376}">
      <dgm:prSet phldrT="[文字]" custT="1"/>
      <dgm:spPr/>
      <dgm:t>
        <a:bodyPr/>
        <a:lstStyle/>
        <a:p>
          <a:pPr algn="ctr"/>
          <a:r>
            <a:rPr lang="en-US" altLang="zh-TW" sz="1800" b="1" dirty="0">
              <a:solidFill>
                <a:schemeClr val="accent1"/>
              </a:solidFill>
            </a:rPr>
            <a:t>Problem </a:t>
          </a:r>
          <a:endParaRPr lang="en-US" altLang="zh-TW" sz="1800" b="1" dirty="0" smtClean="0">
            <a:solidFill>
              <a:schemeClr val="accent1"/>
            </a:solidFill>
          </a:endParaRPr>
        </a:p>
        <a:p>
          <a:pPr algn="ctr"/>
          <a:r>
            <a:rPr lang="en-US" altLang="zh-TW" sz="1800" b="1" dirty="0" smtClean="0">
              <a:solidFill>
                <a:schemeClr val="accent1"/>
              </a:solidFill>
            </a:rPr>
            <a:t>Solving</a:t>
          </a:r>
          <a:endParaRPr lang="en-US" altLang="zh-TW" sz="1800" b="1" dirty="0">
            <a:solidFill>
              <a:schemeClr val="accent1"/>
            </a:solidFill>
          </a:endParaRPr>
        </a:p>
        <a:p>
          <a:pPr algn="ctr"/>
          <a:r>
            <a:rPr lang="zh-TW" altLang="en-US" sz="2600" b="1" dirty="0">
              <a:solidFill>
                <a:srgbClr val="C00000"/>
              </a:solidFill>
            </a:rPr>
            <a:t>問題解決</a:t>
          </a:r>
          <a:r>
            <a:rPr lang="en-US" altLang="zh-TW" sz="2600" b="1" dirty="0">
              <a:solidFill>
                <a:srgbClr val="C00000"/>
              </a:solidFill>
            </a:rPr>
            <a:t/>
          </a:r>
          <a:br>
            <a:rPr lang="en-US" altLang="zh-TW" sz="2600" b="1" dirty="0">
              <a:solidFill>
                <a:srgbClr val="C00000"/>
              </a:solidFill>
            </a:rPr>
          </a:br>
          <a:r>
            <a:rPr lang="zh-TW" altLang="en-US" sz="2600" b="1" dirty="0">
              <a:solidFill>
                <a:srgbClr val="C00000"/>
              </a:solidFill>
            </a:rPr>
            <a:t>與電腦科學</a:t>
          </a:r>
          <a:endParaRPr lang="zh-TW" altLang="en-US" sz="2600" dirty="0">
            <a:solidFill>
              <a:srgbClr val="C00000"/>
            </a:solidFill>
          </a:endParaRPr>
        </a:p>
      </dgm:t>
    </dgm:pt>
    <dgm:pt modelId="{B51EAA64-A1F2-465E-A721-B77B9E293F54}" type="parTrans" cxnId="{D0C1A888-A414-4F5B-A96B-C6AF0D1259A2}">
      <dgm:prSet/>
      <dgm:spPr/>
      <dgm:t>
        <a:bodyPr/>
        <a:lstStyle/>
        <a:p>
          <a:pPr algn="ctr"/>
          <a:endParaRPr lang="zh-TW" altLang="en-US" sz="3200"/>
        </a:p>
      </dgm:t>
    </dgm:pt>
    <dgm:pt modelId="{3B825BD0-79B6-4ABF-AEF5-2F7A27FDCF36}" type="sibTrans" cxnId="{D0C1A888-A414-4F5B-A96B-C6AF0D1259A2}">
      <dgm:prSet/>
      <dgm:spPr/>
      <dgm:t>
        <a:bodyPr/>
        <a:lstStyle/>
        <a:p>
          <a:pPr algn="ctr"/>
          <a:endParaRPr lang="zh-TW" altLang="en-US" sz="3200"/>
        </a:p>
      </dgm:t>
    </dgm:pt>
    <dgm:pt modelId="{0349C8C0-2A4B-4554-BC60-DD561A7E6303}">
      <dgm:prSet custT="1"/>
      <dgm:spPr/>
      <dgm:t>
        <a:bodyPr/>
        <a:lstStyle/>
        <a:p>
          <a:pPr algn="ctr"/>
          <a:r>
            <a:rPr lang="en-US" altLang="zh-TW" sz="1800" b="1" dirty="0">
              <a:solidFill>
                <a:schemeClr val="accent1"/>
              </a:solidFill>
            </a:rPr>
            <a:t>Computational Thinking</a:t>
          </a:r>
        </a:p>
        <a:p>
          <a:pPr algn="ctr"/>
          <a:r>
            <a:rPr lang="zh-TW" altLang="en-US" sz="2800" b="1" dirty="0">
              <a:solidFill>
                <a:srgbClr val="C00000"/>
              </a:solidFill>
            </a:rPr>
            <a:t>運算思維</a:t>
          </a:r>
          <a:endParaRPr lang="zh-TW" altLang="en-US" sz="2800" dirty="0">
            <a:solidFill>
              <a:srgbClr val="C00000"/>
            </a:solidFill>
          </a:endParaRPr>
        </a:p>
      </dgm:t>
    </dgm:pt>
    <dgm:pt modelId="{947E5F51-4D22-454B-9B87-5ECD031292BA}" type="parTrans" cxnId="{E1A31D06-5CA3-444A-A252-2E2E2F34C379}">
      <dgm:prSet/>
      <dgm:spPr/>
      <dgm:t>
        <a:bodyPr/>
        <a:lstStyle/>
        <a:p>
          <a:pPr algn="ctr"/>
          <a:endParaRPr lang="zh-TW" altLang="en-US" sz="3200"/>
        </a:p>
      </dgm:t>
    </dgm:pt>
    <dgm:pt modelId="{397C6A6D-C310-4433-92B9-B645E61DA6F6}" type="sibTrans" cxnId="{E1A31D06-5CA3-444A-A252-2E2E2F34C379}">
      <dgm:prSet/>
      <dgm:spPr/>
      <dgm:t>
        <a:bodyPr/>
        <a:lstStyle/>
        <a:p>
          <a:pPr algn="ctr"/>
          <a:endParaRPr lang="zh-TW" altLang="en-US" sz="3200"/>
        </a:p>
      </dgm:t>
    </dgm:pt>
    <dgm:pt modelId="{FA30C3DB-452E-401B-B200-5E79B988ECC6}" type="pres">
      <dgm:prSet presAssocID="{FC4F27D8-C6BF-48C1-8835-521D481FE8A9}" presName="rootnode" presStyleCnt="0">
        <dgm:presLayoutVars>
          <dgm:chMax/>
          <dgm:chPref/>
          <dgm:dir/>
          <dgm:animLvl val="lvl"/>
        </dgm:presLayoutVars>
      </dgm:prSet>
      <dgm:spPr/>
      <dgm:t>
        <a:bodyPr/>
        <a:lstStyle/>
        <a:p>
          <a:endParaRPr lang="zh-TW" altLang="en-US"/>
        </a:p>
      </dgm:t>
    </dgm:pt>
    <dgm:pt modelId="{122505D6-3A29-4CC8-B907-7D6C54E0BA6E}" type="pres">
      <dgm:prSet presAssocID="{952ACF08-96A8-4768-9701-46DCF36EF9DD}" presName="composite" presStyleCnt="0"/>
      <dgm:spPr/>
    </dgm:pt>
    <dgm:pt modelId="{F19385F7-4F4C-4573-923D-DF08D1394CA2}" type="pres">
      <dgm:prSet presAssocID="{952ACF08-96A8-4768-9701-46DCF36EF9DD}" presName="LShape" presStyleLbl="alignNode1" presStyleIdx="0" presStyleCnt="7"/>
      <dgm:spPr/>
    </dgm:pt>
    <dgm:pt modelId="{5E17DEDE-D550-43A7-9AAB-D286C31119A6}" type="pres">
      <dgm:prSet presAssocID="{952ACF08-96A8-4768-9701-46DCF36EF9DD}" presName="ParentText" presStyleLbl="revTx" presStyleIdx="0" presStyleCnt="4">
        <dgm:presLayoutVars>
          <dgm:chMax val="0"/>
          <dgm:chPref val="0"/>
          <dgm:bulletEnabled val="1"/>
        </dgm:presLayoutVars>
      </dgm:prSet>
      <dgm:spPr/>
      <dgm:t>
        <a:bodyPr/>
        <a:lstStyle/>
        <a:p>
          <a:endParaRPr lang="zh-TW" altLang="en-US"/>
        </a:p>
      </dgm:t>
    </dgm:pt>
    <dgm:pt modelId="{42C3D07A-2E8C-46CF-939F-6FD72650B35B}" type="pres">
      <dgm:prSet presAssocID="{952ACF08-96A8-4768-9701-46DCF36EF9DD}" presName="Triangle" presStyleLbl="alignNode1" presStyleIdx="1" presStyleCnt="7"/>
      <dgm:spPr/>
    </dgm:pt>
    <dgm:pt modelId="{418C9EC5-A3BE-4E9C-90FE-A41EE561E1EC}" type="pres">
      <dgm:prSet presAssocID="{92B1018A-4BF1-44EE-A01F-A09CB219DBAB}" presName="sibTrans" presStyleCnt="0"/>
      <dgm:spPr/>
    </dgm:pt>
    <dgm:pt modelId="{AA02AC7C-3AA3-40A2-BB5C-C894EEF2EDA3}" type="pres">
      <dgm:prSet presAssocID="{92B1018A-4BF1-44EE-A01F-A09CB219DBAB}" presName="space" presStyleCnt="0"/>
      <dgm:spPr/>
    </dgm:pt>
    <dgm:pt modelId="{54F5CCAA-CF27-47BC-BCE7-D286E81542EE}" type="pres">
      <dgm:prSet presAssocID="{ACFA9D70-EF9A-414A-B72A-2B8A05829B9E}" presName="composite" presStyleCnt="0"/>
      <dgm:spPr/>
    </dgm:pt>
    <dgm:pt modelId="{E57EF719-08F9-4BD4-9121-705B04E2E9F0}" type="pres">
      <dgm:prSet presAssocID="{ACFA9D70-EF9A-414A-B72A-2B8A05829B9E}" presName="LShape" presStyleLbl="alignNode1" presStyleIdx="2" presStyleCnt="7"/>
      <dgm:spPr/>
    </dgm:pt>
    <dgm:pt modelId="{ED712823-72B8-4FCE-BD90-2C213B97CD89}" type="pres">
      <dgm:prSet presAssocID="{ACFA9D70-EF9A-414A-B72A-2B8A05829B9E}" presName="ParentText" presStyleLbl="revTx" presStyleIdx="1" presStyleCnt="4">
        <dgm:presLayoutVars>
          <dgm:chMax val="0"/>
          <dgm:chPref val="0"/>
          <dgm:bulletEnabled val="1"/>
        </dgm:presLayoutVars>
      </dgm:prSet>
      <dgm:spPr/>
      <dgm:t>
        <a:bodyPr/>
        <a:lstStyle/>
        <a:p>
          <a:endParaRPr lang="zh-TW" altLang="en-US"/>
        </a:p>
      </dgm:t>
    </dgm:pt>
    <dgm:pt modelId="{3C0AC3A3-3B54-4027-B9A3-E307C93E35D9}" type="pres">
      <dgm:prSet presAssocID="{ACFA9D70-EF9A-414A-B72A-2B8A05829B9E}" presName="Triangle" presStyleLbl="alignNode1" presStyleIdx="3" presStyleCnt="7"/>
      <dgm:spPr/>
    </dgm:pt>
    <dgm:pt modelId="{AC4D97A9-F3E2-473A-821D-79710CF0E36B}" type="pres">
      <dgm:prSet presAssocID="{83E8DC73-DB63-40EE-A43C-CB2DDA9DAECD}" presName="sibTrans" presStyleCnt="0"/>
      <dgm:spPr/>
    </dgm:pt>
    <dgm:pt modelId="{3520871F-62DD-42F6-9FF3-80AB428CC038}" type="pres">
      <dgm:prSet presAssocID="{83E8DC73-DB63-40EE-A43C-CB2DDA9DAECD}" presName="space" presStyleCnt="0"/>
      <dgm:spPr/>
    </dgm:pt>
    <dgm:pt modelId="{518DFA78-9B93-4A78-9202-B10204BB0041}" type="pres">
      <dgm:prSet presAssocID="{0086A128-76BA-4CE7-A569-87AC5F2E8376}" presName="composite" presStyleCnt="0"/>
      <dgm:spPr/>
    </dgm:pt>
    <dgm:pt modelId="{5993027D-3FFE-46D8-8463-ABDEB4DF96A2}" type="pres">
      <dgm:prSet presAssocID="{0086A128-76BA-4CE7-A569-87AC5F2E8376}" presName="LShape" presStyleLbl="alignNode1" presStyleIdx="4" presStyleCnt="7"/>
      <dgm:spPr/>
    </dgm:pt>
    <dgm:pt modelId="{175635D2-9CAC-495D-9DF8-9FD45A489810}" type="pres">
      <dgm:prSet presAssocID="{0086A128-76BA-4CE7-A569-87AC5F2E8376}" presName="ParentText" presStyleLbl="revTx" presStyleIdx="2" presStyleCnt="4" custScaleX="120531">
        <dgm:presLayoutVars>
          <dgm:chMax val="0"/>
          <dgm:chPref val="0"/>
          <dgm:bulletEnabled val="1"/>
        </dgm:presLayoutVars>
      </dgm:prSet>
      <dgm:spPr/>
      <dgm:t>
        <a:bodyPr/>
        <a:lstStyle/>
        <a:p>
          <a:endParaRPr lang="zh-TW" altLang="en-US"/>
        </a:p>
      </dgm:t>
    </dgm:pt>
    <dgm:pt modelId="{CD3F84F3-4073-4D2B-B59C-8904E77B3FA6}" type="pres">
      <dgm:prSet presAssocID="{0086A128-76BA-4CE7-A569-87AC5F2E8376}" presName="Triangle" presStyleLbl="alignNode1" presStyleIdx="5" presStyleCnt="7"/>
      <dgm:spPr/>
    </dgm:pt>
    <dgm:pt modelId="{76D64B80-DC28-4E85-8BCD-0928CD86EEC7}" type="pres">
      <dgm:prSet presAssocID="{3B825BD0-79B6-4ABF-AEF5-2F7A27FDCF36}" presName="sibTrans" presStyleCnt="0"/>
      <dgm:spPr/>
    </dgm:pt>
    <dgm:pt modelId="{306F10FC-7887-4BA3-94AF-B72620E6701E}" type="pres">
      <dgm:prSet presAssocID="{3B825BD0-79B6-4ABF-AEF5-2F7A27FDCF36}" presName="space" presStyleCnt="0"/>
      <dgm:spPr/>
    </dgm:pt>
    <dgm:pt modelId="{0BF573C9-2CE8-4950-B552-4C62E67A8899}" type="pres">
      <dgm:prSet presAssocID="{0349C8C0-2A4B-4554-BC60-DD561A7E6303}" presName="composite" presStyleCnt="0"/>
      <dgm:spPr/>
    </dgm:pt>
    <dgm:pt modelId="{B695B542-9A2E-4567-B7AF-9415B0C29ED7}" type="pres">
      <dgm:prSet presAssocID="{0349C8C0-2A4B-4554-BC60-DD561A7E6303}" presName="LShape" presStyleLbl="alignNode1" presStyleIdx="6" presStyleCnt="7"/>
      <dgm:spPr/>
    </dgm:pt>
    <dgm:pt modelId="{C01BDE92-DBDC-4781-AEA7-C3DF7EE5CDE5}" type="pres">
      <dgm:prSet presAssocID="{0349C8C0-2A4B-4554-BC60-DD561A7E6303}" presName="ParentText" presStyleLbl="revTx" presStyleIdx="3" presStyleCnt="4" custScaleX="119778">
        <dgm:presLayoutVars>
          <dgm:chMax val="0"/>
          <dgm:chPref val="0"/>
          <dgm:bulletEnabled val="1"/>
        </dgm:presLayoutVars>
      </dgm:prSet>
      <dgm:spPr/>
      <dgm:t>
        <a:bodyPr/>
        <a:lstStyle/>
        <a:p>
          <a:endParaRPr lang="zh-TW" altLang="en-US"/>
        </a:p>
      </dgm:t>
    </dgm:pt>
  </dgm:ptLst>
  <dgm:cxnLst>
    <dgm:cxn modelId="{53B6AAED-E06A-469D-9595-7B3C2065D819}" type="presOf" srcId="{0349C8C0-2A4B-4554-BC60-DD561A7E6303}" destId="{C01BDE92-DBDC-4781-AEA7-C3DF7EE5CDE5}" srcOrd="0" destOrd="0" presId="urn:microsoft.com/office/officeart/2009/3/layout/StepUpProcess"/>
    <dgm:cxn modelId="{E1A31D06-5CA3-444A-A252-2E2E2F34C379}" srcId="{FC4F27D8-C6BF-48C1-8835-521D481FE8A9}" destId="{0349C8C0-2A4B-4554-BC60-DD561A7E6303}" srcOrd="3" destOrd="0" parTransId="{947E5F51-4D22-454B-9B87-5ECD031292BA}" sibTransId="{397C6A6D-C310-4433-92B9-B645E61DA6F6}"/>
    <dgm:cxn modelId="{C23BF45A-E4A3-40D2-8531-9FA74085B1DC}" srcId="{FC4F27D8-C6BF-48C1-8835-521D481FE8A9}" destId="{952ACF08-96A8-4768-9701-46DCF36EF9DD}" srcOrd="0" destOrd="0" parTransId="{E923AF2B-03CA-410F-925F-31DA9C3C0034}" sibTransId="{92B1018A-4BF1-44EE-A01F-A09CB219DBAB}"/>
    <dgm:cxn modelId="{5E53E87B-5BFB-4A0F-9875-AA34E2A2A3DD}" type="presOf" srcId="{952ACF08-96A8-4768-9701-46DCF36EF9DD}" destId="{5E17DEDE-D550-43A7-9AAB-D286C31119A6}" srcOrd="0" destOrd="0" presId="urn:microsoft.com/office/officeart/2009/3/layout/StepUpProcess"/>
    <dgm:cxn modelId="{BDCEB577-0127-4D4E-BC15-212CD0C21EAB}" type="presOf" srcId="{FC4F27D8-C6BF-48C1-8835-521D481FE8A9}" destId="{FA30C3DB-452E-401B-B200-5E79B988ECC6}" srcOrd="0" destOrd="0" presId="urn:microsoft.com/office/officeart/2009/3/layout/StepUpProcess"/>
    <dgm:cxn modelId="{D0C1A888-A414-4F5B-A96B-C6AF0D1259A2}" srcId="{FC4F27D8-C6BF-48C1-8835-521D481FE8A9}" destId="{0086A128-76BA-4CE7-A569-87AC5F2E8376}" srcOrd="2" destOrd="0" parTransId="{B51EAA64-A1F2-465E-A721-B77B9E293F54}" sibTransId="{3B825BD0-79B6-4ABF-AEF5-2F7A27FDCF36}"/>
    <dgm:cxn modelId="{8A9BBAF0-7029-4CCD-94AB-C1345BD85A52}" type="presOf" srcId="{0086A128-76BA-4CE7-A569-87AC5F2E8376}" destId="{175635D2-9CAC-495D-9DF8-9FD45A489810}" srcOrd="0" destOrd="0" presId="urn:microsoft.com/office/officeart/2009/3/layout/StepUpProcess"/>
    <dgm:cxn modelId="{2C832ED2-E73B-4441-A1C6-B2471CF5E8AD}" type="presOf" srcId="{ACFA9D70-EF9A-414A-B72A-2B8A05829B9E}" destId="{ED712823-72B8-4FCE-BD90-2C213B97CD89}" srcOrd="0" destOrd="0" presId="urn:microsoft.com/office/officeart/2009/3/layout/StepUpProcess"/>
    <dgm:cxn modelId="{6EC44896-FDD6-4A20-8819-465F19044FF7}" srcId="{FC4F27D8-C6BF-48C1-8835-521D481FE8A9}" destId="{ACFA9D70-EF9A-414A-B72A-2B8A05829B9E}" srcOrd="1" destOrd="0" parTransId="{D6AFA115-4E15-45A7-A65F-C64CBC7DDEE0}" sibTransId="{83E8DC73-DB63-40EE-A43C-CB2DDA9DAECD}"/>
    <dgm:cxn modelId="{F6C3369D-D54C-457D-A365-B3CD7846F778}" type="presParOf" srcId="{FA30C3DB-452E-401B-B200-5E79B988ECC6}" destId="{122505D6-3A29-4CC8-B907-7D6C54E0BA6E}" srcOrd="0" destOrd="0" presId="urn:microsoft.com/office/officeart/2009/3/layout/StepUpProcess"/>
    <dgm:cxn modelId="{CEA3B43F-5A52-42A4-87E6-6BEEE262D419}" type="presParOf" srcId="{122505D6-3A29-4CC8-B907-7D6C54E0BA6E}" destId="{F19385F7-4F4C-4573-923D-DF08D1394CA2}" srcOrd="0" destOrd="0" presId="urn:microsoft.com/office/officeart/2009/3/layout/StepUpProcess"/>
    <dgm:cxn modelId="{13C83FEE-0A49-4FFF-839F-C3D883F5B708}" type="presParOf" srcId="{122505D6-3A29-4CC8-B907-7D6C54E0BA6E}" destId="{5E17DEDE-D550-43A7-9AAB-D286C31119A6}" srcOrd="1" destOrd="0" presId="urn:microsoft.com/office/officeart/2009/3/layout/StepUpProcess"/>
    <dgm:cxn modelId="{EF9B24C4-E16F-4C0F-B389-428D945467E6}" type="presParOf" srcId="{122505D6-3A29-4CC8-B907-7D6C54E0BA6E}" destId="{42C3D07A-2E8C-46CF-939F-6FD72650B35B}" srcOrd="2" destOrd="0" presId="urn:microsoft.com/office/officeart/2009/3/layout/StepUpProcess"/>
    <dgm:cxn modelId="{0CF6C52C-3AA2-4B9E-B35B-FB05A1D61CFA}" type="presParOf" srcId="{FA30C3DB-452E-401B-B200-5E79B988ECC6}" destId="{418C9EC5-A3BE-4E9C-90FE-A41EE561E1EC}" srcOrd="1" destOrd="0" presId="urn:microsoft.com/office/officeart/2009/3/layout/StepUpProcess"/>
    <dgm:cxn modelId="{501AB250-0146-4687-A418-4813568BFD58}" type="presParOf" srcId="{418C9EC5-A3BE-4E9C-90FE-A41EE561E1EC}" destId="{AA02AC7C-3AA3-40A2-BB5C-C894EEF2EDA3}" srcOrd="0" destOrd="0" presId="urn:microsoft.com/office/officeart/2009/3/layout/StepUpProcess"/>
    <dgm:cxn modelId="{E0841AF1-74F1-4015-8B81-350B0CD72CC9}" type="presParOf" srcId="{FA30C3DB-452E-401B-B200-5E79B988ECC6}" destId="{54F5CCAA-CF27-47BC-BCE7-D286E81542EE}" srcOrd="2" destOrd="0" presId="urn:microsoft.com/office/officeart/2009/3/layout/StepUpProcess"/>
    <dgm:cxn modelId="{60AD6C1D-E1F6-47FC-A91A-61848D177219}" type="presParOf" srcId="{54F5CCAA-CF27-47BC-BCE7-D286E81542EE}" destId="{E57EF719-08F9-4BD4-9121-705B04E2E9F0}" srcOrd="0" destOrd="0" presId="urn:microsoft.com/office/officeart/2009/3/layout/StepUpProcess"/>
    <dgm:cxn modelId="{78D71037-3506-43CD-BA11-AEE82A2B546E}" type="presParOf" srcId="{54F5CCAA-CF27-47BC-BCE7-D286E81542EE}" destId="{ED712823-72B8-4FCE-BD90-2C213B97CD89}" srcOrd="1" destOrd="0" presId="urn:microsoft.com/office/officeart/2009/3/layout/StepUpProcess"/>
    <dgm:cxn modelId="{FF09272C-0035-4E70-96E0-8421AEB4BBC3}" type="presParOf" srcId="{54F5CCAA-CF27-47BC-BCE7-D286E81542EE}" destId="{3C0AC3A3-3B54-4027-B9A3-E307C93E35D9}" srcOrd="2" destOrd="0" presId="urn:microsoft.com/office/officeart/2009/3/layout/StepUpProcess"/>
    <dgm:cxn modelId="{903432A2-8A5D-42AB-95A6-1DEB998121A2}" type="presParOf" srcId="{FA30C3DB-452E-401B-B200-5E79B988ECC6}" destId="{AC4D97A9-F3E2-473A-821D-79710CF0E36B}" srcOrd="3" destOrd="0" presId="urn:microsoft.com/office/officeart/2009/3/layout/StepUpProcess"/>
    <dgm:cxn modelId="{EC86F036-060D-4803-AA66-D9640A35599B}" type="presParOf" srcId="{AC4D97A9-F3E2-473A-821D-79710CF0E36B}" destId="{3520871F-62DD-42F6-9FF3-80AB428CC038}" srcOrd="0" destOrd="0" presId="urn:microsoft.com/office/officeart/2009/3/layout/StepUpProcess"/>
    <dgm:cxn modelId="{3619A1F2-3923-4AC0-9921-222622B7F753}" type="presParOf" srcId="{FA30C3DB-452E-401B-B200-5E79B988ECC6}" destId="{518DFA78-9B93-4A78-9202-B10204BB0041}" srcOrd="4" destOrd="0" presId="urn:microsoft.com/office/officeart/2009/3/layout/StepUpProcess"/>
    <dgm:cxn modelId="{C918381D-51BD-443B-8ACE-716ADCF77E10}" type="presParOf" srcId="{518DFA78-9B93-4A78-9202-B10204BB0041}" destId="{5993027D-3FFE-46D8-8463-ABDEB4DF96A2}" srcOrd="0" destOrd="0" presId="urn:microsoft.com/office/officeart/2009/3/layout/StepUpProcess"/>
    <dgm:cxn modelId="{DB5CAA4A-E8F4-4A57-8A34-9DDF2963A96A}" type="presParOf" srcId="{518DFA78-9B93-4A78-9202-B10204BB0041}" destId="{175635D2-9CAC-495D-9DF8-9FD45A489810}" srcOrd="1" destOrd="0" presId="urn:microsoft.com/office/officeart/2009/3/layout/StepUpProcess"/>
    <dgm:cxn modelId="{3C30067D-5E5C-414A-B28F-89152DEFB8FA}" type="presParOf" srcId="{518DFA78-9B93-4A78-9202-B10204BB0041}" destId="{CD3F84F3-4073-4D2B-B59C-8904E77B3FA6}" srcOrd="2" destOrd="0" presId="urn:microsoft.com/office/officeart/2009/3/layout/StepUpProcess"/>
    <dgm:cxn modelId="{B2532678-75E8-42B6-8A01-84CF882A8AE8}" type="presParOf" srcId="{FA30C3DB-452E-401B-B200-5E79B988ECC6}" destId="{76D64B80-DC28-4E85-8BCD-0928CD86EEC7}" srcOrd="5" destOrd="0" presId="urn:microsoft.com/office/officeart/2009/3/layout/StepUpProcess"/>
    <dgm:cxn modelId="{D9B37BAC-E302-401F-A59A-03EC58A545A6}" type="presParOf" srcId="{76D64B80-DC28-4E85-8BCD-0928CD86EEC7}" destId="{306F10FC-7887-4BA3-94AF-B72620E6701E}" srcOrd="0" destOrd="0" presId="urn:microsoft.com/office/officeart/2009/3/layout/StepUpProcess"/>
    <dgm:cxn modelId="{DEE5E765-C1A0-43FB-B15E-55F8BDDB8A18}" type="presParOf" srcId="{FA30C3DB-452E-401B-B200-5E79B988ECC6}" destId="{0BF573C9-2CE8-4950-B552-4C62E67A8899}" srcOrd="6" destOrd="0" presId="urn:microsoft.com/office/officeart/2009/3/layout/StepUpProcess"/>
    <dgm:cxn modelId="{2113574C-9EC0-42D5-9C71-5224820016BF}" type="presParOf" srcId="{0BF573C9-2CE8-4950-B552-4C62E67A8899}" destId="{B695B542-9A2E-4567-B7AF-9415B0C29ED7}" srcOrd="0" destOrd="0" presId="urn:microsoft.com/office/officeart/2009/3/layout/StepUpProcess"/>
    <dgm:cxn modelId="{C655DEC5-24F2-4078-9531-244078347069}" type="presParOf" srcId="{0BF573C9-2CE8-4950-B552-4C62E67A8899}" destId="{C01BDE92-DBDC-4781-AEA7-C3DF7EE5CDE5}"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65EB84-BDEF-442D-A27E-C3339BA5346D}" type="doc">
      <dgm:prSet loTypeId="urn:microsoft.com/office/officeart/2005/8/layout/matrix2" loCatId="matrix" qsTypeId="urn:microsoft.com/office/officeart/2005/8/quickstyle/simple3" qsCatId="simple" csTypeId="urn:microsoft.com/office/officeart/2005/8/colors/colorful1" csCatId="colorful" phldr="1"/>
      <dgm:spPr/>
      <dgm:t>
        <a:bodyPr/>
        <a:lstStyle/>
        <a:p>
          <a:endParaRPr lang="zh-TW" altLang="en-US"/>
        </a:p>
      </dgm:t>
    </dgm:pt>
    <dgm:pt modelId="{BCAC5916-81BB-4957-8B44-D06580BB8394}">
      <dgm:prSet custT="1"/>
      <dgm:spPr>
        <a:solidFill>
          <a:schemeClr val="bg1"/>
        </a:solidFill>
        <a:ln w="50800">
          <a:solidFill>
            <a:srgbClr val="C00000"/>
          </a:solidFill>
        </a:ln>
        <a:scene3d>
          <a:camera prst="orthographicFront"/>
          <a:lightRig rig="flat" dir="t"/>
        </a:scene3d>
        <a:sp3d prstMaterial="dkEdge"/>
      </dgm:spPr>
      <dgm:t>
        <a:bodyPr/>
        <a:lstStyle/>
        <a:p>
          <a:pPr rtl="0"/>
          <a:r>
            <a:rPr lang="zh-TW" sz="2000" b="1" dirty="0" smtClean="0">
              <a:solidFill>
                <a:srgbClr val="C00000"/>
              </a:solidFill>
              <a:latin typeface="Microsoft JhengHei" charset="-120"/>
              <a:ea typeface="Microsoft JhengHei" charset="-120"/>
              <a:cs typeface="Microsoft JhengHei" charset="-120"/>
            </a:rPr>
            <a:t>運算思維與問題解決</a:t>
          </a:r>
          <a:r>
            <a:rPr lang="en-US" altLang="zh-TW" sz="2000" b="1" dirty="0" smtClean="0">
              <a:solidFill>
                <a:srgbClr val="C00000"/>
              </a:solidFill>
              <a:latin typeface="Microsoft JhengHei" charset="-120"/>
              <a:ea typeface="Microsoft JhengHei" charset="-120"/>
              <a:cs typeface="Microsoft JhengHei" charset="-120"/>
            </a:rPr>
            <a:t>(t)</a:t>
          </a:r>
          <a:br>
            <a:rPr lang="en-US" altLang="zh-TW" sz="2000" b="1" dirty="0" smtClean="0">
              <a:solidFill>
                <a:srgbClr val="C00000"/>
              </a:solidFill>
              <a:latin typeface="Microsoft JhengHei" charset="-120"/>
              <a:ea typeface="Microsoft JhengHei" charset="-120"/>
              <a:cs typeface="Microsoft JhengHei" charset="-120"/>
            </a:rPr>
          </a:br>
          <a:r>
            <a:rPr lang="en-US" altLang="zh-TW" sz="2000" b="1" dirty="0" smtClean="0">
              <a:solidFill>
                <a:srgbClr val="C00000"/>
              </a:solidFill>
              <a:latin typeface="Microsoft JhengHei" charset="-120"/>
              <a:ea typeface="Microsoft JhengHei" charset="-120"/>
              <a:cs typeface="Microsoft JhengHei" charset="-120"/>
            </a:rPr>
            <a:t>thinking</a:t>
          </a:r>
          <a:endParaRPr lang="zh-TW" sz="2000" b="1" dirty="0">
            <a:solidFill>
              <a:srgbClr val="C00000"/>
            </a:solidFill>
            <a:latin typeface="Microsoft JhengHei" charset="-120"/>
            <a:ea typeface="Microsoft JhengHei" charset="-120"/>
            <a:cs typeface="Microsoft JhengHei" charset="-120"/>
          </a:endParaRPr>
        </a:p>
      </dgm:t>
    </dgm:pt>
    <dgm:pt modelId="{8743A841-C78B-4BF7-9006-9885B9F80903}" type="parTrans" cxnId="{456A0BDD-A4BE-468D-AFFC-14ADCCE0D454}">
      <dgm:prSet/>
      <dgm:spPr/>
      <dgm:t>
        <a:bodyPr/>
        <a:lstStyle/>
        <a:p>
          <a:endParaRPr lang="zh-TW" altLang="en-US" sz="2000">
            <a:latin typeface="Microsoft JhengHei" charset="-120"/>
            <a:ea typeface="Microsoft JhengHei" charset="-120"/>
            <a:cs typeface="Microsoft JhengHei" charset="-120"/>
          </a:endParaRPr>
        </a:p>
      </dgm:t>
    </dgm:pt>
    <dgm:pt modelId="{AE2C16A6-6D57-4A69-B980-A7B173E0D6FE}" type="sibTrans" cxnId="{456A0BDD-A4BE-468D-AFFC-14ADCCE0D454}">
      <dgm:prSet/>
      <dgm:spPr/>
      <dgm:t>
        <a:bodyPr/>
        <a:lstStyle/>
        <a:p>
          <a:endParaRPr lang="zh-TW" altLang="en-US" sz="2000">
            <a:latin typeface="Microsoft JhengHei" charset="-120"/>
            <a:ea typeface="Microsoft JhengHei" charset="-120"/>
            <a:cs typeface="Microsoft JhengHei" charset="-120"/>
          </a:endParaRPr>
        </a:p>
      </dgm:t>
    </dgm:pt>
    <dgm:pt modelId="{2A50B7CB-D19B-4F22-A48E-6092B86367A2}">
      <dgm:prSet custT="1"/>
      <dgm:spPr>
        <a:solidFill>
          <a:schemeClr val="bg1"/>
        </a:solidFill>
        <a:ln w="50800">
          <a:solidFill>
            <a:srgbClr val="0070C0"/>
          </a:solidFill>
        </a:ln>
        <a:scene3d>
          <a:camera prst="orthographicFront"/>
          <a:lightRig rig="flat" dir="t"/>
        </a:scene3d>
        <a:sp3d prstMaterial="dkEdge"/>
      </dgm:spPr>
      <dgm:t>
        <a:bodyPr/>
        <a:lstStyle/>
        <a:p>
          <a:pPr rtl="0"/>
          <a:r>
            <a:rPr lang="zh-TW" sz="2000" b="1" dirty="0" smtClean="0">
              <a:solidFill>
                <a:schemeClr val="tx2"/>
              </a:solidFill>
              <a:latin typeface="Microsoft JhengHei" charset="-120"/>
              <a:ea typeface="Microsoft JhengHei" charset="-120"/>
              <a:cs typeface="Microsoft JhengHei" charset="-120"/>
            </a:rPr>
            <a:t>資訊科技與合作共創</a:t>
          </a:r>
          <a:r>
            <a:rPr lang="en-US" altLang="zh-TW" sz="2000" b="1" dirty="0" smtClean="0">
              <a:solidFill>
                <a:schemeClr val="tx2"/>
              </a:solidFill>
              <a:latin typeface="Microsoft JhengHei" charset="-120"/>
              <a:ea typeface="Microsoft JhengHei" charset="-120"/>
              <a:cs typeface="Microsoft JhengHei" charset="-120"/>
            </a:rPr>
            <a:t>(c)</a:t>
          </a:r>
          <a:br>
            <a:rPr lang="en-US" altLang="zh-TW" sz="2000" b="1" dirty="0" smtClean="0">
              <a:solidFill>
                <a:schemeClr val="tx2"/>
              </a:solidFill>
              <a:latin typeface="Microsoft JhengHei" charset="-120"/>
              <a:ea typeface="Microsoft JhengHei" charset="-120"/>
              <a:cs typeface="Microsoft JhengHei" charset="-120"/>
            </a:rPr>
          </a:br>
          <a:r>
            <a:rPr lang="en-US" altLang="zh-TW" sz="2000" b="1" dirty="0" smtClean="0">
              <a:solidFill>
                <a:schemeClr val="tx2"/>
              </a:solidFill>
              <a:latin typeface="Microsoft JhengHei" charset="-120"/>
              <a:ea typeface="Microsoft JhengHei" charset="-120"/>
              <a:cs typeface="Microsoft JhengHei" charset="-120"/>
            </a:rPr>
            <a:t>cooperate</a:t>
          </a:r>
          <a:endParaRPr lang="zh-TW" sz="2000" b="1" dirty="0">
            <a:solidFill>
              <a:schemeClr val="tx2"/>
            </a:solidFill>
            <a:latin typeface="Microsoft JhengHei" charset="-120"/>
            <a:ea typeface="Microsoft JhengHei" charset="-120"/>
            <a:cs typeface="Microsoft JhengHei" charset="-120"/>
          </a:endParaRPr>
        </a:p>
      </dgm:t>
    </dgm:pt>
    <dgm:pt modelId="{09A14C12-A118-4FCB-A7D2-12F6290989FE}" type="parTrans" cxnId="{F1FBE05E-1AF8-4E6E-B5A3-3B8D32957492}">
      <dgm:prSet/>
      <dgm:spPr/>
      <dgm:t>
        <a:bodyPr/>
        <a:lstStyle/>
        <a:p>
          <a:endParaRPr lang="zh-TW" altLang="en-US" sz="2000">
            <a:latin typeface="Microsoft JhengHei" charset="-120"/>
            <a:ea typeface="Microsoft JhengHei" charset="-120"/>
            <a:cs typeface="Microsoft JhengHei" charset="-120"/>
          </a:endParaRPr>
        </a:p>
      </dgm:t>
    </dgm:pt>
    <dgm:pt modelId="{5EEB669C-62FE-4472-9CCF-CA1D2E12A339}" type="sibTrans" cxnId="{F1FBE05E-1AF8-4E6E-B5A3-3B8D32957492}">
      <dgm:prSet/>
      <dgm:spPr/>
      <dgm:t>
        <a:bodyPr/>
        <a:lstStyle/>
        <a:p>
          <a:endParaRPr lang="zh-TW" altLang="en-US" sz="2000">
            <a:latin typeface="Microsoft JhengHei" charset="-120"/>
            <a:ea typeface="Microsoft JhengHei" charset="-120"/>
            <a:cs typeface="Microsoft JhengHei" charset="-120"/>
          </a:endParaRPr>
        </a:p>
      </dgm:t>
    </dgm:pt>
    <dgm:pt modelId="{23E163BA-0F8C-4045-9BB5-4710E59C3494}">
      <dgm:prSet custT="1"/>
      <dgm:spPr>
        <a:solidFill>
          <a:schemeClr val="bg1"/>
        </a:solidFill>
        <a:ln w="50800">
          <a:solidFill>
            <a:schemeClr val="accent3">
              <a:lumMod val="75000"/>
            </a:schemeClr>
          </a:solidFill>
        </a:ln>
        <a:scene3d>
          <a:camera prst="orthographicFront"/>
          <a:lightRig rig="flat" dir="t"/>
        </a:scene3d>
        <a:sp3d prstMaterial="dkEdge"/>
      </dgm:spPr>
      <dgm:t>
        <a:bodyPr/>
        <a:lstStyle/>
        <a:p>
          <a:pPr rtl="0"/>
          <a:r>
            <a:rPr lang="zh-TW" sz="2000" b="1" dirty="0" smtClean="0">
              <a:solidFill>
                <a:schemeClr val="accent3">
                  <a:lumMod val="75000"/>
                </a:schemeClr>
              </a:solidFill>
              <a:latin typeface="Microsoft JhengHei" charset="-120"/>
              <a:ea typeface="Microsoft JhengHei" charset="-120"/>
              <a:cs typeface="Microsoft JhengHei" charset="-120"/>
            </a:rPr>
            <a:t>資訊科技與溝通表達</a:t>
          </a:r>
          <a:r>
            <a:rPr lang="en-US" altLang="zh-TW" sz="2000" b="1" dirty="0" smtClean="0">
              <a:solidFill>
                <a:schemeClr val="accent3">
                  <a:lumMod val="75000"/>
                </a:schemeClr>
              </a:solidFill>
              <a:latin typeface="Microsoft JhengHei" charset="-120"/>
              <a:ea typeface="Microsoft JhengHei" charset="-120"/>
              <a:cs typeface="Microsoft JhengHei" charset="-120"/>
            </a:rPr>
            <a:t>(p)</a:t>
          </a:r>
          <a:br>
            <a:rPr lang="en-US" altLang="zh-TW" sz="2000" b="1" dirty="0" smtClean="0">
              <a:solidFill>
                <a:schemeClr val="accent3">
                  <a:lumMod val="75000"/>
                </a:schemeClr>
              </a:solidFill>
              <a:latin typeface="Microsoft JhengHei" charset="-120"/>
              <a:ea typeface="Microsoft JhengHei" charset="-120"/>
              <a:cs typeface="Microsoft JhengHei" charset="-120"/>
            </a:rPr>
          </a:br>
          <a:r>
            <a:rPr lang="en-US" altLang="zh-TW" sz="2000" b="1" dirty="0" smtClean="0">
              <a:solidFill>
                <a:schemeClr val="accent3">
                  <a:lumMod val="75000"/>
                </a:schemeClr>
              </a:solidFill>
              <a:latin typeface="Microsoft JhengHei" charset="-120"/>
              <a:ea typeface="Microsoft JhengHei" charset="-120"/>
              <a:cs typeface="Microsoft JhengHei" charset="-120"/>
            </a:rPr>
            <a:t>present</a:t>
          </a:r>
          <a:endParaRPr lang="zh-TW" sz="2000" b="1" dirty="0">
            <a:solidFill>
              <a:schemeClr val="accent3">
                <a:lumMod val="75000"/>
              </a:schemeClr>
            </a:solidFill>
            <a:latin typeface="Microsoft JhengHei" charset="-120"/>
            <a:ea typeface="Microsoft JhengHei" charset="-120"/>
            <a:cs typeface="Microsoft JhengHei" charset="-120"/>
          </a:endParaRPr>
        </a:p>
      </dgm:t>
    </dgm:pt>
    <dgm:pt modelId="{7FDC7334-68C3-4003-9770-92D61B6D357C}" type="parTrans" cxnId="{A288B491-6051-404D-A189-7EE787EE5B28}">
      <dgm:prSet/>
      <dgm:spPr/>
      <dgm:t>
        <a:bodyPr/>
        <a:lstStyle/>
        <a:p>
          <a:endParaRPr lang="zh-TW" altLang="en-US" sz="2000">
            <a:latin typeface="Microsoft JhengHei" charset="-120"/>
            <a:ea typeface="Microsoft JhengHei" charset="-120"/>
            <a:cs typeface="Microsoft JhengHei" charset="-120"/>
          </a:endParaRPr>
        </a:p>
      </dgm:t>
    </dgm:pt>
    <dgm:pt modelId="{40AD5D4D-C779-422F-A6A7-F7D287E997ED}" type="sibTrans" cxnId="{A288B491-6051-404D-A189-7EE787EE5B28}">
      <dgm:prSet/>
      <dgm:spPr/>
      <dgm:t>
        <a:bodyPr/>
        <a:lstStyle/>
        <a:p>
          <a:endParaRPr lang="zh-TW" altLang="en-US" sz="2000">
            <a:latin typeface="Microsoft JhengHei" charset="-120"/>
            <a:ea typeface="Microsoft JhengHei" charset="-120"/>
            <a:cs typeface="Microsoft JhengHei" charset="-120"/>
          </a:endParaRPr>
        </a:p>
      </dgm:t>
    </dgm:pt>
    <dgm:pt modelId="{FD4078C7-242F-4912-9A6D-733168AD38F9}">
      <dgm:prSet custT="1"/>
      <dgm:spPr>
        <a:solidFill>
          <a:schemeClr val="bg1"/>
        </a:solidFill>
        <a:ln w="50800">
          <a:solidFill>
            <a:schemeClr val="accent6"/>
          </a:solidFill>
        </a:ln>
        <a:scene3d>
          <a:camera prst="orthographicFront"/>
          <a:lightRig rig="flat" dir="t"/>
        </a:scene3d>
        <a:sp3d prstMaterial="dkEdge"/>
      </dgm:spPr>
      <dgm:t>
        <a:bodyPr/>
        <a:lstStyle/>
        <a:p>
          <a:pPr rtl="0"/>
          <a:r>
            <a:rPr lang="zh-TW" sz="2000" b="1" dirty="0" smtClean="0">
              <a:solidFill>
                <a:schemeClr val="accent6">
                  <a:lumMod val="75000"/>
                </a:schemeClr>
              </a:solidFill>
              <a:latin typeface="Microsoft JhengHei" charset="-120"/>
              <a:ea typeface="Microsoft JhengHei" charset="-120"/>
              <a:cs typeface="Microsoft JhengHei" charset="-120"/>
            </a:rPr>
            <a:t>資訊科技的使用態度</a:t>
          </a:r>
          <a:r>
            <a:rPr lang="en-US" altLang="zh-TW" sz="2000" b="1" dirty="0" smtClean="0">
              <a:solidFill>
                <a:schemeClr val="accent6">
                  <a:lumMod val="75000"/>
                </a:schemeClr>
              </a:solidFill>
              <a:latin typeface="Microsoft JhengHei" charset="-120"/>
              <a:ea typeface="Microsoft JhengHei" charset="-120"/>
              <a:cs typeface="Microsoft JhengHei" charset="-120"/>
            </a:rPr>
            <a:t>(a)</a:t>
          </a:r>
          <a:br>
            <a:rPr lang="en-US" altLang="zh-TW" sz="2000" b="1" dirty="0" smtClean="0">
              <a:solidFill>
                <a:schemeClr val="accent6">
                  <a:lumMod val="75000"/>
                </a:schemeClr>
              </a:solidFill>
              <a:latin typeface="Microsoft JhengHei" charset="-120"/>
              <a:ea typeface="Microsoft JhengHei" charset="-120"/>
              <a:cs typeface="Microsoft JhengHei" charset="-120"/>
            </a:rPr>
          </a:br>
          <a:r>
            <a:rPr lang="en-US" altLang="zh-TW" sz="2000" b="1" dirty="0" smtClean="0">
              <a:solidFill>
                <a:schemeClr val="accent6">
                  <a:lumMod val="75000"/>
                </a:schemeClr>
              </a:solidFill>
              <a:latin typeface="Microsoft JhengHei" charset="-120"/>
              <a:ea typeface="Microsoft JhengHei" charset="-120"/>
              <a:cs typeface="Microsoft JhengHei" charset="-120"/>
            </a:rPr>
            <a:t>attitude</a:t>
          </a:r>
          <a:endParaRPr lang="zh-TW" sz="2000" b="1" dirty="0">
            <a:solidFill>
              <a:schemeClr val="accent6">
                <a:lumMod val="75000"/>
              </a:schemeClr>
            </a:solidFill>
            <a:latin typeface="Microsoft JhengHei" charset="-120"/>
            <a:ea typeface="Microsoft JhengHei" charset="-120"/>
            <a:cs typeface="Microsoft JhengHei" charset="-120"/>
          </a:endParaRPr>
        </a:p>
      </dgm:t>
    </dgm:pt>
    <dgm:pt modelId="{CF34931A-BF23-4C07-A396-1B6F57485900}" type="parTrans" cxnId="{AE766571-BCFA-4D79-B043-0797F914FEC2}">
      <dgm:prSet/>
      <dgm:spPr/>
      <dgm:t>
        <a:bodyPr/>
        <a:lstStyle/>
        <a:p>
          <a:endParaRPr lang="zh-TW" altLang="en-US" sz="2000">
            <a:latin typeface="Microsoft JhengHei" charset="-120"/>
            <a:ea typeface="Microsoft JhengHei" charset="-120"/>
            <a:cs typeface="Microsoft JhengHei" charset="-120"/>
          </a:endParaRPr>
        </a:p>
      </dgm:t>
    </dgm:pt>
    <dgm:pt modelId="{F94559B5-49E6-418C-8F3E-F8D52CC0D9A8}" type="sibTrans" cxnId="{AE766571-BCFA-4D79-B043-0797F914FEC2}">
      <dgm:prSet/>
      <dgm:spPr/>
      <dgm:t>
        <a:bodyPr/>
        <a:lstStyle/>
        <a:p>
          <a:endParaRPr lang="zh-TW" altLang="en-US" sz="2000">
            <a:latin typeface="Microsoft JhengHei" charset="-120"/>
            <a:ea typeface="Microsoft JhengHei" charset="-120"/>
            <a:cs typeface="Microsoft JhengHei" charset="-120"/>
          </a:endParaRPr>
        </a:p>
      </dgm:t>
    </dgm:pt>
    <dgm:pt modelId="{CC5C9CF8-1E24-43BD-8C23-5CE171746C3E}" type="pres">
      <dgm:prSet presAssocID="{5E65EB84-BDEF-442D-A27E-C3339BA5346D}" presName="matrix" presStyleCnt="0">
        <dgm:presLayoutVars>
          <dgm:chMax val="1"/>
          <dgm:dir/>
          <dgm:resizeHandles val="exact"/>
        </dgm:presLayoutVars>
      </dgm:prSet>
      <dgm:spPr/>
      <dgm:t>
        <a:bodyPr/>
        <a:lstStyle/>
        <a:p>
          <a:endParaRPr lang="zh-TW" altLang="en-US"/>
        </a:p>
      </dgm:t>
    </dgm:pt>
    <dgm:pt modelId="{313E3291-155D-4484-8DE9-F8A4B6F32D17}" type="pres">
      <dgm:prSet presAssocID="{5E65EB84-BDEF-442D-A27E-C3339BA5346D}" presName="axisShape" presStyleLbl="bgShp" presStyleIdx="0" presStyleCnt="1"/>
      <dgm:spPr>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zh-TW" altLang="en-US"/>
        </a:p>
      </dgm:t>
    </dgm:pt>
    <dgm:pt modelId="{5A1B8F4A-3F6F-4327-90D5-C037775BE020}" type="pres">
      <dgm:prSet presAssocID="{5E65EB84-BDEF-442D-A27E-C3339BA5346D}" presName="rect1" presStyleLbl="node1" presStyleIdx="0" presStyleCnt="4">
        <dgm:presLayoutVars>
          <dgm:chMax val="0"/>
          <dgm:chPref val="0"/>
          <dgm:bulletEnabled val="1"/>
        </dgm:presLayoutVars>
      </dgm:prSet>
      <dgm:spPr/>
      <dgm:t>
        <a:bodyPr/>
        <a:lstStyle/>
        <a:p>
          <a:endParaRPr lang="zh-TW" altLang="en-US"/>
        </a:p>
      </dgm:t>
    </dgm:pt>
    <dgm:pt modelId="{A1CC9C12-A7F4-4261-8C85-6D5B001343CA}" type="pres">
      <dgm:prSet presAssocID="{5E65EB84-BDEF-442D-A27E-C3339BA5346D}" presName="rect2" presStyleLbl="node1" presStyleIdx="1" presStyleCnt="4">
        <dgm:presLayoutVars>
          <dgm:chMax val="0"/>
          <dgm:chPref val="0"/>
          <dgm:bulletEnabled val="1"/>
        </dgm:presLayoutVars>
      </dgm:prSet>
      <dgm:spPr/>
      <dgm:t>
        <a:bodyPr/>
        <a:lstStyle/>
        <a:p>
          <a:endParaRPr lang="zh-TW" altLang="en-US"/>
        </a:p>
      </dgm:t>
    </dgm:pt>
    <dgm:pt modelId="{AA609B14-901E-4E32-9563-08BF80904E35}" type="pres">
      <dgm:prSet presAssocID="{5E65EB84-BDEF-442D-A27E-C3339BA5346D}" presName="rect3" presStyleLbl="node1" presStyleIdx="2" presStyleCnt="4">
        <dgm:presLayoutVars>
          <dgm:chMax val="0"/>
          <dgm:chPref val="0"/>
          <dgm:bulletEnabled val="1"/>
        </dgm:presLayoutVars>
      </dgm:prSet>
      <dgm:spPr/>
      <dgm:t>
        <a:bodyPr/>
        <a:lstStyle/>
        <a:p>
          <a:endParaRPr lang="zh-TW" altLang="en-US"/>
        </a:p>
      </dgm:t>
    </dgm:pt>
    <dgm:pt modelId="{B33191E6-8652-4783-ADCA-F213FE20E551}" type="pres">
      <dgm:prSet presAssocID="{5E65EB84-BDEF-442D-A27E-C3339BA5346D}" presName="rect4" presStyleLbl="node1" presStyleIdx="3" presStyleCnt="4">
        <dgm:presLayoutVars>
          <dgm:chMax val="0"/>
          <dgm:chPref val="0"/>
          <dgm:bulletEnabled val="1"/>
        </dgm:presLayoutVars>
      </dgm:prSet>
      <dgm:spPr/>
      <dgm:t>
        <a:bodyPr/>
        <a:lstStyle/>
        <a:p>
          <a:endParaRPr lang="zh-TW" altLang="en-US"/>
        </a:p>
      </dgm:t>
    </dgm:pt>
  </dgm:ptLst>
  <dgm:cxnLst>
    <dgm:cxn modelId="{792D0E07-BC71-4DD8-9D5D-C56124979B6E}" type="presOf" srcId="{2A50B7CB-D19B-4F22-A48E-6092B86367A2}" destId="{A1CC9C12-A7F4-4261-8C85-6D5B001343CA}" srcOrd="0" destOrd="0" presId="urn:microsoft.com/office/officeart/2005/8/layout/matrix2"/>
    <dgm:cxn modelId="{34ABA5EF-08AD-43C0-A77C-2E16A20D04A6}" type="presOf" srcId="{BCAC5916-81BB-4957-8B44-D06580BB8394}" destId="{5A1B8F4A-3F6F-4327-90D5-C037775BE020}" srcOrd="0" destOrd="0" presId="urn:microsoft.com/office/officeart/2005/8/layout/matrix2"/>
    <dgm:cxn modelId="{AE766571-BCFA-4D79-B043-0797F914FEC2}" srcId="{5E65EB84-BDEF-442D-A27E-C3339BA5346D}" destId="{FD4078C7-242F-4912-9A6D-733168AD38F9}" srcOrd="3" destOrd="0" parTransId="{CF34931A-BF23-4C07-A396-1B6F57485900}" sibTransId="{F94559B5-49E6-418C-8F3E-F8D52CC0D9A8}"/>
    <dgm:cxn modelId="{F1FBE05E-1AF8-4E6E-B5A3-3B8D32957492}" srcId="{5E65EB84-BDEF-442D-A27E-C3339BA5346D}" destId="{2A50B7CB-D19B-4F22-A48E-6092B86367A2}" srcOrd="1" destOrd="0" parTransId="{09A14C12-A118-4FCB-A7D2-12F6290989FE}" sibTransId="{5EEB669C-62FE-4472-9CCF-CA1D2E12A339}"/>
    <dgm:cxn modelId="{42B8D287-A1F3-40D4-A442-36985DA771AA}" type="presOf" srcId="{5E65EB84-BDEF-442D-A27E-C3339BA5346D}" destId="{CC5C9CF8-1E24-43BD-8C23-5CE171746C3E}" srcOrd="0" destOrd="0" presId="urn:microsoft.com/office/officeart/2005/8/layout/matrix2"/>
    <dgm:cxn modelId="{456A0BDD-A4BE-468D-AFFC-14ADCCE0D454}" srcId="{5E65EB84-BDEF-442D-A27E-C3339BA5346D}" destId="{BCAC5916-81BB-4957-8B44-D06580BB8394}" srcOrd="0" destOrd="0" parTransId="{8743A841-C78B-4BF7-9006-9885B9F80903}" sibTransId="{AE2C16A6-6D57-4A69-B980-A7B173E0D6FE}"/>
    <dgm:cxn modelId="{7A2650A2-60A7-473F-AB75-FD234BB738E1}" type="presOf" srcId="{FD4078C7-242F-4912-9A6D-733168AD38F9}" destId="{B33191E6-8652-4783-ADCA-F213FE20E551}" srcOrd="0" destOrd="0" presId="urn:microsoft.com/office/officeart/2005/8/layout/matrix2"/>
    <dgm:cxn modelId="{9D9402F1-9477-45F8-996C-C4CADE089C4A}" type="presOf" srcId="{23E163BA-0F8C-4045-9BB5-4710E59C3494}" destId="{AA609B14-901E-4E32-9563-08BF80904E35}" srcOrd="0" destOrd="0" presId="urn:microsoft.com/office/officeart/2005/8/layout/matrix2"/>
    <dgm:cxn modelId="{A288B491-6051-404D-A189-7EE787EE5B28}" srcId="{5E65EB84-BDEF-442D-A27E-C3339BA5346D}" destId="{23E163BA-0F8C-4045-9BB5-4710E59C3494}" srcOrd="2" destOrd="0" parTransId="{7FDC7334-68C3-4003-9770-92D61B6D357C}" sibTransId="{40AD5D4D-C779-422F-A6A7-F7D287E997ED}"/>
    <dgm:cxn modelId="{F6CA08EE-9459-4422-B2B0-57837DB962DB}" type="presParOf" srcId="{CC5C9CF8-1E24-43BD-8C23-5CE171746C3E}" destId="{313E3291-155D-4484-8DE9-F8A4B6F32D17}" srcOrd="0" destOrd="0" presId="urn:microsoft.com/office/officeart/2005/8/layout/matrix2"/>
    <dgm:cxn modelId="{F1CC741A-371E-4D03-BE27-AA0C843A7ABB}" type="presParOf" srcId="{CC5C9CF8-1E24-43BD-8C23-5CE171746C3E}" destId="{5A1B8F4A-3F6F-4327-90D5-C037775BE020}" srcOrd="1" destOrd="0" presId="urn:microsoft.com/office/officeart/2005/8/layout/matrix2"/>
    <dgm:cxn modelId="{2B972713-8E18-434F-AB23-FF43072558E3}" type="presParOf" srcId="{CC5C9CF8-1E24-43BD-8C23-5CE171746C3E}" destId="{A1CC9C12-A7F4-4261-8C85-6D5B001343CA}" srcOrd="2" destOrd="0" presId="urn:microsoft.com/office/officeart/2005/8/layout/matrix2"/>
    <dgm:cxn modelId="{C235454B-31B5-4BE7-9C1C-3063B18B595F}" type="presParOf" srcId="{CC5C9CF8-1E24-43BD-8C23-5CE171746C3E}" destId="{AA609B14-901E-4E32-9563-08BF80904E35}" srcOrd="3" destOrd="0" presId="urn:microsoft.com/office/officeart/2005/8/layout/matrix2"/>
    <dgm:cxn modelId="{FF2DAE4E-28E8-4FB2-9407-5E84D2E76849}" type="presParOf" srcId="{CC5C9CF8-1E24-43BD-8C23-5CE171746C3E}" destId="{B33191E6-8652-4783-ADCA-F213FE20E551}"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502E806-C5E5-4331-9E4C-60480F336890}" type="doc">
      <dgm:prSet loTypeId="urn:microsoft.com/office/officeart/2005/8/layout/equation2" loCatId="process" qsTypeId="urn:microsoft.com/office/officeart/2005/8/quickstyle/simple2" qsCatId="simple" csTypeId="urn:microsoft.com/office/officeart/2005/8/colors/colorful1" csCatId="colorful" phldr="1"/>
      <dgm:spPr/>
    </dgm:pt>
    <dgm:pt modelId="{C7E133F7-4D94-4B81-ABE5-A7D6C725AC7B}">
      <dgm:prSet phldrT="[文字]" custT="1"/>
      <dgm:spPr/>
      <dgm:t>
        <a:bodyPr/>
        <a:lstStyle/>
        <a:p>
          <a:r>
            <a:rPr lang="zh-TW" altLang="en-US" sz="2400" dirty="0" smtClean="0">
              <a:latin typeface="微軟正黑體" panose="020B0604030504040204" pitchFamily="34" charset="-120"/>
              <a:ea typeface="微軟正黑體" panose="020B0604030504040204" pitchFamily="34" charset="-120"/>
            </a:rPr>
            <a:t>生活</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科技</a:t>
          </a:r>
          <a:endParaRPr lang="zh-TW" altLang="en-US" sz="2400" dirty="0">
            <a:latin typeface="微軟正黑體" panose="020B0604030504040204" pitchFamily="34" charset="-120"/>
            <a:ea typeface="微軟正黑體" panose="020B0604030504040204" pitchFamily="34" charset="-120"/>
          </a:endParaRPr>
        </a:p>
      </dgm:t>
    </dgm:pt>
    <dgm:pt modelId="{12E31C95-D47D-486C-8492-6CBE34C14A3F}" type="parTrans" cxnId="{6ADEAA54-9FCD-4742-BD97-DC4C8CB72A1E}">
      <dgm:prSet/>
      <dgm:spPr/>
      <dgm:t>
        <a:bodyPr/>
        <a:lstStyle/>
        <a:p>
          <a:endParaRPr lang="zh-TW" altLang="en-US"/>
        </a:p>
      </dgm:t>
    </dgm:pt>
    <dgm:pt modelId="{7C6156AE-C30E-4AFF-96EF-A86C8D47677F}" type="sibTrans" cxnId="{6ADEAA54-9FCD-4742-BD97-DC4C8CB72A1E}">
      <dgm:prSet/>
      <dgm:spPr>
        <a:solidFill>
          <a:schemeClr val="accent4"/>
        </a:solidFill>
      </dgm:spPr>
      <dgm:t>
        <a:bodyPr/>
        <a:lstStyle/>
        <a:p>
          <a:endParaRPr lang="zh-TW" altLang="en-US" dirty="0"/>
        </a:p>
      </dgm:t>
    </dgm:pt>
    <dgm:pt modelId="{95123F8A-E300-433F-B91D-FCEBC37FB732}">
      <dgm:prSet phldrT="[文字]" custT="1"/>
      <dgm:spPr>
        <a:solidFill>
          <a:schemeClr val="accent1"/>
        </a:solidFill>
      </dgm:spPr>
      <dgm:t>
        <a:bodyPr/>
        <a:lstStyle/>
        <a:p>
          <a:r>
            <a:rPr lang="zh-TW" altLang="en-US" sz="2400" dirty="0" smtClean="0">
              <a:latin typeface="微軟正黑體" panose="020B0604030504040204" pitchFamily="34" charset="-120"/>
              <a:ea typeface="微軟正黑體" panose="020B0604030504040204" pitchFamily="34" charset="-120"/>
            </a:rPr>
            <a:t>資訊</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科技</a:t>
          </a:r>
          <a:endParaRPr lang="zh-TW" altLang="en-US" sz="2400" dirty="0">
            <a:latin typeface="微軟正黑體" panose="020B0604030504040204" pitchFamily="34" charset="-120"/>
            <a:ea typeface="微軟正黑體" panose="020B0604030504040204" pitchFamily="34" charset="-120"/>
          </a:endParaRPr>
        </a:p>
      </dgm:t>
    </dgm:pt>
    <dgm:pt modelId="{E8B2EF3F-7AB6-45E3-963E-8AA7795DD383}" type="parTrans" cxnId="{9F282C28-1757-440C-9474-CFEC7C6BBA5F}">
      <dgm:prSet/>
      <dgm:spPr/>
      <dgm:t>
        <a:bodyPr/>
        <a:lstStyle/>
        <a:p>
          <a:endParaRPr lang="zh-TW" altLang="en-US"/>
        </a:p>
      </dgm:t>
    </dgm:pt>
    <dgm:pt modelId="{B34B5C17-5225-43C2-B3EE-79FCD7C6B226}" type="sibTrans" cxnId="{9F282C28-1757-440C-9474-CFEC7C6BBA5F}">
      <dgm:prSet/>
      <dgm:spPr>
        <a:solidFill>
          <a:schemeClr val="accent4"/>
        </a:solidFill>
      </dgm:spPr>
      <dgm:t>
        <a:bodyPr/>
        <a:lstStyle/>
        <a:p>
          <a:endParaRPr lang="zh-TW" altLang="en-US"/>
        </a:p>
      </dgm:t>
    </dgm:pt>
    <dgm:pt modelId="{C09C438A-977E-4A55-8DF4-B1CB16938D50}">
      <dgm:prSet phldrT="[文字]"/>
      <dgm:spPr/>
      <dgm:t>
        <a:bodyPr/>
        <a:lstStyle/>
        <a:p>
          <a:r>
            <a:rPr lang="zh-TW" altLang="en-US" dirty="0" smtClean="0">
              <a:latin typeface="微軟正黑體" panose="020B0604030504040204" pitchFamily="34" charset="-120"/>
              <a:ea typeface="微軟正黑體" panose="020B0604030504040204" pitchFamily="34" charset="-120"/>
            </a:rPr>
            <a:t>協同</a:t>
          </a:r>
          <a:endParaRPr lang="en-US" altLang="zh-TW" dirty="0" smtClean="0">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教學</a:t>
          </a:r>
          <a:endParaRPr lang="zh-TW" altLang="en-US" dirty="0">
            <a:latin typeface="微軟正黑體" panose="020B0604030504040204" pitchFamily="34" charset="-120"/>
            <a:ea typeface="微軟正黑體" panose="020B0604030504040204" pitchFamily="34" charset="-120"/>
          </a:endParaRPr>
        </a:p>
      </dgm:t>
    </dgm:pt>
    <dgm:pt modelId="{FEB9B172-F82D-41C8-81F0-DC37C61E183D}" type="parTrans" cxnId="{4D52B54B-B486-4F64-BCB4-BAC0F5D6C764}">
      <dgm:prSet/>
      <dgm:spPr/>
      <dgm:t>
        <a:bodyPr/>
        <a:lstStyle/>
        <a:p>
          <a:endParaRPr lang="zh-TW" altLang="en-US"/>
        </a:p>
      </dgm:t>
    </dgm:pt>
    <dgm:pt modelId="{F9B3E2C3-5C69-4AA8-A24D-34E1281F93D7}" type="sibTrans" cxnId="{4D52B54B-B486-4F64-BCB4-BAC0F5D6C764}">
      <dgm:prSet/>
      <dgm:spPr/>
      <dgm:t>
        <a:bodyPr/>
        <a:lstStyle/>
        <a:p>
          <a:endParaRPr lang="zh-TW" altLang="en-US"/>
        </a:p>
      </dgm:t>
    </dgm:pt>
    <dgm:pt modelId="{A60A8792-D625-4A56-9EE5-6BEEB0C0EF00}" type="pres">
      <dgm:prSet presAssocID="{E502E806-C5E5-4331-9E4C-60480F336890}" presName="Name0" presStyleCnt="0">
        <dgm:presLayoutVars>
          <dgm:dir/>
          <dgm:resizeHandles val="exact"/>
        </dgm:presLayoutVars>
      </dgm:prSet>
      <dgm:spPr/>
    </dgm:pt>
    <dgm:pt modelId="{3424406A-2752-4681-A0AC-D36B1E663DB0}" type="pres">
      <dgm:prSet presAssocID="{E502E806-C5E5-4331-9E4C-60480F336890}" presName="vNodes" presStyleCnt="0"/>
      <dgm:spPr/>
    </dgm:pt>
    <dgm:pt modelId="{A6D26579-4D8D-4510-B355-DD87BD4C196D}" type="pres">
      <dgm:prSet presAssocID="{C7E133F7-4D94-4B81-ABE5-A7D6C725AC7B}" presName="node" presStyleLbl="node1" presStyleIdx="0" presStyleCnt="3">
        <dgm:presLayoutVars>
          <dgm:bulletEnabled val="1"/>
        </dgm:presLayoutVars>
      </dgm:prSet>
      <dgm:spPr/>
      <dgm:t>
        <a:bodyPr/>
        <a:lstStyle/>
        <a:p>
          <a:endParaRPr lang="zh-TW" altLang="en-US"/>
        </a:p>
      </dgm:t>
    </dgm:pt>
    <dgm:pt modelId="{428CC86B-2D48-4143-BD10-26FE28711FE7}" type="pres">
      <dgm:prSet presAssocID="{7C6156AE-C30E-4AFF-96EF-A86C8D47677F}" presName="spacerT" presStyleCnt="0"/>
      <dgm:spPr/>
    </dgm:pt>
    <dgm:pt modelId="{768CE5D9-9D85-4C78-B6C2-4C7AFDBB23CF}" type="pres">
      <dgm:prSet presAssocID="{7C6156AE-C30E-4AFF-96EF-A86C8D47677F}" presName="sibTrans" presStyleLbl="sibTrans2D1" presStyleIdx="0" presStyleCnt="2"/>
      <dgm:spPr/>
      <dgm:t>
        <a:bodyPr/>
        <a:lstStyle/>
        <a:p>
          <a:endParaRPr lang="zh-TW" altLang="en-US"/>
        </a:p>
      </dgm:t>
    </dgm:pt>
    <dgm:pt modelId="{9E124F39-77E8-4A31-96EA-B2D4E03D981F}" type="pres">
      <dgm:prSet presAssocID="{7C6156AE-C30E-4AFF-96EF-A86C8D47677F}" presName="spacerB" presStyleCnt="0"/>
      <dgm:spPr/>
    </dgm:pt>
    <dgm:pt modelId="{74C05EB9-8002-452B-9FF1-B266EE7B7293}" type="pres">
      <dgm:prSet presAssocID="{95123F8A-E300-433F-B91D-FCEBC37FB732}" presName="node" presStyleLbl="node1" presStyleIdx="1" presStyleCnt="3">
        <dgm:presLayoutVars>
          <dgm:bulletEnabled val="1"/>
        </dgm:presLayoutVars>
      </dgm:prSet>
      <dgm:spPr/>
      <dgm:t>
        <a:bodyPr/>
        <a:lstStyle/>
        <a:p>
          <a:endParaRPr lang="zh-TW" altLang="en-US"/>
        </a:p>
      </dgm:t>
    </dgm:pt>
    <dgm:pt modelId="{1CBBCF46-444B-45F4-AD02-CEEE7226C0D0}" type="pres">
      <dgm:prSet presAssocID="{E502E806-C5E5-4331-9E4C-60480F336890}" presName="sibTransLast" presStyleLbl="sibTrans2D1" presStyleIdx="1" presStyleCnt="2"/>
      <dgm:spPr/>
      <dgm:t>
        <a:bodyPr/>
        <a:lstStyle/>
        <a:p>
          <a:endParaRPr lang="zh-TW" altLang="en-US"/>
        </a:p>
      </dgm:t>
    </dgm:pt>
    <dgm:pt modelId="{24BBE4B5-FB26-431D-8B64-C1DA8FF54424}" type="pres">
      <dgm:prSet presAssocID="{E502E806-C5E5-4331-9E4C-60480F336890}" presName="connectorText" presStyleLbl="sibTrans2D1" presStyleIdx="1" presStyleCnt="2"/>
      <dgm:spPr/>
      <dgm:t>
        <a:bodyPr/>
        <a:lstStyle/>
        <a:p>
          <a:endParaRPr lang="zh-TW" altLang="en-US"/>
        </a:p>
      </dgm:t>
    </dgm:pt>
    <dgm:pt modelId="{394DD08B-692B-4E9F-8C5B-0EE4109AF45D}" type="pres">
      <dgm:prSet presAssocID="{E502E806-C5E5-4331-9E4C-60480F336890}" presName="lastNode" presStyleLbl="node1" presStyleIdx="2" presStyleCnt="3" custScaleX="82931" custScaleY="82931">
        <dgm:presLayoutVars>
          <dgm:bulletEnabled val="1"/>
        </dgm:presLayoutVars>
      </dgm:prSet>
      <dgm:spPr/>
      <dgm:t>
        <a:bodyPr/>
        <a:lstStyle/>
        <a:p>
          <a:endParaRPr lang="zh-TW" altLang="en-US"/>
        </a:p>
      </dgm:t>
    </dgm:pt>
  </dgm:ptLst>
  <dgm:cxnLst>
    <dgm:cxn modelId="{C28863D9-291D-422D-8894-82FC04C997D9}" type="presOf" srcId="{E502E806-C5E5-4331-9E4C-60480F336890}" destId="{A60A8792-D625-4A56-9EE5-6BEEB0C0EF00}" srcOrd="0" destOrd="0" presId="urn:microsoft.com/office/officeart/2005/8/layout/equation2"/>
    <dgm:cxn modelId="{9F282C28-1757-440C-9474-CFEC7C6BBA5F}" srcId="{E502E806-C5E5-4331-9E4C-60480F336890}" destId="{95123F8A-E300-433F-B91D-FCEBC37FB732}" srcOrd="1" destOrd="0" parTransId="{E8B2EF3F-7AB6-45E3-963E-8AA7795DD383}" sibTransId="{B34B5C17-5225-43C2-B3EE-79FCD7C6B226}"/>
    <dgm:cxn modelId="{B4BABF63-9E78-4698-A4EC-5DA5714AC448}" type="presOf" srcId="{C7E133F7-4D94-4B81-ABE5-A7D6C725AC7B}" destId="{A6D26579-4D8D-4510-B355-DD87BD4C196D}" srcOrd="0" destOrd="0" presId="urn:microsoft.com/office/officeart/2005/8/layout/equation2"/>
    <dgm:cxn modelId="{2A4FAAF2-669A-432F-A83B-3E434DF11D87}" type="presOf" srcId="{C09C438A-977E-4A55-8DF4-B1CB16938D50}" destId="{394DD08B-692B-4E9F-8C5B-0EE4109AF45D}" srcOrd="0" destOrd="0" presId="urn:microsoft.com/office/officeart/2005/8/layout/equation2"/>
    <dgm:cxn modelId="{D8DA61F4-BB8A-4051-94C2-31B0A1841310}" type="presOf" srcId="{B34B5C17-5225-43C2-B3EE-79FCD7C6B226}" destId="{1CBBCF46-444B-45F4-AD02-CEEE7226C0D0}" srcOrd="0" destOrd="0" presId="urn:microsoft.com/office/officeart/2005/8/layout/equation2"/>
    <dgm:cxn modelId="{4D52B54B-B486-4F64-BCB4-BAC0F5D6C764}" srcId="{E502E806-C5E5-4331-9E4C-60480F336890}" destId="{C09C438A-977E-4A55-8DF4-B1CB16938D50}" srcOrd="2" destOrd="0" parTransId="{FEB9B172-F82D-41C8-81F0-DC37C61E183D}" sibTransId="{F9B3E2C3-5C69-4AA8-A24D-34E1281F93D7}"/>
    <dgm:cxn modelId="{31150C11-185E-418C-A308-89634C3370BB}" type="presOf" srcId="{95123F8A-E300-433F-B91D-FCEBC37FB732}" destId="{74C05EB9-8002-452B-9FF1-B266EE7B7293}" srcOrd="0" destOrd="0" presId="urn:microsoft.com/office/officeart/2005/8/layout/equation2"/>
    <dgm:cxn modelId="{E014345C-70C6-40CA-8BE4-03ACC924E489}" type="presOf" srcId="{7C6156AE-C30E-4AFF-96EF-A86C8D47677F}" destId="{768CE5D9-9D85-4C78-B6C2-4C7AFDBB23CF}" srcOrd="0" destOrd="0" presId="urn:microsoft.com/office/officeart/2005/8/layout/equation2"/>
    <dgm:cxn modelId="{71FA64BB-2A51-4AF3-AED8-BBAC4C59BCB0}" type="presOf" srcId="{B34B5C17-5225-43C2-B3EE-79FCD7C6B226}" destId="{24BBE4B5-FB26-431D-8B64-C1DA8FF54424}" srcOrd="1" destOrd="0" presId="urn:microsoft.com/office/officeart/2005/8/layout/equation2"/>
    <dgm:cxn modelId="{6ADEAA54-9FCD-4742-BD97-DC4C8CB72A1E}" srcId="{E502E806-C5E5-4331-9E4C-60480F336890}" destId="{C7E133F7-4D94-4B81-ABE5-A7D6C725AC7B}" srcOrd="0" destOrd="0" parTransId="{12E31C95-D47D-486C-8492-6CBE34C14A3F}" sibTransId="{7C6156AE-C30E-4AFF-96EF-A86C8D47677F}"/>
    <dgm:cxn modelId="{1857AF09-A170-4582-9AA4-4C3BF2B49351}" type="presParOf" srcId="{A60A8792-D625-4A56-9EE5-6BEEB0C0EF00}" destId="{3424406A-2752-4681-A0AC-D36B1E663DB0}" srcOrd="0" destOrd="0" presId="urn:microsoft.com/office/officeart/2005/8/layout/equation2"/>
    <dgm:cxn modelId="{5C772CA0-1C7C-42AF-8248-02162480A09C}" type="presParOf" srcId="{3424406A-2752-4681-A0AC-D36B1E663DB0}" destId="{A6D26579-4D8D-4510-B355-DD87BD4C196D}" srcOrd="0" destOrd="0" presId="urn:microsoft.com/office/officeart/2005/8/layout/equation2"/>
    <dgm:cxn modelId="{145D7BDB-A850-42A1-917E-AEC647D1E72E}" type="presParOf" srcId="{3424406A-2752-4681-A0AC-D36B1E663DB0}" destId="{428CC86B-2D48-4143-BD10-26FE28711FE7}" srcOrd="1" destOrd="0" presId="urn:microsoft.com/office/officeart/2005/8/layout/equation2"/>
    <dgm:cxn modelId="{54BD96C7-6106-4B81-994E-882684523AC6}" type="presParOf" srcId="{3424406A-2752-4681-A0AC-D36B1E663DB0}" destId="{768CE5D9-9D85-4C78-B6C2-4C7AFDBB23CF}" srcOrd="2" destOrd="0" presId="urn:microsoft.com/office/officeart/2005/8/layout/equation2"/>
    <dgm:cxn modelId="{FE0E1A91-7452-4C2F-A703-1DD9B0EDEA68}" type="presParOf" srcId="{3424406A-2752-4681-A0AC-D36B1E663DB0}" destId="{9E124F39-77E8-4A31-96EA-B2D4E03D981F}" srcOrd="3" destOrd="0" presId="urn:microsoft.com/office/officeart/2005/8/layout/equation2"/>
    <dgm:cxn modelId="{4C47DFCE-8A68-4BDC-BFAE-D9C14E333457}" type="presParOf" srcId="{3424406A-2752-4681-A0AC-D36B1E663DB0}" destId="{74C05EB9-8002-452B-9FF1-B266EE7B7293}" srcOrd="4" destOrd="0" presId="urn:microsoft.com/office/officeart/2005/8/layout/equation2"/>
    <dgm:cxn modelId="{765C76B2-0C04-4E76-BAB7-5AA334FB9849}" type="presParOf" srcId="{A60A8792-D625-4A56-9EE5-6BEEB0C0EF00}" destId="{1CBBCF46-444B-45F4-AD02-CEEE7226C0D0}" srcOrd="1" destOrd="0" presId="urn:microsoft.com/office/officeart/2005/8/layout/equation2"/>
    <dgm:cxn modelId="{1E37EDD8-A000-4BF7-85BA-1394D446B7DF}" type="presParOf" srcId="{1CBBCF46-444B-45F4-AD02-CEEE7226C0D0}" destId="{24BBE4B5-FB26-431D-8B64-C1DA8FF54424}" srcOrd="0" destOrd="0" presId="urn:microsoft.com/office/officeart/2005/8/layout/equation2"/>
    <dgm:cxn modelId="{AA93AC47-95E2-465E-B908-F9ADA0008337}" type="presParOf" srcId="{A60A8792-D625-4A56-9EE5-6BEEB0C0EF00}" destId="{394DD08B-692B-4E9F-8C5B-0EE4109AF45D}" srcOrd="2" destOrd="0" presId="urn:microsoft.com/office/officeart/2005/8/layout/equati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AA9BA9E-BD9B-4A6E-95F4-0FB7C1751558}" type="doc">
      <dgm:prSet loTypeId="urn:microsoft.com/office/officeart/2009/3/layout/CircleRelationship" loCatId="relationship" qsTypeId="urn:microsoft.com/office/officeart/2005/8/quickstyle/simple1" qsCatId="simple" csTypeId="urn:microsoft.com/office/officeart/2005/8/colors/accent2_3" csCatId="accent2" phldr="1"/>
      <dgm:spPr/>
      <dgm:t>
        <a:bodyPr/>
        <a:lstStyle/>
        <a:p>
          <a:endParaRPr lang="zh-TW" altLang="en-US"/>
        </a:p>
      </dgm:t>
    </dgm:pt>
    <dgm:pt modelId="{B1123BE0-8AAA-4E08-B152-9DEEDB58BAEF}">
      <dgm:prSet phldrT="[文字]" custT="1"/>
      <dgm:spPr/>
      <dgm:t>
        <a:bodyPr/>
        <a:lstStyle/>
        <a:p>
          <a:r>
            <a:rPr lang="zh-TW" altLang="en-US" sz="3200" b="1" dirty="0" smtClean="0">
              <a:latin typeface="微軟正黑體" panose="020B0604030504040204" pitchFamily="34" charset="-120"/>
              <a:ea typeface="微軟正黑體" panose="020B0604030504040204" pitchFamily="34" charset="-120"/>
            </a:rPr>
            <a:t>科技</a:t>
          </a:r>
          <a:r>
            <a:rPr lang="en-US" altLang="zh-TW" sz="3200" b="1" dirty="0" smtClean="0">
              <a:latin typeface="微軟正黑體" panose="020B0604030504040204" pitchFamily="34" charset="-120"/>
              <a:ea typeface="微軟正黑體" panose="020B0604030504040204" pitchFamily="34" charset="-120"/>
            </a:rPr>
            <a:t/>
          </a:r>
          <a:br>
            <a:rPr lang="en-US" altLang="zh-TW" sz="3200" b="1" dirty="0" smtClean="0">
              <a:latin typeface="微軟正黑體" panose="020B0604030504040204" pitchFamily="34" charset="-120"/>
              <a:ea typeface="微軟正黑體" panose="020B0604030504040204" pitchFamily="34" charset="-120"/>
            </a:rPr>
          </a:br>
          <a:r>
            <a:rPr lang="zh-TW" altLang="en-US" sz="3200" b="1" dirty="0" smtClean="0">
              <a:latin typeface="微軟正黑體" panose="020B0604030504040204" pitchFamily="34" charset="-120"/>
              <a:ea typeface="微軟正黑體" panose="020B0604030504040204" pitchFamily="34" charset="-120"/>
            </a:rPr>
            <a:t>領域</a:t>
          </a:r>
          <a:endParaRPr lang="zh-TW" altLang="en-US" sz="3200" b="1" dirty="0">
            <a:latin typeface="微軟正黑體" panose="020B0604030504040204" pitchFamily="34" charset="-120"/>
            <a:ea typeface="微軟正黑體" panose="020B0604030504040204" pitchFamily="34" charset="-120"/>
          </a:endParaRPr>
        </a:p>
      </dgm:t>
    </dgm:pt>
    <dgm:pt modelId="{8D6AF0A4-6F97-44F8-9DDB-ED6CE0906428}" type="parTrans" cxnId="{C6FDA074-994D-42B5-BAEE-A14BD3EDAB5D}">
      <dgm:prSet/>
      <dgm:spPr/>
      <dgm:t>
        <a:bodyPr/>
        <a:lstStyle/>
        <a:p>
          <a:endParaRPr lang="zh-TW" altLang="en-US" sz="2400"/>
        </a:p>
      </dgm:t>
    </dgm:pt>
    <dgm:pt modelId="{15117453-6161-4E48-9810-F3066265D66B}" type="sibTrans" cxnId="{C6FDA074-994D-42B5-BAEE-A14BD3EDAB5D}">
      <dgm:prSet/>
      <dgm:spPr/>
      <dgm:t>
        <a:bodyPr/>
        <a:lstStyle/>
        <a:p>
          <a:endParaRPr lang="zh-TW" altLang="en-US" sz="2400"/>
        </a:p>
      </dgm:t>
    </dgm:pt>
    <dgm:pt modelId="{074A9D17-36FC-408C-88A1-FC5BE89A7C4B}">
      <dgm:prSet phldrT="[文字]" custT="1"/>
      <dgm:spPr/>
      <dgm:t>
        <a:bodyPr/>
        <a:lstStyle/>
        <a:p>
          <a:r>
            <a:rPr lang="zh-TW" altLang="en-US" sz="1400" b="1" dirty="0" smtClean="0">
              <a:latin typeface="微軟正黑體" panose="020B0604030504040204" pitchFamily="34" charset="-120"/>
              <a:ea typeface="微軟正黑體" panose="020B0604030504040204" pitchFamily="34" charset="-120"/>
            </a:rPr>
            <a:t>設計</a:t>
          </a:r>
          <a:r>
            <a:rPr lang="en-US" altLang="zh-TW" sz="1400" b="1" dirty="0" smtClean="0">
              <a:latin typeface="微軟正黑體" panose="020B0604030504040204" pitchFamily="34" charset="-120"/>
              <a:ea typeface="微軟正黑體" panose="020B0604030504040204" pitchFamily="34" charset="-120"/>
            </a:rPr>
            <a:t/>
          </a:r>
          <a:br>
            <a:rPr lang="en-US" altLang="zh-TW" sz="1400" b="1" dirty="0" smtClean="0">
              <a:latin typeface="微軟正黑體" panose="020B0604030504040204" pitchFamily="34" charset="-120"/>
              <a:ea typeface="微軟正黑體" panose="020B0604030504040204" pitchFamily="34" charset="-120"/>
            </a:rPr>
          </a:br>
          <a:r>
            <a:rPr lang="zh-TW" altLang="en-US" sz="1400" b="1" dirty="0" smtClean="0">
              <a:latin typeface="微軟正黑體" panose="020B0604030504040204" pitchFamily="34" charset="-120"/>
              <a:ea typeface="微軟正黑體" panose="020B0604030504040204" pitchFamily="34" charset="-120"/>
            </a:rPr>
            <a:t>思考</a:t>
          </a:r>
          <a:endParaRPr lang="zh-TW" altLang="en-US" sz="1400" b="1" dirty="0">
            <a:latin typeface="微軟正黑體" panose="020B0604030504040204" pitchFamily="34" charset="-120"/>
            <a:ea typeface="微軟正黑體" panose="020B0604030504040204" pitchFamily="34" charset="-120"/>
          </a:endParaRPr>
        </a:p>
      </dgm:t>
    </dgm:pt>
    <dgm:pt modelId="{AE6B6080-443F-49BC-9649-9F046B114548}" type="parTrans" cxnId="{4FF5CB31-1ECC-4D5F-901A-1531C204457D}">
      <dgm:prSet/>
      <dgm:spPr/>
      <dgm:t>
        <a:bodyPr/>
        <a:lstStyle/>
        <a:p>
          <a:endParaRPr lang="zh-TW" altLang="en-US" sz="2400"/>
        </a:p>
      </dgm:t>
    </dgm:pt>
    <dgm:pt modelId="{3442E177-7D4D-438E-8B04-FFC965ADB655}" type="sibTrans" cxnId="{4FF5CB31-1ECC-4D5F-901A-1531C204457D}">
      <dgm:prSet/>
      <dgm:spPr/>
      <dgm:t>
        <a:bodyPr/>
        <a:lstStyle/>
        <a:p>
          <a:endParaRPr lang="zh-TW" altLang="en-US" sz="2400"/>
        </a:p>
      </dgm:t>
    </dgm:pt>
    <dgm:pt modelId="{7C80C33E-12A4-4E80-99DB-81C6FA0E21AF}">
      <dgm:prSet phldrT="[文字]" custT="1"/>
      <dgm:spPr/>
      <dgm:t>
        <a:bodyPr/>
        <a:lstStyle/>
        <a:p>
          <a:r>
            <a:rPr lang="zh-TW" altLang="en-US" sz="1400" b="1" dirty="0" smtClean="0">
              <a:latin typeface="微軟正黑體" panose="020B0604030504040204" pitchFamily="34" charset="-120"/>
              <a:ea typeface="微軟正黑體" panose="020B0604030504040204" pitchFamily="34" charset="-120"/>
            </a:rPr>
            <a:t>運算</a:t>
          </a:r>
          <a:r>
            <a:rPr lang="en-US" altLang="zh-TW" sz="1400" b="1" dirty="0" smtClean="0">
              <a:latin typeface="微軟正黑體" panose="020B0604030504040204" pitchFamily="34" charset="-120"/>
              <a:ea typeface="微軟正黑體" panose="020B0604030504040204" pitchFamily="34" charset="-120"/>
            </a:rPr>
            <a:t/>
          </a:r>
          <a:br>
            <a:rPr lang="en-US" altLang="zh-TW" sz="1400" b="1" dirty="0" smtClean="0">
              <a:latin typeface="微軟正黑體" panose="020B0604030504040204" pitchFamily="34" charset="-120"/>
              <a:ea typeface="微軟正黑體" panose="020B0604030504040204" pitchFamily="34" charset="-120"/>
            </a:rPr>
          </a:br>
          <a:r>
            <a:rPr lang="zh-TW" altLang="en-US" sz="1400" b="1" dirty="0" smtClean="0">
              <a:latin typeface="微軟正黑體" panose="020B0604030504040204" pitchFamily="34" charset="-120"/>
              <a:ea typeface="微軟正黑體" panose="020B0604030504040204" pitchFamily="34" charset="-120"/>
            </a:rPr>
            <a:t>思維</a:t>
          </a:r>
          <a:endParaRPr lang="zh-TW" altLang="en-US" sz="1400" b="1" dirty="0">
            <a:latin typeface="微軟正黑體" panose="020B0604030504040204" pitchFamily="34" charset="-120"/>
            <a:ea typeface="微軟正黑體" panose="020B0604030504040204" pitchFamily="34" charset="-120"/>
          </a:endParaRPr>
        </a:p>
      </dgm:t>
    </dgm:pt>
    <dgm:pt modelId="{D289D355-886C-498B-90B2-B91E89BBEEC7}" type="parTrans" cxnId="{5438E9E8-E5C6-4CAE-90FD-EEE19F5A2E5F}">
      <dgm:prSet/>
      <dgm:spPr/>
      <dgm:t>
        <a:bodyPr/>
        <a:lstStyle/>
        <a:p>
          <a:endParaRPr lang="zh-TW" altLang="en-US" sz="2400"/>
        </a:p>
      </dgm:t>
    </dgm:pt>
    <dgm:pt modelId="{A8DA73DF-5F4F-40BC-A4E6-5356D42D4136}" type="sibTrans" cxnId="{5438E9E8-E5C6-4CAE-90FD-EEE19F5A2E5F}">
      <dgm:prSet/>
      <dgm:spPr/>
      <dgm:t>
        <a:bodyPr/>
        <a:lstStyle/>
        <a:p>
          <a:endParaRPr lang="zh-TW" altLang="en-US" sz="2400"/>
        </a:p>
      </dgm:t>
    </dgm:pt>
    <dgm:pt modelId="{63BB30D8-3C58-45FC-B774-CA1E37D5D0B4}">
      <dgm:prSet phldrT="[文字]" custT="1"/>
      <dgm:spPr/>
      <dgm:t>
        <a:bodyPr/>
        <a:lstStyle/>
        <a:p>
          <a:r>
            <a:rPr lang="zh-TW" altLang="en-US" sz="1400" b="1" dirty="0" smtClean="0">
              <a:latin typeface="微軟正黑體" panose="020B0604030504040204" pitchFamily="34" charset="-120"/>
              <a:ea typeface="微軟正黑體" panose="020B0604030504040204" pitchFamily="34" charset="-120"/>
            </a:rPr>
            <a:t>專題製作</a:t>
          </a:r>
          <a:endParaRPr lang="zh-TW" altLang="en-US" sz="1400" b="1" dirty="0">
            <a:latin typeface="微軟正黑體" panose="020B0604030504040204" pitchFamily="34" charset="-120"/>
            <a:ea typeface="微軟正黑體" panose="020B0604030504040204" pitchFamily="34" charset="-120"/>
          </a:endParaRPr>
        </a:p>
      </dgm:t>
    </dgm:pt>
    <dgm:pt modelId="{50808686-023A-46B5-BD17-29129AD1388C}" type="parTrans" cxnId="{018AC881-C835-4C53-AF0A-4120760D527E}">
      <dgm:prSet/>
      <dgm:spPr/>
      <dgm:t>
        <a:bodyPr/>
        <a:lstStyle/>
        <a:p>
          <a:endParaRPr lang="zh-TW" altLang="en-US" sz="2400"/>
        </a:p>
      </dgm:t>
    </dgm:pt>
    <dgm:pt modelId="{4E45FB14-9FF8-4534-8EFA-F467F3B976BD}" type="sibTrans" cxnId="{018AC881-C835-4C53-AF0A-4120760D527E}">
      <dgm:prSet/>
      <dgm:spPr/>
      <dgm:t>
        <a:bodyPr/>
        <a:lstStyle/>
        <a:p>
          <a:endParaRPr lang="zh-TW" altLang="en-US" sz="2400"/>
        </a:p>
      </dgm:t>
    </dgm:pt>
    <dgm:pt modelId="{8DE31818-E8DE-45DE-A409-6A0A80597872}">
      <dgm:prSet phldrT="[文字]" custT="1"/>
      <dgm:spPr/>
      <dgm:t>
        <a:bodyPr/>
        <a:lstStyle/>
        <a:p>
          <a:r>
            <a:rPr lang="zh-TW" altLang="en-US" sz="1400" b="1" dirty="0" smtClean="0">
              <a:latin typeface="微軟正黑體" panose="020B0604030504040204" pitchFamily="34" charset="-120"/>
              <a:ea typeface="微軟正黑體" panose="020B0604030504040204" pitchFamily="34" charset="-120"/>
            </a:rPr>
            <a:t>解決問題</a:t>
          </a:r>
          <a:endParaRPr lang="zh-TW" altLang="en-US" sz="1400" b="1" dirty="0">
            <a:latin typeface="微軟正黑體" panose="020B0604030504040204" pitchFamily="34" charset="-120"/>
            <a:ea typeface="微軟正黑體" panose="020B0604030504040204" pitchFamily="34" charset="-120"/>
          </a:endParaRPr>
        </a:p>
      </dgm:t>
    </dgm:pt>
    <dgm:pt modelId="{47AC0048-F2E4-4629-868E-46BD1F06AEBC}" type="parTrans" cxnId="{98D2AEF0-039C-408C-A29A-B6DF6C40376D}">
      <dgm:prSet/>
      <dgm:spPr/>
      <dgm:t>
        <a:bodyPr/>
        <a:lstStyle/>
        <a:p>
          <a:endParaRPr lang="zh-TW" altLang="en-US" sz="2400"/>
        </a:p>
      </dgm:t>
    </dgm:pt>
    <dgm:pt modelId="{0D19DCD7-AE1B-4B7D-B326-A67EC71172FC}" type="sibTrans" cxnId="{98D2AEF0-039C-408C-A29A-B6DF6C40376D}">
      <dgm:prSet/>
      <dgm:spPr/>
      <dgm:t>
        <a:bodyPr/>
        <a:lstStyle/>
        <a:p>
          <a:endParaRPr lang="zh-TW" altLang="en-US" sz="2400"/>
        </a:p>
      </dgm:t>
    </dgm:pt>
    <dgm:pt modelId="{D7ADB5E3-4E07-4656-B989-589BB55BB5F7}" type="pres">
      <dgm:prSet presAssocID="{BAA9BA9E-BD9B-4A6E-95F4-0FB7C1751558}" presName="Name0" presStyleCnt="0">
        <dgm:presLayoutVars>
          <dgm:chMax val="1"/>
          <dgm:chPref val="1"/>
        </dgm:presLayoutVars>
      </dgm:prSet>
      <dgm:spPr/>
      <dgm:t>
        <a:bodyPr/>
        <a:lstStyle/>
        <a:p>
          <a:endParaRPr lang="zh-TW" altLang="en-US"/>
        </a:p>
      </dgm:t>
    </dgm:pt>
    <dgm:pt modelId="{D3549F2F-DC32-4B5A-AE30-AE05B1BDFEB4}" type="pres">
      <dgm:prSet presAssocID="{B1123BE0-8AAA-4E08-B152-9DEEDB58BAEF}" presName="Parent" presStyleLbl="node0" presStyleIdx="0" presStyleCnt="1">
        <dgm:presLayoutVars>
          <dgm:chMax val="5"/>
          <dgm:chPref val="5"/>
        </dgm:presLayoutVars>
      </dgm:prSet>
      <dgm:spPr/>
      <dgm:t>
        <a:bodyPr/>
        <a:lstStyle/>
        <a:p>
          <a:endParaRPr lang="zh-TW" altLang="en-US"/>
        </a:p>
      </dgm:t>
    </dgm:pt>
    <dgm:pt modelId="{814F1ECE-7FA4-4A89-9AD7-D5699949FFBF}" type="pres">
      <dgm:prSet presAssocID="{B1123BE0-8AAA-4E08-B152-9DEEDB58BAEF}" presName="Accent1" presStyleLbl="node1" presStyleIdx="0" presStyleCnt="17"/>
      <dgm:spPr/>
    </dgm:pt>
    <dgm:pt modelId="{BDA3D149-6CB7-4D8B-BAC7-7E47458CB0F4}" type="pres">
      <dgm:prSet presAssocID="{B1123BE0-8AAA-4E08-B152-9DEEDB58BAEF}" presName="Accent2" presStyleLbl="node1" presStyleIdx="1" presStyleCnt="17"/>
      <dgm:spPr/>
    </dgm:pt>
    <dgm:pt modelId="{D3A528C6-E4B2-4828-A3C8-31B290775011}" type="pres">
      <dgm:prSet presAssocID="{B1123BE0-8AAA-4E08-B152-9DEEDB58BAEF}" presName="Accent3" presStyleLbl="node1" presStyleIdx="2" presStyleCnt="17"/>
      <dgm:spPr/>
    </dgm:pt>
    <dgm:pt modelId="{2CCFA991-4739-4C91-AE2E-BD55AD7F8A53}" type="pres">
      <dgm:prSet presAssocID="{B1123BE0-8AAA-4E08-B152-9DEEDB58BAEF}" presName="Accent4" presStyleLbl="node1" presStyleIdx="3" presStyleCnt="17"/>
      <dgm:spPr/>
    </dgm:pt>
    <dgm:pt modelId="{AE905191-541B-40B5-9429-EF2D130AA8D5}" type="pres">
      <dgm:prSet presAssocID="{B1123BE0-8AAA-4E08-B152-9DEEDB58BAEF}" presName="Accent5" presStyleLbl="node1" presStyleIdx="4" presStyleCnt="17"/>
      <dgm:spPr/>
    </dgm:pt>
    <dgm:pt modelId="{ACBFA5F4-02F8-4EEA-8C2E-8D84D1DF9F75}" type="pres">
      <dgm:prSet presAssocID="{B1123BE0-8AAA-4E08-B152-9DEEDB58BAEF}" presName="Accent6" presStyleLbl="node1" presStyleIdx="5" presStyleCnt="17"/>
      <dgm:spPr/>
    </dgm:pt>
    <dgm:pt modelId="{EC8A1A9E-E02C-4634-860A-026738680457}" type="pres">
      <dgm:prSet presAssocID="{074A9D17-36FC-408C-88A1-FC5BE89A7C4B}" presName="Child1" presStyleLbl="node1" presStyleIdx="6" presStyleCnt="17" custLinFactNeighborX="5254" custLinFactNeighborY="-41284">
        <dgm:presLayoutVars>
          <dgm:chMax val="0"/>
          <dgm:chPref val="0"/>
        </dgm:presLayoutVars>
      </dgm:prSet>
      <dgm:spPr/>
      <dgm:t>
        <a:bodyPr/>
        <a:lstStyle/>
        <a:p>
          <a:endParaRPr lang="zh-TW" altLang="en-US"/>
        </a:p>
      </dgm:t>
    </dgm:pt>
    <dgm:pt modelId="{DED00C9B-229E-45AD-969F-A75A4B40DE2A}" type="pres">
      <dgm:prSet presAssocID="{074A9D17-36FC-408C-88A1-FC5BE89A7C4B}" presName="Accent7" presStyleCnt="0"/>
      <dgm:spPr/>
    </dgm:pt>
    <dgm:pt modelId="{90467B38-2337-48F0-A298-EF304B4D6034}" type="pres">
      <dgm:prSet presAssocID="{074A9D17-36FC-408C-88A1-FC5BE89A7C4B}" presName="AccentHold1" presStyleLbl="node1" presStyleIdx="7" presStyleCnt="17"/>
      <dgm:spPr/>
    </dgm:pt>
    <dgm:pt modelId="{9803B720-530A-4302-90EB-6F28E813EAEF}" type="pres">
      <dgm:prSet presAssocID="{074A9D17-36FC-408C-88A1-FC5BE89A7C4B}" presName="Accent8" presStyleCnt="0"/>
      <dgm:spPr/>
    </dgm:pt>
    <dgm:pt modelId="{2DDB56BF-8ACE-4766-8751-084E3AB803CD}" type="pres">
      <dgm:prSet presAssocID="{074A9D17-36FC-408C-88A1-FC5BE89A7C4B}" presName="AccentHold2" presStyleLbl="node1" presStyleIdx="8" presStyleCnt="17"/>
      <dgm:spPr/>
    </dgm:pt>
    <dgm:pt modelId="{EC14C42B-AAC8-42AD-B7C1-15782B762C08}" type="pres">
      <dgm:prSet presAssocID="{7C80C33E-12A4-4E80-99DB-81C6FA0E21AF}" presName="Child2" presStyleLbl="node1" presStyleIdx="9" presStyleCnt="17" custLinFactNeighborX="-50291" custLinFactNeighborY="-15013">
        <dgm:presLayoutVars>
          <dgm:chMax val="0"/>
          <dgm:chPref val="0"/>
        </dgm:presLayoutVars>
      </dgm:prSet>
      <dgm:spPr/>
      <dgm:t>
        <a:bodyPr/>
        <a:lstStyle/>
        <a:p>
          <a:endParaRPr lang="zh-TW" altLang="en-US"/>
        </a:p>
      </dgm:t>
    </dgm:pt>
    <dgm:pt modelId="{89EEDB76-DF75-4AD8-9575-D6DAD4AE8A73}" type="pres">
      <dgm:prSet presAssocID="{7C80C33E-12A4-4E80-99DB-81C6FA0E21AF}" presName="Accent9" presStyleCnt="0"/>
      <dgm:spPr/>
    </dgm:pt>
    <dgm:pt modelId="{0201029E-1C29-4E4E-A490-2AFBCC6182C3}" type="pres">
      <dgm:prSet presAssocID="{7C80C33E-12A4-4E80-99DB-81C6FA0E21AF}" presName="AccentHold1" presStyleLbl="node1" presStyleIdx="10" presStyleCnt="17"/>
      <dgm:spPr/>
    </dgm:pt>
    <dgm:pt modelId="{CB00A0C1-0DA4-4DEB-917C-5102D9C75780}" type="pres">
      <dgm:prSet presAssocID="{7C80C33E-12A4-4E80-99DB-81C6FA0E21AF}" presName="Accent10" presStyleCnt="0"/>
      <dgm:spPr/>
    </dgm:pt>
    <dgm:pt modelId="{14FD9263-62EA-4785-9AEC-AF7251959CF3}" type="pres">
      <dgm:prSet presAssocID="{7C80C33E-12A4-4E80-99DB-81C6FA0E21AF}" presName="AccentHold2" presStyleLbl="node1" presStyleIdx="11" presStyleCnt="17"/>
      <dgm:spPr/>
    </dgm:pt>
    <dgm:pt modelId="{CDD37E2F-418D-40CD-AA87-A558CCA4491A}" type="pres">
      <dgm:prSet presAssocID="{7C80C33E-12A4-4E80-99DB-81C6FA0E21AF}" presName="Accent11" presStyleCnt="0"/>
      <dgm:spPr/>
    </dgm:pt>
    <dgm:pt modelId="{AFF4A7CF-57C1-4D4C-847C-A724347A3F6A}" type="pres">
      <dgm:prSet presAssocID="{7C80C33E-12A4-4E80-99DB-81C6FA0E21AF}" presName="AccentHold3" presStyleLbl="node1" presStyleIdx="12" presStyleCnt="17"/>
      <dgm:spPr/>
    </dgm:pt>
    <dgm:pt modelId="{F6939839-6D16-4E66-A766-8AC18AB8E11C}" type="pres">
      <dgm:prSet presAssocID="{63BB30D8-3C58-45FC-B774-CA1E37D5D0B4}" presName="Child3" presStyleLbl="node1" presStyleIdx="13" presStyleCnt="17" custLinFactNeighborX="-54795" custLinFactNeighborY="42786">
        <dgm:presLayoutVars>
          <dgm:chMax val="0"/>
          <dgm:chPref val="0"/>
        </dgm:presLayoutVars>
      </dgm:prSet>
      <dgm:spPr/>
      <dgm:t>
        <a:bodyPr/>
        <a:lstStyle/>
        <a:p>
          <a:endParaRPr lang="zh-TW" altLang="en-US"/>
        </a:p>
      </dgm:t>
    </dgm:pt>
    <dgm:pt modelId="{E56ED3B0-82EF-4AED-9015-014BBEC71D4A}" type="pres">
      <dgm:prSet presAssocID="{63BB30D8-3C58-45FC-B774-CA1E37D5D0B4}" presName="Accent12" presStyleCnt="0"/>
      <dgm:spPr/>
    </dgm:pt>
    <dgm:pt modelId="{B688F268-1FC0-4287-A42B-10852749EDF6}" type="pres">
      <dgm:prSet presAssocID="{63BB30D8-3C58-45FC-B774-CA1E37D5D0B4}" presName="AccentHold1" presStyleLbl="node1" presStyleIdx="14" presStyleCnt="17"/>
      <dgm:spPr/>
    </dgm:pt>
    <dgm:pt modelId="{72025846-74C2-44AF-959A-A2672B5048AE}" type="pres">
      <dgm:prSet presAssocID="{8DE31818-E8DE-45DE-A409-6A0A80597872}" presName="Child4" presStyleLbl="node1" presStyleIdx="15" presStyleCnt="17" custLinFactNeighborX="-24020" custLinFactNeighborY="9758">
        <dgm:presLayoutVars>
          <dgm:chMax val="0"/>
          <dgm:chPref val="0"/>
        </dgm:presLayoutVars>
      </dgm:prSet>
      <dgm:spPr/>
      <dgm:t>
        <a:bodyPr/>
        <a:lstStyle/>
        <a:p>
          <a:endParaRPr lang="zh-TW" altLang="en-US"/>
        </a:p>
      </dgm:t>
    </dgm:pt>
    <dgm:pt modelId="{E4B69038-AA04-4ED2-85EB-FD785FDF533A}" type="pres">
      <dgm:prSet presAssocID="{8DE31818-E8DE-45DE-A409-6A0A80597872}" presName="Accent13" presStyleCnt="0"/>
      <dgm:spPr/>
    </dgm:pt>
    <dgm:pt modelId="{8F692056-FED4-45A9-912E-4378D6C4F990}" type="pres">
      <dgm:prSet presAssocID="{8DE31818-E8DE-45DE-A409-6A0A80597872}" presName="AccentHold1" presStyleLbl="node1" presStyleIdx="16" presStyleCnt="17"/>
      <dgm:spPr/>
    </dgm:pt>
  </dgm:ptLst>
  <dgm:cxnLst>
    <dgm:cxn modelId="{5438E9E8-E5C6-4CAE-90FD-EEE19F5A2E5F}" srcId="{B1123BE0-8AAA-4E08-B152-9DEEDB58BAEF}" destId="{7C80C33E-12A4-4E80-99DB-81C6FA0E21AF}" srcOrd="1" destOrd="0" parTransId="{D289D355-886C-498B-90B2-B91E89BBEEC7}" sibTransId="{A8DA73DF-5F4F-40BC-A4E6-5356D42D4136}"/>
    <dgm:cxn modelId="{018AC881-C835-4C53-AF0A-4120760D527E}" srcId="{B1123BE0-8AAA-4E08-B152-9DEEDB58BAEF}" destId="{63BB30D8-3C58-45FC-B774-CA1E37D5D0B4}" srcOrd="2" destOrd="0" parTransId="{50808686-023A-46B5-BD17-29129AD1388C}" sibTransId="{4E45FB14-9FF8-4534-8EFA-F467F3B976BD}"/>
    <dgm:cxn modelId="{208B5D21-BF96-4278-89D6-92A0C7D462F7}" type="presOf" srcId="{63BB30D8-3C58-45FC-B774-CA1E37D5D0B4}" destId="{F6939839-6D16-4E66-A766-8AC18AB8E11C}" srcOrd="0" destOrd="0" presId="urn:microsoft.com/office/officeart/2009/3/layout/CircleRelationship"/>
    <dgm:cxn modelId="{A25F0BBC-AB9B-47BE-A450-CD9B4DE35DBD}" type="presOf" srcId="{7C80C33E-12A4-4E80-99DB-81C6FA0E21AF}" destId="{EC14C42B-AAC8-42AD-B7C1-15782B762C08}" srcOrd="0" destOrd="0" presId="urn:microsoft.com/office/officeart/2009/3/layout/CircleRelationship"/>
    <dgm:cxn modelId="{45D2E13F-B130-40FF-A0B9-E7BFFA413488}" type="presOf" srcId="{8DE31818-E8DE-45DE-A409-6A0A80597872}" destId="{72025846-74C2-44AF-959A-A2672B5048AE}" srcOrd="0" destOrd="0" presId="urn:microsoft.com/office/officeart/2009/3/layout/CircleRelationship"/>
    <dgm:cxn modelId="{3BBD267B-3DD7-45D0-8FBD-A7D45BFF50B4}" type="presOf" srcId="{B1123BE0-8AAA-4E08-B152-9DEEDB58BAEF}" destId="{D3549F2F-DC32-4B5A-AE30-AE05B1BDFEB4}" srcOrd="0" destOrd="0" presId="urn:microsoft.com/office/officeart/2009/3/layout/CircleRelationship"/>
    <dgm:cxn modelId="{B7D5FF23-F129-471D-A957-2310604FFA10}" type="presOf" srcId="{074A9D17-36FC-408C-88A1-FC5BE89A7C4B}" destId="{EC8A1A9E-E02C-4634-860A-026738680457}" srcOrd="0" destOrd="0" presId="urn:microsoft.com/office/officeart/2009/3/layout/CircleRelationship"/>
    <dgm:cxn modelId="{98D2AEF0-039C-408C-A29A-B6DF6C40376D}" srcId="{B1123BE0-8AAA-4E08-B152-9DEEDB58BAEF}" destId="{8DE31818-E8DE-45DE-A409-6A0A80597872}" srcOrd="3" destOrd="0" parTransId="{47AC0048-F2E4-4629-868E-46BD1F06AEBC}" sibTransId="{0D19DCD7-AE1B-4B7D-B326-A67EC71172FC}"/>
    <dgm:cxn modelId="{F39D8BD1-C96B-4985-8D5F-07879097F562}" type="presOf" srcId="{BAA9BA9E-BD9B-4A6E-95F4-0FB7C1751558}" destId="{D7ADB5E3-4E07-4656-B989-589BB55BB5F7}" srcOrd="0" destOrd="0" presId="urn:microsoft.com/office/officeart/2009/3/layout/CircleRelationship"/>
    <dgm:cxn modelId="{4FF5CB31-1ECC-4D5F-901A-1531C204457D}" srcId="{B1123BE0-8AAA-4E08-B152-9DEEDB58BAEF}" destId="{074A9D17-36FC-408C-88A1-FC5BE89A7C4B}" srcOrd="0" destOrd="0" parTransId="{AE6B6080-443F-49BC-9649-9F046B114548}" sibTransId="{3442E177-7D4D-438E-8B04-FFC965ADB655}"/>
    <dgm:cxn modelId="{C6FDA074-994D-42B5-BAEE-A14BD3EDAB5D}" srcId="{BAA9BA9E-BD9B-4A6E-95F4-0FB7C1751558}" destId="{B1123BE0-8AAA-4E08-B152-9DEEDB58BAEF}" srcOrd="0" destOrd="0" parTransId="{8D6AF0A4-6F97-44F8-9DDB-ED6CE0906428}" sibTransId="{15117453-6161-4E48-9810-F3066265D66B}"/>
    <dgm:cxn modelId="{6A771A1B-20E3-4FCD-B7BD-462207724C72}" type="presParOf" srcId="{D7ADB5E3-4E07-4656-B989-589BB55BB5F7}" destId="{D3549F2F-DC32-4B5A-AE30-AE05B1BDFEB4}" srcOrd="0" destOrd="0" presId="urn:microsoft.com/office/officeart/2009/3/layout/CircleRelationship"/>
    <dgm:cxn modelId="{BD182806-17E0-432D-908A-9A449AB3334D}" type="presParOf" srcId="{D7ADB5E3-4E07-4656-B989-589BB55BB5F7}" destId="{814F1ECE-7FA4-4A89-9AD7-D5699949FFBF}" srcOrd="1" destOrd="0" presId="urn:microsoft.com/office/officeart/2009/3/layout/CircleRelationship"/>
    <dgm:cxn modelId="{678179D7-6912-4A0C-97E1-9E27C239FB5C}" type="presParOf" srcId="{D7ADB5E3-4E07-4656-B989-589BB55BB5F7}" destId="{BDA3D149-6CB7-4D8B-BAC7-7E47458CB0F4}" srcOrd="2" destOrd="0" presId="urn:microsoft.com/office/officeart/2009/3/layout/CircleRelationship"/>
    <dgm:cxn modelId="{B95A5F8D-BDD2-4276-A1D5-9D8A94205E1D}" type="presParOf" srcId="{D7ADB5E3-4E07-4656-B989-589BB55BB5F7}" destId="{D3A528C6-E4B2-4828-A3C8-31B290775011}" srcOrd="3" destOrd="0" presId="urn:microsoft.com/office/officeart/2009/3/layout/CircleRelationship"/>
    <dgm:cxn modelId="{8E3BA87F-3968-4C90-BA22-410677145773}" type="presParOf" srcId="{D7ADB5E3-4E07-4656-B989-589BB55BB5F7}" destId="{2CCFA991-4739-4C91-AE2E-BD55AD7F8A53}" srcOrd="4" destOrd="0" presId="urn:microsoft.com/office/officeart/2009/3/layout/CircleRelationship"/>
    <dgm:cxn modelId="{1E98610E-CB62-4154-AC73-67536F057F26}" type="presParOf" srcId="{D7ADB5E3-4E07-4656-B989-589BB55BB5F7}" destId="{AE905191-541B-40B5-9429-EF2D130AA8D5}" srcOrd="5" destOrd="0" presId="urn:microsoft.com/office/officeart/2009/3/layout/CircleRelationship"/>
    <dgm:cxn modelId="{20BDCC5D-0B65-4BE2-84EF-3758D1255186}" type="presParOf" srcId="{D7ADB5E3-4E07-4656-B989-589BB55BB5F7}" destId="{ACBFA5F4-02F8-4EEA-8C2E-8D84D1DF9F75}" srcOrd="6" destOrd="0" presId="urn:microsoft.com/office/officeart/2009/3/layout/CircleRelationship"/>
    <dgm:cxn modelId="{C1E94894-B213-41E4-B683-4D2414E6FF1E}" type="presParOf" srcId="{D7ADB5E3-4E07-4656-B989-589BB55BB5F7}" destId="{EC8A1A9E-E02C-4634-860A-026738680457}" srcOrd="7" destOrd="0" presId="urn:microsoft.com/office/officeart/2009/3/layout/CircleRelationship"/>
    <dgm:cxn modelId="{67A16BB4-CDF3-45AF-83B9-DBFE80F3AA54}" type="presParOf" srcId="{D7ADB5E3-4E07-4656-B989-589BB55BB5F7}" destId="{DED00C9B-229E-45AD-969F-A75A4B40DE2A}" srcOrd="8" destOrd="0" presId="urn:microsoft.com/office/officeart/2009/3/layout/CircleRelationship"/>
    <dgm:cxn modelId="{CE9B0B9C-6B1D-495F-9BB9-9B87574DE6D1}" type="presParOf" srcId="{DED00C9B-229E-45AD-969F-A75A4B40DE2A}" destId="{90467B38-2337-48F0-A298-EF304B4D6034}" srcOrd="0" destOrd="0" presId="urn:microsoft.com/office/officeart/2009/3/layout/CircleRelationship"/>
    <dgm:cxn modelId="{5CF49F60-319F-4F50-927E-98F334351684}" type="presParOf" srcId="{D7ADB5E3-4E07-4656-B989-589BB55BB5F7}" destId="{9803B720-530A-4302-90EB-6F28E813EAEF}" srcOrd="9" destOrd="0" presId="urn:microsoft.com/office/officeart/2009/3/layout/CircleRelationship"/>
    <dgm:cxn modelId="{C69EDC08-9146-4315-9A99-8E27DF5A04C9}" type="presParOf" srcId="{9803B720-530A-4302-90EB-6F28E813EAEF}" destId="{2DDB56BF-8ACE-4766-8751-084E3AB803CD}" srcOrd="0" destOrd="0" presId="urn:microsoft.com/office/officeart/2009/3/layout/CircleRelationship"/>
    <dgm:cxn modelId="{55F1DFE7-B9B7-4CD1-9D3E-E602349C08FE}" type="presParOf" srcId="{D7ADB5E3-4E07-4656-B989-589BB55BB5F7}" destId="{EC14C42B-AAC8-42AD-B7C1-15782B762C08}" srcOrd="10" destOrd="0" presId="urn:microsoft.com/office/officeart/2009/3/layout/CircleRelationship"/>
    <dgm:cxn modelId="{1C2586CA-3B37-4B87-9582-1DE130357BBA}" type="presParOf" srcId="{D7ADB5E3-4E07-4656-B989-589BB55BB5F7}" destId="{89EEDB76-DF75-4AD8-9575-D6DAD4AE8A73}" srcOrd="11" destOrd="0" presId="urn:microsoft.com/office/officeart/2009/3/layout/CircleRelationship"/>
    <dgm:cxn modelId="{D6395FEB-209E-4C6D-9208-7A35CA8798CB}" type="presParOf" srcId="{89EEDB76-DF75-4AD8-9575-D6DAD4AE8A73}" destId="{0201029E-1C29-4E4E-A490-2AFBCC6182C3}" srcOrd="0" destOrd="0" presId="urn:microsoft.com/office/officeart/2009/3/layout/CircleRelationship"/>
    <dgm:cxn modelId="{ADFDB434-21AF-43E2-9A28-FFAB0DE80B12}" type="presParOf" srcId="{D7ADB5E3-4E07-4656-B989-589BB55BB5F7}" destId="{CB00A0C1-0DA4-4DEB-917C-5102D9C75780}" srcOrd="12" destOrd="0" presId="urn:microsoft.com/office/officeart/2009/3/layout/CircleRelationship"/>
    <dgm:cxn modelId="{99C1922B-36AE-44FA-8B78-679918C7E4FA}" type="presParOf" srcId="{CB00A0C1-0DA4-4DEB-917C-5102D9C75780}" destId="{14FD9263-62EA-4785-9AEC-AF7251959CF3}" srcOrd="0" destOrd="0" presId="urn:microsoft.com/office/officeart/2009/3/layout/CircleRelationship"/>
    <dgm:cxn modelId="{50D70471-D85E-410A-B083-0FB0214C3F1C}" type="presParOf" srcId="{D7ADB5E3-4E07-4656-B989-589BB55BB5F7}" destId="{CDD37E2F-418D-40CD-AA87-A558CCA4491A}" srcOrd="13" destOrd="0" presId="urn:microsoft.com/office/officeart/2009/3/layout/CircleRelationship"/>
    <dgm:cxn modelId="{CC673D2D-A2AE-450F-9B73-1899144FF414}" type="presParOf" srcId="{CDD37E2F-418D-40CD-AA87-A558CCA4491A}" destId="{AFF4A7CF-57C1-4D4C-847C-A724347A3F6A}" srcOrd="0" destOrd="0" presId="urn:microsoft.com/office/officeart/2009/3/layout/CircleRelationship"/>
    <dgm:cxn modelId="{F45E3D68-9216-49E0-9184-2621EE9FAF51}" type="presParOf" srcId="{D7ADB5E3-4E07-4656-B989-589BB55BB5F7}" destId="{F6939839-6D16-4E66-A766-8AC18AB8E11C}" srcOrd="14" destOrd="0" presId="urn:microsoft.com/office/officeart/2009/3/layout/CircleRelationship"/>
    <dgm:cxn modelId="{87D175A2-7794-43F9-8B86-F0402A7F8925}" type="presParOf" srcId="{D7ADB5E3-4E07-4656-B989-589BB55BB5F7}" destId="{E56ED3B0-82EF-4AED-9015-014BBEC71D4A}" srcOrd="15" destOrd="0" presId="urn:microsoft.com/office/officeart/2009/3/layout/CircleRelationship"/>
    <dgm:cxn modelId="{57BD1BCB-D2E6-496C-BEB7-0C19B498E63E}" type="presParOf" srcId="{E56ED3B0-82EF-4AED-9015-014BBEC71D4A}" destId="{B688F268-1FC0-4287-A42B-10852749EDF6}" srcOrd="0" destOrd="0" presId="urn:microsoft.com/office/officeart/2009/3/layout/CircleRelationship"/>
    <dgm:cxn modelId="{2880958E-ED0C-4D0D-991E-CE014899DE1E}" type="presParOf" srcId="{D7ADB5E3-4E07-4656-B989-589BB55BB5F7}" destId="{72025846-74C2-44AF-959A-A2672B5048AE}" srcOrd="16" destOrd="0" presId="urn:microsoft.com/office/officeart/2009/3/layout/CircleRelationship"/>
    <dgm:cxn modelId="{226EF4F6-0D9D-4FA7-BE0D-FDEEF0EFEA61}" type="presParOf" srcId="{D7ADB5E3-4E07-4656-B989-589BB55BB5F7}" destId="{E4B69038-AA04-4ED2-85EB-FD785FDF533A}" srcOrd="17" destOrd="0" presId="urn:microsoft.com/office/officeart/2009/3/layout/CircleRelationship"/>
    <dgm:cxn modelId="{47652F22-F8AA-40C5-9CB9-1DDA23EF98B6}" type="presParOf" srcId="{E4B69038-AA04-4ED2-85EB-FD785FDF533A}" destId="{8F692056-FED4-45A9-912E-4378D6C4F990}" srcOrd="0" destOrd="0" presId="urn:microsoft.com/office/officeart/2009/3/layout/CircleRelationship"/>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B7847AC-1C74-4363-A2F7-FD9F96AFC4A6}" type="doc">
      <dgm:prSet loTypeId="urn:microsoft.com/office/officeart/2005/8/layout/hList9" loCatId="list" qsTypeId="urn:microsoft.com/office/officeart/2005/8/quickstyle/simple1" qsCatId="simple" csTypeId="urn:microsoft.com/office/officeart/2005/8/colors/accent0_3" csCatId="mainScheme" phldr="1"/>
      <dgm:spPr/>
      <dgm:t>
        <a:bodyPr/>
        <a:lstStyle/>
        <a:p>
          <a:endParaRPr lang="zh-TW" altLang="en-US"/>
        </a:p>
      </dgm:t>
    </dgm:pt>
    <dgm:pt modelId="{99D31ACF-2F26-44F5-ADDD-370ABB10BCAE}">
      <dgm:prSet phldrT="[文字]" custT="1"/>
      <dgm:spPr/>
      <dgm:t>
        <a:bodyPr/>
        <a:lstStyle/>
        <a:p>
          <a:pPr algn="ctr"/>
          <a:r>
            <a:rPr lang="zh-TW" altLang="en-US" sz="2400" dirty="0" smtClean="0">
              <a:latin typeface="微軟正黑體" panose="020B0604030504040204" pitchFamily="34" charset="-120"/>
              <a:ea typeface="微軟正黑體" panose="020B0604030504040204" pitchFamily="34" charset="-120"/>
            </a:rPr>
            <a:t>演算法</a:t>
          </a:r>
          <a:endParaRPr lang="zh-TW" altLang="en-US" sz="3200" dirty="0">
            <a:latin typeface="微軟正黑體" panose="020B0604030504040204" pitchFamily="34" charset="-120"/>
            <a:ea typeface="微軟正黑體" panose="020B0604030504040204" pitchFamily="34" charset="-120"/>
          </a:endParaRPr>
        </a:p>
      </dgm:t>
    </dgm:pt>
    <dgm:pt modelId="{5AE9D1E3-C2DF-46F3-80B5-22FEC2BDAF20}" type="parTrans" cxnId="{FBE08FEA-F7D2-43E9-9B79-C083E807DC4C}">
      <dgm:prSet/>
      <dgm:spPr/>
      <dgm:t>
        <a:bodyPr/>
        <a:lstStyle/>
        <a:p>
          <a:endParaRPr lang="zh-TW" altLang="en-US"/>
        </a:p>
      </dgm:t>
    </dgm:pt>
    <dgm:pt modelId="{E077C051-FE35-4B3D-A6B0-99F964C675B0}" type="sibTrans" cxnId="{FBE08FEA-F7D2-43E9-9B79-C083E807DC4C}">
      <dgm:prSet/>
      <dgm:spPr/>
      <dgm:t>
        <a:bodyPr/>
        <a:lstStyle/>
        <a:p>
          <a:endParaRPr lang="zh-TW" altLang="en-US"/>
        </a:p>
      </dgm:t>
    </dgm:pt>
    <dgm:pt modelId="{2C4A210A-7DFE-4B72-AD5D-5F888388F6B8}">
      <dgm:prSet phldrT="[文字]" custT="1"/>
      <dgm:spPr/>
      <dgm:t>
        <a:bodyPr/>
        <a:lstStyle/>
        <a:p>
          <a:pPr algn="ctr"/>
          <a:r>
            <a:rPr lang="zh-TW" altLang="en-US" sz="2000" dirty="0" smtClean="0">
              <a:latin typeface="微軟正黑體" panose="020B0604030504040204" pitchFamily="34" charset="-120"/>
              <a:ea typeface="微軟正黑體" panose="020B0604030504040204" pitchFamily="34" charset="-120"/>
            </a:rPr>
            <a:t>分析問題</a:t>
          </a:r>
          <a:endParaRPr lang="zh-TW" altLang="en-US" sz="2000" dirty="0">
            <a:latin typeface="微軟正黑體" panose="020B0604030504040204" pitchFamily="34" charset="-120"/>
            <a:ea typeface="微軟正黑體" panose="020B0604030504040204" pitchFamily="34" charset="-120"/>
          </a:endParaRPr>
        </a:p>
      </dgm:t>
    </dgm:pt>
    <dgm:pt modelId="{CD2D6BBC-41DC-4CE2-A87E-C00F7EBF847E}" type="parTrans" cxnId="{3C9C605B-0D2B-4C94-9FD8-7C05CCE85CB9}">
      <dgm:prSet/>
      <dgm:spPr/>
      <dgm:t>
        <a:bodyPr/>
        <a:lstStyle/>
        <a:p>
          <a:endParaRPr lang="zh-TW" altLang="en-US"/>
        </a:p>
      </dgm:t>
    </dgm:pt>
    <dgm:pt modelId="{81D05D06-9B7E-4748-A2BC-5FBDA6EC47F2}" type="sibTrans" cxnId="{3C9C605B-0D2B-4C94-9FD8-7C05CCE85CB9}">
      <dgm:prSet/>
      <dgm:spPr/>
      <dgm:t>
        <a:bodyPr/>
        <a:lstStyle/>
        <a:p>
          <a:endParaRPr lang="zh-TW" altLang="en-US"/>
        </a:p>
      </dgm:t>
    </dgm:pt>
    <dgm:pt modelId="{E960575C-8843-410E-B992-CA3FBD4FAFAF}">
      <dgm:prSet phldrT="[文字]" custT="1"/>
      <dgm:spPr/>
      <dgm:t>
        <a:bodyPr/>
        <a:lstStyle/>
        <a:p>
          <a:pPr algn="ctr"/>
          <a:r>
            <a:rPr lang="zh-TW" altLang="en-US" sz="2000" dirty="0" smtClean="0">
              <a:latin typeface="微軟正黑體" panose="020B0604030504040204" pitchFamily="34" charset="-120"/>
              <a:ea typeface="微軟正黑體" panose="020B0604030504040204" pitchFamily="34" charset="-120"/>
            </a:rPr>
            <a:t>設計解題</a:t>
          </a:r>
          <a:r>
            <a:rPr lang="en-US" altLang="zh-TW" sz="2000" dirty="0" smtClean="0">
              <a:latin typeface="微軟正黑體" panose="020B0604030504040204" pitchFamily="34" charset="-120"/>
              <a:ea typeface="微軟正黑體" panose="020B0604030504040204" pitchFamily="34" charset="-120"/>
            </a:rPr>
            <a:t/>
          </a:r>
          <a:br>
            <a:rPr lang="en-US" altLang="zh-TW" sz="2000" dirty="0" smtClean="0">
              <a:latin typeface="微軟正黑體" panose="020B0604030504040204" pitchFamily="34" charset="-120"/>
              <a:ea typeface="微軟正黑體" panose="020B0604030504040204" pitchFamily="34" charset="-120"/>
            </a:rPr>
          </a:br>
          <a:r>
            <a:rPr lang="zh-TW" altLang="en-US" sz="2000" dirty="0" smtClean="0">
              <a:latin typeface="微軟正黑體" panose="020B0604030504040204" pitchFamily="34" charset="-120"/>
              <a:ea typeface="微軟正黑體" panose="020B0604030504040204" pitchFamily="34" charset="-120"/>
            </a:rPr>
            <a:t>方法</a:t>
          </a:r>
          <a:endParaRPr lang="zh-TW" altLang="en-US" sz="2000" dirty="0">
            <a:latin typeface="微軟正黑體" panose="020B0604030504040204" pitchFamily="34" charset="-120"/>
            <a:ea typeface="微軟正黑體" panose="020B0604030504040204" pitchFamily="34" charset="-120"/>
          </a:endParaRPr>
        </a:p>
      </dgm:t>
    </dgm:pt>
    <dgm:pt modelId="{382FE1D2-41FB-4303-8F9F-BF611865E108}" type="parTrans" cxnId="{4F566D6C-292E-496D-9AAD-EB6B50013316}">
      <dgm:prSet/>
      <dgm:spPr/>
      <dgm:t>
        <a:bodyPr/>
        <a:lstStyle/>
        <a:p>
          <a:endParaRPr lang="zh-TW" altLang="en-US"/>
        </a:p>
      </dgm:t>
    </dgm:pt>
    <dgm:pt modelId="{CF5654C4-D395-4E57-A4B2-A1BBD5D5936E}" type="sibTrans" cxnId="{4F566D6C-292E-496D-9AAD-EB6B50013316}">
      <dgm:prSet/>
      <dgm:spPr/>
      <dgm:t>
        <a:bodyPr/>
        <a:lstStyle/>
        <a:p>
          <a:endParaRPr lang="zh-TW" altLang="en-US"/>
        </a:p>
      </dgm:t>
    </dgm:pt>
    <dgm:pt modelId="{0F6929EB-8E87-42C4-83E7-322C91F9178B}">
      <dgm:prSet phldrT="[文字]" custT="1"/>
      <dgm:spPr/>
      <dgm:t>
        <a:bodyPr/>
        <a:lstStyle/>
        <a:p>
          <a:pPr algn="ctr"/>
          <a:r>
            <a:rPr lang="zh-TW" altLang="en-US" sz="2400" dirty="0" smtClean="0">
              <a:latin typeface="微軟正黑體" panose="020B0604030504040204" pitchFamily="34" charset="-120"/>
              <a:ea typeface="微軟正黑體" panose="020B0604030504040204" pitchFamily="34" charset="-120"/>
            </a:rPr>
            <a:t>程式設計</a:t>
          </a:r>
          <a:endParaRPr lang="zh-TW" altLang="en-US" sz="2800" dirty="0">
            <a:latin typeface="微軟正黑體" panose="020B0604030504040204" pitchFamily="34" charset="-120"/>
            <a:ea typeface="微軟正黑體" panose="020B0604030504040204" pitchFamily="34" charset="-120"/>
          </a:endParaRPr>
        </a:p>
      </dgm:t>
    </dgm:pt>
    <dgm:pt modelId="{604A4996-B063-4A98-83E8-FEDFA5BD1B57}" type="parTrans" cxnId="{D5C6A211-510C-4661-A26C-B8B134FAAAB0}">
      <dgm:prSet/>
      <dgm:spPr/>
      <dgm:t>
        <a:bodyPr/>
        <a:lstStyle/>
        <a:p>
          <a:endParaRPr lang="zh-TW" altLang="en-US"/>
        </a:p>
      </dgm:t>
    </dgm:pt>
    <dgm:pt modelId="{F044429A-448F-4B52-A8B1-3889198DFFF7}" type="sibTrans" cxnId="{D5C6A211-510C-4661-A26C-B8B134FAAAB0}">
      <dgm:prSet/>
      <dgm:spPr/>
      <dgm:t>
        <a:bodyPr/>
        <a:lstStyle/>
        <a:p>
          <a:endParaRPr lang="zh-TW" altLang="en-US"/>
        </a:p>
      </dgm:t>
    </dgm:pt>
    <dgm:pt modelId="{33AA93DE-6DE5-415B-89C6-1773A2C7DA3F}">
      <dgm:prSet phldrT="[文字]" custT="1"/>
      <dgm:spPr/>
      <dgm:t>
        <a:bodyPr/>
        <a:lstStyle/>
        <a:p>
          <a:pPr algn="ctr"/>
          <a:r>
            <a:rPr lang="zh-TW" altLang="en-US" sz="2000" dirty="0" smtClean="0">
              <a:latin typeface="微軟正黑體" panose="020B0604030504040204" pitchFamily="34" charset="-120"/>
              <a:ea typeface="微軟正黑體" panose="020B0604030504040204" pitchFamily="34" charset="-120"/>
            </a:rPr>
            <a:t>實踐解題</a:t>
          </a:r>
          <a:r>
            <a:rPr lang="en-US" altLang="zh-TW" sz="2000" dirty="0" smtClean="0">
              <a:latin typeface="微軟正黑體" panose="020B0604030504040204" pitchFamily="34" charset="-120"/>
              <a:ea typeface="微軟正黑體" panose="020B0604030504040204" pitchFamily="34" charset="-120"/>
            </a:rPr>
            <a:t/>
          </a:r>
          <a:br>
            <a:rPr lang="en-US" altLang="zh-TW" sz="2000" dirty="0" smtClean="0">
              <a:latin typeface="微軟正黑體" panose="020B0604030504040204" pitchFamily="34" charset="-120"/>
              <a:ea typeface="微軟正黑體" panose="020B0604030504040204" pitchFamily="34" charset="-120"/>
            </a:rPr>
          </a:br>
          <a:r>
            <a:rPr lang="zh-TW" altLang="en-US" sz="2000" dirty="0" smtClean="0">
              <a:latin typeface="微軟正黑體" panose="020B0604030504040204" pitchFamily="34" charset="-120"/>
              <a:ea typeface="微軟正黑體" panose="020B0604030504040204" pitchFamily="34" charset="-120"/>
            </a:rPr>
            <a:t>程序</a:t>
          </a:r>
          <a:endParaRPr lang="zh-TW" altLang="en-US" sz="2000" dirty="0">
            <a:latin typeface="微軟正黑體" panose="020B0604030504040204" pitchFamily="34" charset="-120"/>
            <a:ea typeface="微軟正黑體" panose="020B0604030504040204" pitchFamily="34" charset="-120"/>
          </a:endParaRPr>
        </a:p>
      </dgm:t>
    </dgm:pt>
    <dgm:pt modelId="{44F482F1-5C52-4EE5-9216-369616657329}" type="parTrans" cxnId="{D081216A-C0D4-4E7D-93BC-2F43A35B534A}">
      <dgm:prSet/>
      <dgm:spPr/>
      <dgm:t>
        <a:bodyPr/>
        <a:lstStyle/>
        <a:p>
          <a:endParaRPr lang="zh-TW" altLang="en-US"/>
        </a:p>
      </dgm:t>
    </dgm:pt>
    <dgm:pt modelId="{4A3D9C2D-3FC7-49E4-9C18-84CB5C659492}" type="sibTrans" cxnId="{D081216A-C0D4-4E7D-93BC-2F43A35B534A}">
      <dgm:prSet/>
      <dgm:spPr/>
      <dgm:t>
        <a:bodyPr/>
        <a:lstStyle/>
        <a:p>
          <a:endParaRPr lang="zh-TW" altLang="en-US"/>
        </a:p>
      </dgm:t>
    </dgm:pt>
    <dgm:pt modelId="{DED4A23F-EF05-4261-8DC2-EFF0318E4278}">
      <dgm:prSet phldrT="[文字]" custT="1"/>
      <dgm:spPr/>
      <dgm:t>
        <a:bodyPr/>
        <a:lstStyle/>
        <a:p>
          <a:pPr algn="ctr"/>
          <a:r>
            <a:rPr lang="zh-TW" altLang="en-US" sz="2000" dirty="0" smtClean="0">
              <a:latin typeface="微軟正黑體" panose="020B0604030504040204" pitchFamily="34" charset="-120"/>
              <a:ea typeface="微軟正黑體" panose="020B0604030504040204" pitchFamily="34" charset="-120"/>
            </a:rPr>
            <a:t>解決問題</a:t>
          </a:r>
          <a:endParaRPr lang="zh-TW" altLang="en-US" sz="2000" dirty="0">
            <a:latin typeface="微軟正黑體" panose="020B0604030504040204" pitchFamily="34" charset="-120"/>
            <a:ea typeface="微軟正黑體" panose="020B0604030504040204" pitchFamily="34" charset="-120"/>
          </a:endParaRPr>
        </a:p>
      </dgm:t>
    </dgm:pt>
    <dgm:pt modelId="{AF40A36F-3581-4167-B8BA-52EBD363A8E3}" type="parTrans" cxnId="{9887D8BB-FC9C-48AB-8D81-AC7F0C0CE74A}">
      <dgm:prSet/>
      <dgm:spPr/>
      <dgm:t>
        <a:bodyPr/>
        <a:lstStyle/>
        <a:p>
          <a:endParaRPr lang="zh-TW" altLang="en-US"/>
        </a:p>
      </dgm:t>
    </dgm:pt>
    <dgm:pt modelId="{B5FA8F68-FC78-4CEB-9A4C-8FE02835F0FA}" type="sibTrans" cxnId="{9887D8BB-FC9C-48AB-8D81-AC7F0C0CE74A}">
      <dgm:prSet/>
      <dgm:spPr/>
      <dgm:t>
        <a:bodyPr/>
        <a:lstStyle/>
        <a:p>
          <a:endParaRPr lang="zh-TW" altLang="en-US"/>
        </a:p>
      </dgm:t>
    </dgm:pt>
    <dgm:pt modelId="{958DBCBA-B3AA-40DA-A316-CCE0FAEA077C}" type="pres">
      <dgm:prSet presAssocID="{EB7847AC-1C74-4363-A2F7-FD9F96AFC4A6}" presName="list" presStyleCnt="0">
        <dgm:presLayoutVars>
          <dgm:dir/>
          <dgm:animLvl val="lvl"/>
        </dgm:presLayoutVars>
      </dgm:prSet>
      <dgm:spPr/>
      <dgm:t>
        <a:bodyPr/>
        <a:lstStyle/>
        <a:p>
          <a:endParaRPr lang="zh-TW" altLang="en-US"/>
        </a:p>
      </dgm:t>
    </dgm:pt>
    <dgm:pt modelId="{C0513421-28D6-4DD2-BD33-D79BE624E5D4}" type="pres">
      <dgm:prSet presAssocID="{99D31ACF-2F26-44F5-ADDD-370ABB10BCAE}" presName="posSpace" presStyleCnt="0"/>
      <dgm:spPr/>
    </dgm:pt>
    <dgm:pt modelId="{5790AEA7-7196-47EB-A9EB-BF5048F5BBFF}" type="pres">
      <dgm:prSet presAssocID="{99D31ACF-2F26-44F5-ADDD-370ABB10BCAE}" presName="vertFlow" presStyleCnt="0"/>
      <dgm:spPr/>
    </dgm:pt>
    <dgm:pt modelId="{F2A0378F-4D15-4E45-A575-FD3482A6554C}" type="pres">
      <dgm:prSet presAssocID="{99D31ACF-2F26-44F5-ADDD-370ABB10BCAE}" presName="topSpace" presStyleCnt="0"/>
      <dgm:spPr/>
    </dgm:pt>
    <dgm:pt modelId="{ECA5FB70-6439-454C-B7B0-E5EAB04E3D8D}" type="pres">
      <dgm:prSet presAssocID="{99D31ACF-2F26-44F5-ADDD-370ABB10BCAE}" presName="firstComp" presStyleCnt="0"/>
      <dgm:spPr/>
    </dgm:pt>
    <dgm:pt modelId="{EA9742B5-85B9-498E-A0E1-919DC29452AA}" type="pres">
      <dgm:prSet presAssocID="{99D31ACF-2F26-44F5-ADDD-370ABB10BCAE}" presName="firstChild" presStyleLbl="bgAccFollowNode1" presStyleIdx="0" presStyleCnt="4"/>
      <dgm:spPr/>
      <dgm:t>
        <a:bodyPr/>
        <a:lstStyle/>
        <a:p>
          <a:endParaRPr lang="zh-TW" altLang="en-US"/>
        </a:p>
      </dgm:t>
    </dgm:pt>
    <dgm:pt modelId="{ECAC1A54-753D-474A-B66D-29579E1AF7EF}" type="pres">
      <dgm:prSet presAssocID="{99D31ACF-2F26-44F5-ADDD-370ABB10BCAE}" presName="firstChildTx" presStyleLbl="bgAccFollowNode1" presStyleIdx="0" presStyleCnt="4">
        <dgm:presLayoutVars>
          <dgm:bulletEnabled val="1"/>
        </dgm:presLayoutVars>
      </dgm:prSet>
      <dgm:spPr/>
      <dgm:t>
        <a:bodyPr/>
        <a:lstStyle/>
        <a:p>
          <a:endParaRPr lang="zh-TW" altLang="en-US"/>
        </a:p>
      </dgm:t>
    </dgm:pt>
    <dgm:pt modelId="{4E620460-8D36-41DE-B574-783083D1961B}" type="pres">
      <dgm:prSet presAssocID="{E960575C-8843-410E-B992-CA3FBD4FAFAF}" presName="comp" presStyleCnt="0"/>
      <dgm:spPr/>
    </dgm:pt>
    <dgm:pt modelId="{4A111817-9D82-420E-8F96-4EF3A53478D5}" type="pres">
      <dgm:prSet presAssocID="{E960575C-8843-410E-B992-CA3FBD4FAFAF}" presName="child" presStyleLbl="bgAccFollowNode1" presStyleIdx="1" presStyleCnt="4" custLinFactNeighborX="-821" custLinFactNeighborY="13881"/>
      <dgm:spPr/>
      <dgm:t>
        <a:bodyPr/>
        <a:lstStyle/>
        <a:p>
          <a:endParaRPr lang="zh-TW" altLang="en-US"/>
        </a:p>
      </dgm:t>
    </dgm:pt>
    <dgm:pt modelId="{E066F8F0-7C7D-459A-88BB-0349C3083127}" type="pres">
      <dgm:prSet presAssocID="{E960575C-8843-410E-B992-CA3FBD4FAFAF}" presName="childTx" presStyleLbl="bgAccFollowNode1" presStyleIdx="1" presStyleCnt="4">
        <dgm:presLayoutVars>
          <dgm:bulletEnabled val="1"/>
        </dgm:presLayoutVars>
      </dgm:prSet>
      <dgm:spPr/>
      <dgm:t>
        <a:bodyPr/>
        <a:lstStyle/>
        <a:p>
          <a:endParaRPr lang="zh-TW" altLang="en-US"/>
        </a:p>
      </dgm:t>
    </dgm:pt>
    <dgm:pt modelId="{D4C41152-78EA-4DF7-BC6A-C46D6D896C73}" type="pres">
      <dgm:prSet presAssocID="{99D31ACF-2F26-44F5-ADDD-370ABB10BCAE}" presName="negSpace" presStyleCnt="0"/>
      <dgm:spPr/>
    </dgm:pt>
    <dgm:pt modelId="{2791752C-9384-47A7-B040-9D6B479A4F82}" type="pres">
      <dgm:prSet presAssocID="{99D31ACF-2F26-44F5-ADDD-370ABB10BCAE}" presName="circle" presStyleLbl="node1" presStyleIdx="0" presStyleCnt="2" custLinFactNeighborX="69409" custLinFactNeighborY="-39576"/>
      <dgm:spPr/>
      <dgm:t>
        <a:bodyPr/>
        <a:lstStyle/>
        <a:p>
          <a:endParaRPr lang="zh-TW" altLang="en-US"/>
        </a:p>
      </dgm:t>
    </dgm:pt>
    <dgm:pt modelId="{FB22C511-7957-4278-9757-6AA842B1ABBA}" type="pres">
      <dgm:prSet presAssocID="{E077C051-FE35-4B3D-A6B0-99F964C675B0}" presName="transSpace" presStyleCnt="0"/>
      <dgm:spPr/>
    </dgm:pt>
    <dgm:pt modelId="{4709CA4F-8B8E-42B4-B589-06E303E1A439}" type="pres">
      <dgm:prSet presAssocID="{0F6929EB-8E87-42C4-83E7-322C91F9178B}" presName="posSpace" presStyleCnt="0"/>
      <dgm:spPr/>
    </dgm:pt>
    <dgm:pt modelId="{CB309916-3252-4593-9FA8-3EC9C5082535}" type="pres">
      <dgm:prSet presAssocID="{0F6929EB-8E87-42C4-83E7-322C91F9178B}" presName="vertFlow" presStyleCnt="0"/>
      <dgm:spPr/>
    </dgm:pt>
    <dgm:pt modelId="{9778D9D7-28A0-4B39-BBF6-16194A8C4983}" type="pres">
      <dgm:prSet presAssocID="{0F6929EB-8E87-42C4-83E7-322C91F9178B}" presName="topSpace" presStyleCnt="0"/>
      <dgm:spPr/>
    </dgm:pt>
    <dgm:pt modelId="{3F33A75B-8263-45F0-B7F1-0E89462827A5}" type="pres">
      <dgm:prSet presAssocID="{0F6929EB-8E87-42C4-83E7-322C91F9178B}" presName="firstComp" presStyleCnt="0"/>
      <dgm:spPr/>
    </dgm:pt>
    <dgm:pt modelId="{745777E1-DAA5-4291-A98C-3CCF5876C77A}" type="pres">
      <dgm:prSet presAssocID="{0F6929EB-8E87-42C4-83E7-322C91F9178B}" presName="firstChild" presStyleLbl="bgAccFollowNode1" presStyleIdx="2" presStyleCnt="4" custLinFactNeighborX="-53101" custLinFactNeighborY="2166"/>
      <dgm:spPr/>
      <dgm:t>
        <a:bodyPr/>
        <a:lstStyle/>
        <a:p>
          <a:endParaRPr lang="zh-TW" altLang="en-US"/>
        </a:p>
      </dgm:t>
    </dgm:pt>
    <dgm:pt modelId="{D4D965AA-41C1-4E0B-97F0-7F51EC249B9B}" type="pres">
      <dgm:prSet presAssocID="{0F6929EB-8E87-42C4-83E7-322C91F9178B}" presName="firstChildTx" presStyleLbl="bgAccFollowNode1" presStyleIdx="2" presStyleCnt="4">
        <dgm:presLayoutVars>
          <dgm:bulletEnabled val="1"/>
        </dgm:presLayoutVars>
      </dgm:prSet>
      <dgm:spPr/>
      <dgm:t>
        <a:bodyPr/>
        <a:lstStyle/>
        <a:p>
          <a:endParaRPr lang="zh-TW" altLang="en-US"/>
        </a:p>
      </dgm:t>
    </dgm:pt>
    <dgm:pt modelId="{1D6BAF0F-EAC5-4B8A-A034-2328732C54D0}" type="pres">
      <dgm:prSet presAssocID="{DED4A23F-EF05-4261-8DC2-EFF0318E4278}" presName="comp" presStyleCnt="0"/>
      <dgm:spPr/>
    </dgm:pt>
    <dgm:pt modelId="{5FABE7FE-C308-4F1B-AC58-5A837FAA7899}" type="pres">
      <dgm:prSet presAssocID="{DED4A23F-EF05-4261-8DC2-EFF0318E4278}" presName="child" presStyleLbl="bgAccFollowNode1" presStyleIdx="3" presStyleCnt="4" custScaleY="98865" custLinFactNeighborX="-54491" custLinFactNeighborY="13881"/>
      <dgm:spPr/>
      <dgm:t>
        <a:bodyPr/>
        <a:lstStyle/>
        <a:p>
          <a:endParaRPr lang="zh-TW" altLang="en-US"/>
        </a:p>
      </dgm:t>
    </dgm:pt>
    <dgm:pt modelId="{84B636CD-A6CF-4496-85E8-2F9FB1551B05}" type="pres">
      <dgm:prSet presAssocID="{DED4A23F-EF05-4261-8DC2-EFF0318E4278}" presName="childTx" presStyleLbl="bgAccFollowNode1" presStyleIdx="3" presStyleCnt="4">
        <dgm:presLayoutVars>
          <dgm:bulletEnabled val="1"/>
        </dgm:presLayoutVars>
      </dgm:prSet>
      <dgm:spPr/>
      <dgm:t>
        <a:bodyPr/>
        <a:lstStyle/>
        <a:p>
          <a:endParaRPr lang="zh-TW" altLang="en-US"/>
        </a:p>
      </dgm:t>
    </dgm:pt>
    <dgm:pt modelId="{5A5EBFA1-EABC-4231-BEC3-7A1F94442FF1}" type="pres">
      <dgm:prSet presAssocID="{0F6929EB-8E87-42C4-83E7-322C91F9178B}" presName="negSpace" presStyleCnt="0"/>
      <dgm:spPr/>
    </dgm:pt>
    <dgm:pt modelId="{F1F11BDC-C9CC-4A07-B311-CF2279212A5E}" type="pres">
      <dgm:prSet presAssocID="{0F6929EB-8E87-42C4-83E7-322C91F9178B}" presName="circle" presStyleLbl="node1" presStyleIdx="1" presStyleCnt="2" custLinFactNeighborX="10443" custLinFactNeighborY="-39576"/>
      <dgm:spPr/>
      <dgm:t>
        <a:bodyPr/>
        <a:lstStyle/>
        <a:p>
          <a:endParaRPr lang="zh-TW" altLang="en-US"/>
        </a:p>
      </dgm:t>
    </dgm:pt>
  </dgm:ptLst>
  <dgm:cxnLst>
    <dgm:cxn modelId="{53E5C12D-95E5-4A25-811E-3C11D9D1CBA4}" type="presOf" srcId="{DED4A23F-EF05-4261-8DC2-EFF0318E4278}" destId="{84B636CD-A6CF-4496-85E8-2F9FB1551B05}" srcOrd="1" destOrd="0" presId="urn:microsoft.com/office/officeart/2005/8/layout/hList9"/>
    <dgm:cxn modelId="{3C9C605B-0D2B-4C94-9FD8-7C05CCE85CB9}" srcId="{99D31ACF-2F26-44F5-ADDD-370ABB10BCAE}" destId="{2C4A210A-7DFE-4B72-AD5D-5F888388F6B8}" srcOrd="0" destOrd="0" parTransId="{CD2D6BBC-41DC-4CE2-A87E-C00F7EBF847E}" sibTransId="{81D05D06-9B7E-4748-A2BC-5FBDA6EC47F2}"/>
    <dgm:cxn modelId="{33FB7045-C9D3-40D3-9096-6700CE7956B5}" type="presOf" srcId="{33AA93DE-6DE5-415B-89C6-1773A2C7DA3F}" destId="{745777E1-DAA5-4291-A98C-3CCF5876C77A}" srcOrd="0" destOrd="0" presId="urn:microsoft.com/office/officeart/2005/8/layout/hList9"/>
    <dgm:cxn modelId="{9887D8BB-FC9C-48AB-8D81-AC7F0C0CE74A}" srcId="{0F6929EB-8E87-42C4-83E7-322C91F9178B}" destId="{DED4A23F-EF05-4261-8DC2-EFF0318E4278}" srcOrd="1" destOrd="0" parTransId="{AF40A36F-3581-4167-B8BA-52EBD363A8E3}" sibTransId="{B5FA8F68-FC78-4CEB-9A4C-8FE02835F0FA}"/>
    <dgm:cxn modelId="{FBE08FEA-F7D2-43E9-9B79-C083E807DC4C}" srcId="{EB7847AC-1C74-4363-A2F7-FD9F96AFC4A6}" destId="{99D31ACF-2F26-44F5-ADDD-370ABB10BCAE}" srcOrd="0" destOrd="0" parTransId="{5AE9D1E3-C2DF-46F3-80B5-22FEC2BDAF20}" sibTransId="{E077C051-FE35-4B3D-A6B0-99F964C675B0}"/>
    <dgm:cxn modelId="{AB2EBEC9-1A1B-4327-AEE3-606E82DB4228}" type="presOf" srcId="{E960575C-8843-410E-B992-CA3FBD4FAFAF}" destId="{E066F8F0-7C7D-459A-88BB-0349C3083127}" srcOrd="1" destOrd="0" presId="urn:microsoft.com/office/officeart/2005/8/layout/hList9"/>
    <dgm:cxn modelId="{BD44E83B-4E77-4112-84E0-E23F45A5D283}" type="presOf" srcId="{DED4A23F-EF05-4261-8DC2-EFF0318E4278}" destId="{5FABE7FE-C308-4F1B-AC58-5A837FAA7899}" srcOrd="0" destOrd="0" presId="urn:microsoft.com/office/officeart/2005/8/layout/hList9"/>
    <dgm:cxn modelId="{BF2D8BB2-733F-4F51-B928-FF41B0400216}" type="presOf" srcId="{0F6929EB-8E87-42C4-83E7-322C91F9178B}" destId="{F1F11BDC-C9CC-4A07-B311-CF2279212A5E}" srcOrd="0" destOrd="0" presId="urn:microsoft.com/office/officeart/2005/8/layout/hList9"/>
    <dgm:cxn modelId="{DC2A1184-31D5-4B82-9DA5-907757629930}" type="presOf" srcId="{E960575C-8843-410E-B992-CA3FBD4FAFAF}" destId="{4A111817-9D82-420E-8F96-4EF3A53478D5}" srcOrd="0" destOrd="0" presId="urn:microsoft.com/office/officeart/2005/8/layout/hList9"/>
    <dgm:cxn modelId="{4F566D6C-292E-496D-9AAD-EB6B50013316}" srcId="{99D31ACF-2F26-44F5-ADDD-370ABB10BCAE}" destId="{E960575C-8843-410E-B992-CA3FBD4FAFAF}" srcOrd="1" destOrd="0" parTransId="{382FE1D2-41FB-4303-8F9F-BF611865E108}" sibTransId="{CF5654C4-D395-4E57-A4B2-A1BBD5D5936E}"/>
    <dgm:cxn modelId="{D5C6A211-510C-4661-A26C-B8B134FAAAB0}" srcId="{EB7847AC-1C74-4363-A2F7-FD9F96AFC4A6}" destId="{0F6929EB-8E87-42C4-83E7-322C91F9178B}" srcOrd="1" destOrd="0" parTransId="{604A4996-B063-4A98-83E8-FEDFA5BD1B57}" sibTransId="{F044429A-448F-4B52-A8B1-3889198DFFF7}"/>
    <dgm:cxn modelId="{7D2BF066-E9EA-4407-9556-F29FF75E45C1}" type="presOf" srcId="{2C4A210A-7DFE-4B72-AD5D-5F888388F6B8}" destId="{ECAC1A54-753D-474A-B66D-29579E1AF7EF}" srcOrd="1" destOrd="0" presId="urn:microsoft.com/office/officeart/2005/8/layout/hList9"/>
    <dgm:cxn modelId="{641B1058-0D6B-4E8C-B871-96E460A8C0AF}" type="presOf" srcId="{2C4A210A-7DFE-4B72-AD5D-5F888388F6B8}" destId="{EA9742B5-85B9-498E-A0E1-919DC29452AA}" srcOrd="0" destOrd="0" presId="urn:microsoft.com/office/officeart/2005/8/layout/hList9"/>
    <dgm:cxn modelId="{343C45D5-A0F1-4BB1-86C2-AF7CD02570A9}" type="presOf" srcId="{99D31ACF-2F26-44F5-ADDD-370ABB10BCAE}" destId="{2791752C-9384-47A7-B040-9D6B479A4F82}" srcOrd="0" destOrd="0" presId="urn:microsoft.com/office/officeart/2005/8/layout/hList9"/>
    <dgm:cxn modelId="{D081216A-C0D4-4E7D-93BC-2F43A35B534A}" srcId="{0F6929EB-8E87-42C4-83E7-322C91F9178B}" destId="{33AA93DE-6DE5-415B-89C6-1773A2C7DA3F}" srcOrd="0" destOrd="0" parTransId="{44F482F1-5C52-4EE5-9216-369616657329}" sibTransId="{4A3D9C2D-3FC7-49E4-9C18-84CB5C659492}"/>
    <dgm:cxn modelId="{E3174031-7EB9-4B7C-875D-EA1594359CDF}" type="presOf" srcId="{EB7847AC-1C74-4363-A2F7-FD9F96AFC4A6}" destId="{958DBCBA-B3AA-40DA-A316-CCE0FAEA077C}" srcOrd="0" destOrd="0" presId="urn:microsoft.com/office/officeart/2005/8/layout/hList9"/>
    <dgm:cxn modelId="{4916FBEA-3827-45F3-ACE5-0CCA02F699F4}" type="presOf" srcId="{33AA93DE-6DE5-415B-89C6-1773A2C7DA3F}" destId="{D4D965AA-41C1-4E0B-97F0-7F51EC249B9B}" srcOrd="1" destOrd="0" presId="urn:microsoft.com/office/officeart/2005/8/layout/hList9"/>
    <dgm:cxn modelId="{586F05C9-997E-465C-ABFC-2FBE64D418AB}" type="presParOf" srcId="{958DBCBA-B3AA-40DA-A316-CCE0FAEA077C}" destId="{C0513421-28D6-4DD2-BD33-D79BE624E5D4}" srcOrd="0" destOrd="0" presId="urn:microsoft.com/office/officeart/2005/8/layout/hList9"/>
    <dgm:cxn modelId="{AE0B929E-3171-4888-96E0-6DBB5F719314}" type="presParOf" srcId="{958DBCBA-B3AA-40DA-A316-CCE0FAEA077C}" destId="{5790AEA7-7196-47EB-A9EB-BF5048F5BBFF}" srcOrd="1" destOrd="0" presId="urn:microsoft.com/office/officeart/2005/8/layout/hList9"/>
    <dgm:cxn modelId="{713E58C7-6494-4A55-86AB-754CBFD46BD9}" type="presParOf" srcId="{5790AEA7-7196-47EB-A9EB-BF5048F5BBFF}" destId="{F2A0378F-4D15-4E45-A575-FD3482A6554C}" srcOrd="0" destOrd="0" presId="urn:microsoft.com/office/officeart/2005/8/layout/hList9"/>
    <dgm:cxn modelId="{9AAF0B9A-7D23-4A11-B7BC-5CC53686D581}" type="presParOf" srcId="{5790AEA7-7196-47EB-A9EB-BF5048F5BBFF}" destId="{ECA5FB70-6439-454C-B7B0-E5EAB04E3D8D}" srcOrd="1" destOrd="0" presId="urn:microsoft.com/office/officeart/2005/8/layout/hList9"/>
    <dgm:cxn modelId="{93470D81-3503-49CA-8892-7EEFB13618FC}" type="presParOf" srcId="{ECA5FB70-6439-454C-B7B0-E5EAB04E3D8D}" destId="{EA9742B5-85B9-498E-A0E1-919DC29452AA}" srcOrd="0" destOrd="0" presId="urn:microsoft.com/office/officeart/2005/8/layout/hList9"/>
    <dgm:cxn modelId="{4F35DFB1-0E52-4289-9A84-EDACD9FF95F1}" type="presParOf" srcId="{ECA5FB70-6439-454C-B7B0-E5EAB04E3D8D}" destId="{ECAC1A54-753D-474A-B66D-29579E1AF7EF}" srcOrd="1" destOrd="0" presId="urn:microsoft.com/office/officeart/2005/8/layout/hList9"/>
    <dgm:cxn modelId="{4C16C300-AFCF-4ACE-8793-518520B902A5}" type="presParOf" srcId="{5790AEA7-7196-47EB-A9EB-BF5048F5BBFF}" destId="{4E620460-8D36-41DE-B574-783083D1961B}" srcOrd="2" destOrd="0" presId="urn:microsoft.com/office/officeart/2005/8/layout/hList9"/>
    <dgm:cxn modelId="{45B3BA82-4825-4252-AFA9-8BD2F59BCA59}" type="presParOf" srcId="{4E620460-8D36-41DE-B574-783083D1961B}" destId="{4A111817-9D82-420E-8F96-4EF3A53478D5}" srcOrd="0" destOrd="0" presId="urn:microsoft.com/office/officeart/2005/8/layout/hList9"/>
    <dgm:cxn modelId="{24955549-C4F7-48C0-AFB0-CCB8165E6EF6}" type="presParOf" srcId="{4E620460-8D36-41DE-B574-783083D1961B}" destId="{E066F8F0-7C7D-459A-88BB-0349C3083127}" srcOrd="1" destOrd="0" presId="urn:microsoft.com/office/officeart/2005/8/layout/hList9"/>
    <dgm:cxn modelId="{31BF8A2C-ED46-4FED-B225-BDD16EC819D2}" type="presParOf" srcId="{958DBCBA-B3AA-40DA-A316-CCE0FAEA077C}" destId="{D4C41152-78EA-4DF7-BC6A-C46D6D896C73}" srcOrd="2" destOrd="0" presId="urn:microsoft.com/office/officeart/2005/8/layout/hList9"/>
    <dgm:cxn modelId="{F5215679-99B4-4BC7-BF73-66DDE7F33B0B}" type="presParOf" srcId="{958DBCBA-B3AA-40DA-A316-CCE0FAEA077C}" destId="{2791752C-9384-47A7-B040-9D6B479A4F82}" srcOrd="3" destOrd="0" presId="urn:microsoft.com/office/officeart/2005/8/layout/hList9"/>
    <dgm:cxn modelId="{D1B583A7-AC75-41A3-90E8-D80EDFF75832}" type="presParOf" srcId="{958DBCBA-B3AA-40DA-A316-CCE0FAEA077C}" destId="{FB22C511-7957-4278-9757-6AA842B1ABBA}" srcOrd="4" destOrd="0" presId="urn:microsoft.com/office/officeart/2005/8/layout/hList9"/>
    <dgm:cxn modelId="{00B16B66-3A97-4AE8-80AE-A0CFA4000DEE}" type="presParOf" srcId="{958DBCBA-B3AA-40DA-A316-CCE0FAEA077C}" destId="{4709CA4F-8B8E-42B4-B589-06E303E1A439}" srcOrd="5" destOrd="0" presId="urn:microsoft.com/office/officeart/2005/8/layout/hList9"/>
    <dgm:cxn modelId="{AE6A09CB-5D03-4303-AAF9-197AFE49657B}" type="presParOf" srcId="{958DBCBA-B3AA-40DA-A316-CCE0FAEA077C}" destId="{CB309916-3252-4593-9FA8-3EC9C5082535}" srcOrd="6" destOrd="0" presId="urn:microsoft.com/office/officeart/2005/8/layout/hList9"/>
    <dgm:cxn modelId="{92956D06-3883-4AD7-BC4E-61104787E5B8}" type="presParOf" srcId="{CB309916-3252-4593-9FA8-3EC9C5082535}" destId="{9778D9D7-28A0-4B39-BBF6-16194A8C4983}" srcOrd="0" destOrd="0" presId="urn:microsoft.com/office/officeart/2005/8/layout/hList9"/>
    <dgm:cxn modelId="{AF7DF528-92D4-4C1B-B8D2-688575818487}" type="presParOf" srcId="{CB309916-3252-4593-9FA8-3EC9C5082535}" destId="{3F33A75B-8263-45F0-B7F1-0E89462827A5}" srcOrd="1" destOrd="0" presId="urn:microsoft.com/office/officeart/2005/8/layout/hList9"/>
    <dgm:cxn modelId="{E28C7834-B61A-4482-BA53-59CBA181F1F0}" type="presParOf" srcId="{3F33A75B-8263-45F0-B7F1-0E89462827A5}" destId="{745777E1-DAA5-4291-A98C-3CCF5876C77A}" srcOrd="0" destOrd="0" presId="urn:microsoft.com/office/officeart/2005/8/layout/hList9"/>
    <dgm:cxn modelId="{2156DD4E-21F4-43A1-A000-2CA4CDA912B2}" type="presParOf" srcId="{3F33A75B-8263-45F0-B7F1-0E89462827A5}" destId="{D4D965AA-41C1-4E0B-97F0-7F51EC249B9B}" srcOrd="1" destOrd="0" presId="urn:microsoft.com/office/officeart/2005/8/layout/hList9"/>
    <dgm:cxn modelId="{4233F726-57A0-42AE-B692-80CB8F634BE8}" type="presParOf" srcId="{CB309916-3252-4593-9FA8-3EC9C5082535}" destId="{1D6BAF0F-EAC5-4B8A-A034-2328732C54D0}" srcOrd="2" destOrd="0" presId="urn:microsoft.com/office/officeart/2005/8/layout/hList9"/>
    <dgm:cxn modelId="{2B57EDC5-9A48-4ABB-8759-69AC05C477B3}" type="presParOf" srcId="{1D6BAF0F-EAC5-4B8A-A034-2328732C54D0}" destId="{5FABE7FE-C308-4F1B-AC58-5A837FAA7899}" srcOrd="0" destOrd="0" presId="urn:microsoft.com/office/officeart/2005/8/layout/hList9"/>
    <dgm:cxn modelId="{9C378D74-6267-44A4-853C-95C42E615960}" type="presParOf" srcId="{1D6BAF0F-EAC5-4B8A-A034-2328732C54D0}" destId="{84B636CD-A6CF-4496-85E8-2F9FB1551B05}" srcOrd="1" destOrd="0" presId="urn:microsoft.com/office/officeart/2005/8/layout/hList9"/>
    <dgm:cxn modelId="{A3462334-EA30-4C1D-9BFF-AEA1AE522B6C}" type="presParOf" srcId="{958DBCBA-B3AA-40DA-A316-CCE0FAEA077C}" destId="{5A5EBFA1-EABC-4231-BEC3-7A1F94442FF1}" srcOrd="7" destOrd="0" presId="urn:microsoft.com/office/officeart/2005/8/layout/hList9"/>
    <dgm:cxn modelId="{2C16F905-F0A7-48A8-BA52-755D86FE0576}" type="presParOf" srcId="{958DBCBA-B3AA-40DA-A316-CCE0FAEA077C}" destId="{F1F11BDC-C9CC-4A07-B311-CF2279212A5E}" srcOrd="8"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98C62CC-740E-4303-8B9E-D541D964D842}" type="doc">
      <dgm:prSet loTypeId="urn:microsoft.com/office/officeart/2005/8/layout/equation2" loCatId="relationship" qsTypeId="urn:microsoft.com/office/officeart/2005/8/quickstyle/simple1" qsCatId="simple" csTypeId="urn:microsoft.com/office/officeart/2005/8/colors/accent2_3" csCatId="accent2" phldr="1"/>
      <dgm:spPr/>
      <dgm:t>
        <a:bodyPr/>
        <a:lstStyle/>
        <a:p>
          <a:endParaRPr lang="zh-TW" altLang="en-US"/>
        </a:p>
      </dgm:t>
    </dgm:pt>
    <dgm:pt modelId="{B123668D-D29A-4251-BD91-DCDC094D7666}">
      <dgm:prSet phldrT="[文字]" custT="1"/>
      <dgm:spPr/>
      <dgm:t>
        <a:bodyPr/>
        <a:lstStyle/>
        <a:p>
          <a:pPr>
            <a:lnSpc>
              <a:spcPct val="100000"/>
            </a:lnSpc>
            <a:spcAft>
              <a:spcPts val="0"/>
            </a:spcAft>
          </a:pPr>
          <a:r>
            <a:rPr lang="zh-TW" altLang="en-US" sz="2800" b="1" dirty="0" smtClean="0">
              <a:solidFill>
                <a:schemeClr val="tx1"/>
              </a:solidFill>
              <a:latin typeface="微軟正黑體" panose="020B0604030504040204" pitchFamily="34" charset="-120"/>
              <a:ea typeface="微軟正黑體" panose="020B0604030504040204" pitchFamily="34" charset="-120"/>
            </a:rPr>
            <a:t>議題</a:t>
          </a:r>
          <a:endParaRPr lang="en-US" altLang="zh-TW" sz="2800" b="1" dirty="0" smtClean="0">
            <a:solidFill>
              <a:schemeClr val="tx1"/>
            </a:solidFill>
            <a:latin typeface="微軟正黑體" panose="020B0604030504040204" pitchFamily="34" charset="-120"/>
            <a:ea typeface="微軟正黑體" panose="020B0604030504040204" pitchFamily="34" charset="-120"/>
          </a:endParaRPr>
        </a:p>
        <a:p>
          <a:pPr>
            <a:lnSpc>
              <a:spcPct val="100000"/>
            </a:lnSpc>
            <a:spcAft>
              <a:spcPts val="0"/>
            </a:spcAft>
          </a:pPr>
          <a:r>
            <a:rPr lang="zh-TW" altLang="en-US" sz="2800" b="1" dirty="0" smtClean="0">
              <a:solidFill>
                <a:schemeClr val="tx1"/>
              </a:solidFill>
              <a:latin typeface="微軟正黑體" panose="020B0604030504040204" pitchFamily="34" charset="-120"/>
              <a:ea typeface="微軟正黑體" panose="020B0604030504040204" pitchFamily="34" charset="-120"/>
            </a:rPr>
            <a:t>融入</a:t>
          </a:r>
          <a:endParaRPr lang="zh-TW" altLang="en-US" sz="2800" b="1" dirty="0">
            <a:solidFill>
              <a:schemeClr val="tx1"/>
            </a:solidFill>
            <a:latin typeface="微軟正黑體" panose="020B0604030504040204" pitchFamily="34" charset="-120"/>
            <a:ea typeface="微軟正黑體" panose="020B0604030504040204" pitchFamily="34" charset="-120"/>
          </a:endParaRPr>
        </a:p>
      </dgm:t>
    </dgm:pt>
    <dgm:pt modelId="{5A686AB8-AE62-4924-A3D2-FFD5736B1166}" type="parTrans" cxnId="{F2292CCB-A503-41FE-B2ED-9DA0FA1725CF}">
      <dgm:prSet/>
      <dgm:spPr/>
      <dgm:t>
        <a:bodyPr/>
        <a:lstStyle/>
        <a:p>
          <a:endParaRPr lang="zh-TW" altLang="en-US"/>
        </a:p>
      </dgm:t>
    </dgm:pt>
    <dgm:pt modelId="{779E2955-B3F9-43F6-B570-4ABE4564AACA}" type="sibTrans" cxnId="{F2292CCB-A503-41FE-B2ED-9DA0FA1725CF}">
      <dgm:prSet/>
      <dgm:spPr/>
      <dgm:t>
        <a:bodyPr/>
        <a:lstStyle/>
        <a:p>
          <a:endParaRPr lang="zh-TW" altLang="en-US"/>
        </a:p>
      </dgm:t>
    </dgm:pt>
    <dgm:pt modelId="{36497098-93AC-4A48-B64C-C5AB26468C1C}">
      <dgm:prSet phldrT="[文字]"/>
      <dgm:spPr/>
      <dgm:t>
        <a:bodyPr/>
        <a:lstStyle/>
        <a:p>
          <a:r>
            <a:rPr lang="zh-TW" altLang="en-US" b="1" dirty="0" smtClean="0">
              <a:solidFill>
                <a:schemeClr val="tx1"/>
              </a:solidFill>
              <a:latin typeface="微軟正黑體" panose="020B0604030504040204" pitchFamily="34" charset="-120"/>
              <a:ea typeface="微軟正黑體" panose="020B0604030504040204" pitchFamily="34" charset="-120"/>
            </a:rPr>
            <a:t>彈性課程</a:t>
          </a:r>
          <a:r>
            <a:rPr lang="en-US" altLang="zh-TW" b="1" dirty="0" smtClean="0">
              <a:solidFill>
                <a:schemeClr val="tx1"/>
              </a:solidFill>
              <a:latin typeface="微軟正黑體" panose="020B0604030504040204" pitchFamily="34" charset="-120"/>
              <a:ea typeface="微軟正黑體" panose="020B0604030504040204" pitchFamily="34" charset="-120"/>
            </a:rPr>
            <a:t>&amp;</a:t>
          </a:r>
          <a:br>
            <a:rPr lang="en-US" altLang="zh-TW" b="1" dirty="0" smtClean="0">
              <a:solidFill>
                <a:schemeClr val="tx1"/>
              </a:solidFill>
              <a:latin typeface="微軟正黑體" panose="020B0604030504040204" pitchFamily="34" charset="-120"/>
              <a:ea typeface="微軟正黑體" panose="020B0604030504040204" pitchFamily="34" charset="-120"/>
            </a:rPr>
          </a:br>
          <a:r>
            <a:rPr lang="zh-TW" altLang="en-US" b="1" dirty="0" smtClean="0">
              <a:solidFill>
                <a:schemeClr val="tx1"/>
              </a:solidFill>
              <a:latin typeface="微軟正黑體" panose="020B0604030504040204" pitchFamily="34" charset="-120"/>
              <a:ea typeface="微軟正黑體" panose="020B0604030504040204" pitchFamily="34" charset="-120"/>
            </a:rPr>
            <a:t>校訂課程</a:t>
          </a:r>
          <a:endParaRPr lang="zh-TW" altLang="en-US" b="1" dirty="0">
            <a:solidFill>
              <a:schemeClr val="tx1"/>
            </a:solidFill>
            <a:latin typeface="微軟正黑體" panose="020B0604030504040204" pitchFamily="34" charset="-120"/>
            <a:ea typeface="微軟正黑體" panose="020B0604030504040204" pitchFamily="34" charset="-120"/>
          </a:endParaRPr>
        </a:p>
      </dgm:t>
    </dgm:pt>
    <dgm:pt modelId="{7F1692C0-3C26-4DF7-92C3-A3E125F881AD}" type="parTrans" cxnId="{4E5EC6FA-4661-4112-80D3-ACC90DC985C4}">
      <dgm:prSet/>
      <dgm:spPr/>
      <dgm:t>
        <a:bodyPr/>
        <a:lstStyle/>
        <a:p>
          <a:endParaRPr lang="zh-TW" altLang="en-US"/>
        </a:p>
      </dgm:t>
    </dgm:pt>
    <dgm:pt modelId="{7A5A7323-1E70-4A12-824B-F2B9A89519F9}" type="sibTrans" cxnId="{4E5EC6FA-4661-4112-80D3-ACC90DC985C4}">
      <dgm:prSet/>
      <dgm:spPr/>
      <dgm:t>
        <a:bodyPr/>
        <a:lstStyle/>
        <a:p>
          <a:endParaRPr lang="zh-TW" altLang="en-US"/>
        </a:p>
      </dgm:t>
    </dgm:pt>
    <dgm:pt modelId="{94A5C332-3272-40FF-B7BC-3823EDA51EC2}" type="pres">
      <dgm:prSet presAssocID="{398C62CC-740E-4303-8B9E-D541D964D842}" presName="Name0" presStyleCnt="0">
        <dgm:presLayoutVars>
          <dgm:dir/>
          <dgm:resizeHandles val="exact"/>
        </dgm:presLayoutVars>
      </dgm:prSet>
      <dgm:spPr/>
      <dgm:t>
        <a:bodyPr/>
        <a:lstStyle/>
        <a:p>
          <a:endParaRPr lang="zh-TW" altLang="en-US"/>
        </a:p>
      </dgm:t>
    </dgm:pt>
    <dgm:pt modelId="{9475759B-D463-4EB2-8D45-1DCA44988EB2}" type="pres">
      <dgm:prSet presAssocID="{398C62CC-740E-4303-8B9E-D541D964D842}" presName="vNodes" presStyleCnt="0"/>
      <dgm:spPr/>
    </dgm:pt>
    <dgm:pt modelId="{94CE4702-0673-4381-805C-E770BE938088}" type="pres">
      <dgm:prSet presAssocID="{B123668D-D29A-4251-BD91-DCDC094D7666}" presName="node" presStyleLbl="node1" presStyleIdx="0" presStyleCnt="2" custScaleX="95570" custScaleY="95570">
        <dgm:presLayoutVars>
          <dgm:bulletEnabled val="1"/>
        </dgm:presLayoutVars>
      </dgm:prSet>
      <dgm:spPr/>
      <dgm:t>
        <a:bodyPr/>
        <a:lstStyle/>
        <a:p>
          <a:endParaRPr lang="zh-TW" altLang="en-US"/>
        </a:p>
      </dgm:t>
    </dgm:pt>
    <dgm:pt modelId="{9993F0BB-3AEA-45B8-B005-67818CCE4B9A}" type="pres">
      <dgm:prSet presAssocID="{398C62CC-740E-4303-8B9E-D541D964D842}" presName="sibTransLast" presStyleLbl="sibTrans2D1" presStyleIdx="0" presStyleCnt="1"/>
      <dgm:spPr/>
      <dgm:t>
        <a:bodyPr/>
        <a:lstStyle/>
        <a:p>
          <a:endParaRPr lang="zh-TW" altLang="en-US"/>
        </a:p>
      </dgm:t>
    </dgm:pt>
    <dgm:pt modelId="{5623569A-2B44-44CC-9B34-AE753503C317}" type="pres">
      <dgm:prSet presAssocID="{398C62CC-740E-4303-8B9E-D541D964D842}" presName="connectorText" presStyleLbl="sibTrans2D1" presStyleIdx="0" presStyleCnt="1"/>
      <dgm:spPr/>
      <dgm:t>
        <a:bodyPr/>
        <a:lstStyle/>
        <a:p>
          <a:endParaRPr lang="zh-TW" altLang="en-US"/>
        </a:p>
      </dgm:t>
    </dgm:pt>
    <dgm:pt modelId="{E1F0F2BB-066A-45A7-9FF5-27D6AF84A53F}" type="pres">
      <dgm:prSet presAssocID="{398C62CC-740E-4303-8B9E-D541D964D842}" presName="lastNode" presStyleLbl="node1" presStyleIdx="1" presStyleCnt="2">
        <dgm:presLayoutVars>
          <dgm:bulletEnabled val="1"/>
        </dgm:presLayoutVars>
      </dgm:prSet>
      <dgm:spPr/>
      <dgm:t>
        <a:bodyPr/>
        <a:lstStyle/>
        <a:p>
          <a:endParaRPr lang="zh-TW" altLang="en-US"/>
        </a:p>
      </dgm:t>
    </dgm:pt>
  </dgm:ptLst>
  <dgm:cxnLst>
    <dgm:cxn modelId="{5D5CE314-AB45-447D-8752-E714892786AF}" type="presOf" srcId="{36497098-93AC-4A48-B64C-C5AB26468C1C}" destId="{E1F0F2BB-066A-45A7-9FF5-27D6AF84A53F}" srcOrd="0" destOrd="0" presId="urn:microsoft.com/office/officeart/2005/8/layout/equation2"/>
    <dgm:cxn modelId="{F2292CCB-A503-41FE-B2ED-9DA0FA1725CF}" srcId="{398C62CC-740E-4303-8B9E-D541D964D842}" destId="{B123668D-D29A-4251-BD91-DCDC094D7666}" srcOrd="0" destOrd="0" parTransId="{5A686AB8-AE62-4924-A3D2-FFD5736B1166}" sibTransId="{779E2955-B3F9-43F6-B570-4ABE4564AACA}"/>
    <dgm:cxn modelId="{A2B1173C-D647-4D55-BBE0-9823B0B6284C}" type="presOf" srcId="{B123668D-D29A-4251-BD91-DCDC094D7666}" destId="{94CE4702-0673-4381-805C-E770BE938088}" srcOrd="0" destOrd="0" presId="urn:microsoft.com/office/officeart/2005/8/layout/equation2"/>
    <dgm:cxn modelId="{D8362992-C007-4F7F-9C8F-13852179A24E}" type="presOf" srcId="{398C62CC-740E-4303-8B9E-D541D964D842}" destId="{94A5C332-3272-40FF-B7BC-3823EDA51EC2}" srcOrd="0" destOrd="0" presId="urn:microsoft.com/office/officeart/2005/8/layout/equation2"/>
    <dgm:cxn modelId="{CBDD497D-DE8B-44BB-BA2F-72D60CAA459E}" type="presOf" srcId="{779E2955-B3F9-43F6-B570-4ABE4564AACA}" destId="{9993F0BB-3AEA-45B8-B005-67818CCE4B9A}" srcOrd="0" destOrd="0" presId="urn:microsoft.com/office/officeart/2005/8/layout/equation2"/>
    <dgm:cxn modelId="{4E5EC6FA-4661-4112-80D3-ACC90DC985C4}" srcId="{398C62CC-740E-4303-8B9E-D541D964D842}" destId="{36497098-93AC-4A48-B64C-C5AB26468C1C}" srcOrd="1" destOrd="0" parTransId="{7F1692C0-3C26-4DF7-92C3-A3E125F881AD}" sibTransId="{7A5A7323-1E70-4A12-824B-F2B9A89519F9}"/>
    <dgm:cxn modelId="{8F477B30-2150-4DCF-AA47-0D54C2B7DD17}" type="presOf" srcId="{779E2955-B3F9-43F6-B570-4ABE4564AACA}" destId="{5623569A-2B44-44CC-9B34-AE753503C317}" srcOrd="1" destOrd="0" presId="urn:microsoft.com/office/officeart/2005/8/layout/equation2"/>
    <dgm:cxn modelId="{FA67457A-22DF-4415-B79C-E7E2A3E31C01}" type="presParOf" srcId="{94A5C332-3272-40FF-B7BC-3823EDA51EC2}" destId="{9475759B-D463-4EB2-8D45-1DCA44988EB2}" srcOrd="0" destOrd="0" presId="urn:microsoft.com/office/officeart/2005/8/layout/equation2"/>
    <dgm:cxn modelId="{76C2C247-8AC2-40BC-9820-FAC6F3ACAA92}" type="presParOf" srcId="{9475759B-D463-4EB2-8D45-1DCA44988EB2}" destId="{94CE4702-0673-4381-805C-E770BE938088}" srcOrd="0" destOrd="0" presId="urn:microsoft.com/office/officeart/2005/8/layout/equation2"/>
    <dgm:cxn modelId="{97D6E39B-FB7E-4D48-B4F1-CAF2EA0BE893}" type="presParOf" srcId="{94A5C332-3272-40FF-B7BC-3823EDA51EC2}" destId="{9993F0BB-3AEA-45B8-B005-67818CCE4B9A}" srcOrd="1" destOrd="0" presId="urn:microsoft.com/office/officeart/2005/8/layout/equation2"/>
    <dgm:cxn modelId="{752B1ECF-DD38-419B-AA52-1B619CA64B66}" type="presParOf" srcId="{9993F0BB-3AEA-45B8-B005-67818CCE4B9A}" destId="{5623569A-2B44-44CC-9B34-AE753503C317}" srcOrd="0" destOrd="0" presId="urn:microsoft.com/office/officeart/2005/8/layout/equation2"/>
    <dgm:cxn modelId="{2DE3C8E9-1B82-431F-8CCE-3282BE71A363}" type="presParOf" srcId="{94A5C332-3272-40FF-B7BC-3823EDA51EC2}" destId="{E1F0F2BB-066A-45A7-9FF5-27D6AF84A53F}" srcOrd="2" destOrd="0" presId="urn:microsoft.com/office/officeart/2005/8/layout/equati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09E7FE-DB5E-4BE8-804A-A63D6AAB71A0}">
      <dsp:nvSpPr>
        <dsp:cNvPr id="0" name=""/>
        <dsp:cNvSpPr/>
      </dsp:nvSpPr>
      <dsp:spPr>
        <a:xfrm rot="5400000">
          <a:off x="2471542" y="97889"/>
          <a:ext cx="1473600" cy="1282032"/>
        </a:xfrm>
        <a:prstGeom prst="hexagon">
          <a:avLst>
            <a:gd name="adj" fmla="val 25000"/>
            <a:gd name="vf" fmla="val 11547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TW" altLang="en-US" sz="2000" b="1" kern="1200" smtClean="0">
              <a:effectLst/>
              <a:latin typeface="微軟正黑體" panose="020B0604030504040204" pitchFamily="34" charset="-120"/>
              <a:ea typeface="微軟正黑體" panose="020B0604030504040204" pitchFamily="34" charset="-120"/>
            </a:rPr>
            <a:t>系統</a:t>
          </a:r>
          <a:r>
            <a:rPr lang="en-US" altLang="zh-TW" sz="2000" b="1" kern="1200" smtClean="0">
              <a:effectLst/>
              <a:latin typeface="微軟正黑體" panose="020B0604030504040204" pitchFamily="34" charset="-120"/>
              <a:ea typeface="微軟正黑體" panose="020B0604030504040204" pitchFamily="34" charset="-120"/>
            </a:rPr>
            <a:t/>
          </a:r>
          <a:br>
            <a:rPr lang="en-US" altLang="zh-TW" sz="2000" b="1" kern="1200" smtClean="0">
              <a:effectLst/>
              <a:latin typeface="微軟正黑體" panose="020B0604030504040204" pitchFamily="34" charset="-120"/>
              <a:ea typeface="微軟正黑體" panose="020B0604030504040204" pitchFamily="34" charset="-120"/>
            </a:rPr>
          </a:br>
          <a:r>
            <a:rPr lang="zh-TW" altLang="en-US" sz="2000" b="1" kern="1200" smtClean="0">
              <a:effectLst/>
              <a:latin typeface="微軟正黑體" panose="020B0604030504040204" pitchFamily="34" charset="-120"/>
              <a:ea typeface="微軟正黑體" panose="020B0604030504040204" pitchFamily="34" charset="-120"/>
            </a:rPr>
            <a:t>管理</a:t>
          </a:r>
          <a:endParaRPr lang="zh-TW" altLang="en-US" sz="2000" b="1" kern="1200" dirty="0">
            <a:effectLst/>
          </a:endParaRPr>
        </a:p>
      </dsp:txBody>
      <dsp:txXfrm rot="-5400000">
        <a:off x="2767109" y="231741"/>
        <a:ext cx="882466" cy="1014328"/>
      </dsp:txXfrm>
    </dsp:sp>
    <dsp:sp modelId="{A2F17F4F-53B5-4F96-BD8A-A0C9B7A5E5B4}">
      <dsp:nvSpPr>
        <dsp:cNvPr id="0" name=""/>
        <dsp:cNvSpPr/>
      </dsp:nvSpPr>
      <dsp:spPr>
        <a:xfrm>
          <a:off x="3888262" y="296825"/>
          <a:ext cx="1644538" cy="884160"/>
        </a:xfrm>
        <a:prstGeom prst="rect">
          <a:avLst/>
        </a:prstGeom>
        <a:solidFill>
          <a:srgbClr val="FFF4E7">
            <a:alpha val="50980"/>
          </a:srgbClr>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zh-TW" altLang="en-US" sz="2000" b="1" kern="1200" dirty="0" smtClean="0">
              <a:effectLst/>
              <a:latin typeface="微軟正黑體" panose="020B0604030504040204" pitchFamily="34" charset="-120"/>
              <a:ea typeface="微軟正黑體" panose="020B0604030504040204" pitchFamily="34" charset="-120"/>
            </a:rPr>
            <a:t>網管</a:t>
          </a:r>
          <a:r>
            <a:rPr lang="en-US" altLang="zh-TW" sz="2000" b="1" kern="1200" dirty="0" smtClean="0">
              <a:effectLst/>
              <a:latin typeface="微軟正黑體" panose="020B0604030504040204" pitchFamily="34" charset="-120"/>
              <a:ea typeface="微軟正黑體" panose="020B0604030504040204" pitchFamily="34" charset="-120"/>
            </a:rPr>
            <a:t/>
          </a:r>
          <a:br>
            <a:rPr lang="en-US" altLang="zh-TW" sz="2000" b="1" kern="1200" dirty="0" smtClean="0">
              <a:effectLst/>
              <a:latin typeface="微軟正黑體" panose="020B0604030504040204" pitchFamily="34" charset="-120"/>
              <a:ea typeface="微軟正黑體" panose="020B0604030504040204" pitchFamily="34" charset="-120"/>
            </a:rPr>
          </a:br>
          <a:r>
            <a:rPr lang="zh-TW" altLang="en-US" sz="2000" b="1" kern="1200" dirty="0" smtClean="0">
              <a:effectLst/>
              <a:latin typeface="微軟正黑體" panose="020B0604030504040204" pitchFamily="34" charset="-120"/>
              <a:ea typeface="微軟正黑體" panose="020B0604030504040204" pitchFamily="34" charset="-120"/>
            </a:rPr>
            <a:t>網站架設</a:t>
          </a:r>
          <a:endParaRPr lang="zh-TW" altLang="en-US" sz="2000" b="1" kern="1200" dirty="0">
            <a:effectLst/>
            <a:latin typeface="微軟正黑體" panose="020B0604030504040204" pitchFamily="34" charset="-120"/>
            <a:ea typeface="微軟正黑體" panose="020B0604030504040204" pitchFamily="34" charset="-120"/>
          </a:endParaRPr>
        </a:p>
      </dsp:txBody>
      <dsp:txXfrm>
        <a:off x="3888262" y="296825"/>
        <a:ext cx="1644538" cy="884160"/>
      </dsp:txXfrm>
    </dsp:sp>
    <dsp:sp modelId="{54F59BDA-35EC-40B6-AB43-87CF4DEDE527}">
      <dsp:nvSpPr>
        <dsp:cNvPr id="0" name=""/>
        <dsp:cNvSpPr/>
      </dsp:nvSpPr>
      <dsp:spPr>
        <a:xfrm rot="5400000">
          <a:off x="1086947" y="97889"/>
          <a:ext cx="1473600" cy="1282032"/>
        </a:xfrm>
        <a:prstGeom prst="hexagon">
          <a:avLst>
            <a:gd name="adj" fmla="val 25000"/>
            <a:gd name="vf" fmla="val 115470"/>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zh-TW" altLang="en-US" sz="2400" b="1" kern="1200" smtClean="0">
              <a:effectLst/>
              <a:latin typeface="微軟正黑體" panose="020B0604030504040204" pitchFamily="34" charset="-120"/>
              <a:ea typeface="微軟正黑體" panose="020B0604030504040204" pitchFamily="34" charset="-120"/>
            </a:rPr>
            <a:t>教室管理</a:t>
          </a:r>
          <a:endParaRPr lang="zh-TW" altLang="en-US" sz="2400" b="1" kern="1200" dirty="0">
            <a:effectLst/>
          </a:endParaRPr>
        </a:p>
      </dsp:txBody>
      <dsp:txXfrm rot="-5400000">
        <a:off x="1382514" y="231741"/>
        <a:ext cx="882466" cy="1014328"/>
      </dsp:txXfrm>
    </dsp:sp>
    <dsp:sp modelId="{61BA49E7-F36E-4A3E-A124-CA81E8BD88FC}">
      <dsp:nvSpPr>
        <dsp:cNvPr id="0" name=""/>
        <dsp:cNvSpPr/>
      </dsp:nvSpPr>
      <dsp:spPr>
        <a:xfrm rot="5400000">
          <a:off x="1776592" y="1348682"/>
          <a:ext cx="1473600" cy="1282032"/>
        </a:xfrm>
        <a:prstGeom prst="hexagon">
          <a:avLst>
            <a:gd name="adj" fmla="val 25000"/>
            <a:gd name="vf" fmla="val 115470"/>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TW" altLang="en-US" sz="2000" b="1" kern="1200" dirty="0" smtClean="0">
              <a:effectLst/>
              <a:latin typeface="微軟正黑體" panose="020B0604030504040204" pitchFamily="34" charset="-120"/>
              <a:ea typeface="微軟正黑體" panose="020B0604030504040204" pitchFamily="34" charset="-120"/>
            </a:rPr>
            <a:t>資訊</a:t>
          </a:r>
          <a:r>
            <a:rPr lang="en-US" altLang="zh-TW" sz="2000" b="1" kern="1200" dirty="0" smtClean="0">
              <a:effectLst/>
              <a:latin typeface="微軟正黑體" panose="020B0604030504040204" pitchFamily="34" charset="-120"/>
              <a:ea typeface="微軟正黑體" panose="020B0604030504040204" pitchFamily="34" charset="-120"/>
            </a:rPr>
            <a:t/>
          </a:r>
          <a:br>
            <a:rPr lang="en-US" altLang="zh-TW" sz="2000" b="1" kern="1200" dirty="0" smtClean="0">
              <a:effectLst/>
              <a:latin typeface="微軟正黑體" panose="020B0604030504040204" pitchFamily="34" charset="-120"/>
              <a:ea typeface="微軟正黑體" panose="020B0604030504040204" pitchFamily="34" charset="-120"/>
            </a:rPr>
          </a:br>
          <a:r>
            <a:rPr lang="zh-TW" altLang="en-US" sz="2000" b="1" kern="1200" dirty="0" smtClean="0">
              <a:effectLst/>
              <a:latin typeface="微軟正黑體" panose="020B0604030504040204" pitchFamily="34" charset="-120"/>
              <a:ea typeface="微軟正黑體" panose="020B0604030504040204" pitchFamily="34" charset="-120"/>
            </a:rPr>
            <a:t>教師</a:t>
          </a:r>
          <a:endParaRPr lang="zh-TW" altLang="en-US" sz="2000" b="1" kern="1200" dirty="0">
            <a:effectLst/>
          </a:endParaRPr>
        </a:p>
      </dsp:txBody>
      <dsp:txXfrm rot="-5400000">
        <a:off x="2072159" y="1482534"/>
        <a:ext cx="882466" cy="1014328"/>
      </dsp:txXfrm>
    </dsp:sp>
    <dsp:sp modelId="{C8AD4260-29F4-4154-875B-4ABDA7BC620F}">
      <dsp:nvSpPr>
        <dsp:cNvPr id="0" name=""/>
        <dsp:cNvSpPr/>
      </dsp:nvSpPr>
      <dsp:spPr>
        <a:xfrm>
          <a:off x="227837" y="1547618"/>
          <a:ext cx="1591489" cy="884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r" defTabSz="800100">
            <a:lnSpc>
              <a:spcPct val="90000"/>
            </a:lnSpc>
            <a:spcBef>
              <a:spcPct val="0"/>
            </a:spcBef>
            <a:spcAft>
              <a:spcPct val="35000"/>
            </a:spcAft>
          </a:pPr>
          <a:r>
            <a:rPr lang="zh-TW" altLang="en-US" sz="1800" b="1" kern="1200" dirty="0" smtClean="0">
              <a:effectLst/>
              <a:latin typeface="微軟正黑體" panose="020B0604030504040204" pitchFamily="34" charset="-120"/>
              <a:ea typeface="微軟正黑體" panose="020B0604030504040204" pitchFamily="34" charset="-120"/>
            </a:rPr>
            <a:t>程式教學</a:t>
          </a:r>
          <a:r>
            <a:rPr lang="en-US" altLang="zh-TW" sz="1800" b="1" kern="1200" dirty="0" smtClean="0">
              <a:effectLst/>
              <a:latin typeface="微軟正黑體" panose="020B0604030504040204" pitchFamily="34" charset="-120"/>
              <a:ea typeface="微軟正黑體" panose="020B0604030504040204" pitchFamily="34" charset="-120"/>
            </a:rPr>
            <a:t/>
          </a:r>
          <a:br>
            <a:rPr lang="en-US" altLang="zh-TW" sz="1800" b="1" kern="1200" dirty="0" smtClean="0">
              <a:effectLst/>
              <a:latin typeface="微軟正黑體" panose="020B0604030504040204" pitchFamily="34" charset="-120"/>
              <a:ea typeface="微軟正黑體" panose="020B0604030504040204" pitchFamily="34" charset="-120"/>
            </a:rPr>
          </a:br>
          <a:r>
            <a:rPr lang="zh-TW" altLang="en-US" sz="1800" b="1" kern="1200" dirty="0" smtClean="0">
              <a:effectLst/>
              <a:latin typeface="微軟正黑體" panose="020B0604030504040204" pitchFamily="34" charset="-120"/>
              <a:ea typeface="微軟正黑體" panose="020B0604030504040204" pitchFamily="34" charset="-120"/>
            </a:rPr>
            <a:t>專題研究</a:t>
          </a:r>
          <a:r>
            <a:rPr lang="en-US" altLang="zh-TW" sz="1800" b="1" kern="1200" dirty="0" smtClean="0">
              <a:effectLst/>
              <a:latin typeface="微軟正黑體" panose="020B0604030504040204" pitchFamily="34" charset="-120"/>
              <a:ea typeface="微軟正黑體" panose="020B0604030504040204" pitchFamily="34" charset="-120"/>
            </a:rPr>
            <a:t/>
          </a:r>
          <a:br>
            <a:rPr lang="en-US" altLang="zh-TW" sz="1800" b="1" kern="1200" dirty="0" smtClean="0">
              <a:effectLst/>
              <a:latin typeface="微軟正黑體" panose="020B0604030504040204" pitchFamily="34" charset="-120"/>
              <a:ea typeface="微軟正黑體" panose="020B0604030504040204" pitchFamily="34" charset="-120"/>
            </a:rPr>
          </a:br>
          <a:r>
            <a:rPr lang="zh-TW" altLang="en-US" sz="1800" b="1" kern="1200" dirty="0" smtClean="0">
              <a:effectLst/>
              <a:latin typeface="微軟正黑體" panose="020B0604030504040204" pitchFamily="34" charset="-120"/>
              <a:ea typeface="微軟正黑體" panose="020B0604030504040204" pitchFamily="34" charset="-120"/>
            </a:rPr>
            <a:t>創新教學</a:t>
          </a:r>
          <a:endParaRPr lang="zh-TW" altLang="en-US" sz="1800" b="1" kern="1200" dirty="0">
            <a:effectLst/>
            <a:latin typeface="微軟正黑體" panose="020B0604030504040204" pitchFamily="34" charset="-120"/>
            <a:ea typeface="微軟正黑體" panose="020B0604030504040204" pitchFamily="34" charset="-120"/>
          </a:endParaRPr>
        </a:p>
      </dsp:txBody>
      <dsp:txXfrm>
        <a:off x="227837" y="1547618"/>
        <a:ext cx="1591489" cy="884160"/>
      </dsp:txXfrm>
    </dsp:sp>
    <dsp:sp modelId="{ACC73E8D-BFDA-4CBF-877E-2010364E98EB}">
      <dsp:nvSpPr>
        <dsp:cNvPr id="0" name=""/>
        <dsp:cNvSpPr/>
      </dsp:nvSpPr>
      <dsp:spPr>
        <a:xfrm rot="5400000">
          <a:off x="3161187" y="1348682"/>
          <a:ext cx="1473600" cy="1282032"/>
        </a:xfrm>
        <a:prstGeom prst="hexagon">
          <a:avLst>
            <a:gd name="adj" fmla="val 25000"/>
            <a:gd name="vf" fmla="val 115470"/>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zh-TW" altLang="en-US" sz="2000" b="1" kern="1200" smtClean="0">
              <a:effectLst/>
              <a:latin typeface="微軟正黑體" panose="020B0604030504040204" pitchFamily="34" charset="-120"/>
              <a:ea typeface="微軟正黑體" panose="020B0604030504040204" pitchFamily="34" charset="-120"/>
            </a:rPr>
            <a:t>競賽</a:t>
          </a:r>
          <a:r>
            <a:rPr lang="en-US" altLang="zh-TW" sz="2000" b="1" kern="1200" smtClean="0">
              <a:effectLst/>
              <a:latin typeface="微軟正黑體" panose="020B0604030504040204" pitchFamily="34" charset="-120"/>
              <a:ea typeface="微軟正黑體" panose="020B0604030504040204" pitchFamily="34" charset="-120"/>
            </a:rPr>
            <a:t/>
          </a:r>
          <a:br>
            <a:rPr lang="en-US" altLang="zh-TW" sz="2000" b="1" kern="1200" smtClean="0">
              <a:effectLst/>
              <a:latin typeface="微軟正黑體" panose="020B0604030504040204" pitchFamily="34" charset="-120"/>
              <a:ea typeface="微軟正黑體" panose="020B0604030504040204" pitchFamily="34" charset="-120"/>
            </a:rPr>
          </a:br>
          <a:r>
            <a:rPr lang="zh-TW" altLang="en-US" sz="2000" b="1" kern="1200" smtClean="0">
              <a:effectLst/>
              <a:latin typeface="微軟正黑體" panose="020B0604030504040204" pitchFamily="34" charset="-120"/>
              <a:ea typeface="微軟正黑體" panose="020B0604030504040204" pitchFamily="34" charset="-120"/>
            </a:rPr>
            <a:t>培訓</a:t>
          </a:r>
          <a:endParaRPr lang="zh-TW" altLang="en-US" sz="2000" b="1" kern="1200" dirty="0">
            <a:effectLst/>
          </a:endParaRPr>
        </a:p>
      </dsp:txBody>
      <dsp:txXfrm rot="-5400000">
        <a:off x="3456754" y="1482534"/>
        <a:ext cx="882466" cy="1014328"/>
      </dsp:txXfrm>
    </dsp:sp>
    <dsp:sp modelId="{F13EBC0E-E609-4247-BE58-68EB351D3745}">
      <dsp:nvSpPr>
        <dsp:cNvPr id="0" name=""/>
        <dsp:cNvSpPr/>
      </dsp:nvSpPr>
      <dsp:spPr>
        <a:xfrm rot="5400000">
          <a:off x="2471542" y="2599474"/>
          <a:ext cx="1473600" cy="1282032"/>
        </a:xfrm>
        <a:prstGeom prst="hexagon">
          <a:avLst>
            <a:gd name="adj" fmla="val 25000"/>
            <a:gd name="vf" fmla="val 115470"/>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TW" altLang="en-US" sz="2000" b="1" kern="1200" smtClean="0">
              <a:effectLst/>
              <a:latin typeface="微軟正黑體" panose="020B0604030504040204" pitchFamily="34" charset="-120"/>
              <a:ea typeface="微軟正黑體" panose="020B0604030504040204" pitchFamily="34" charset="-120"/>
            </a:rPr>
            <a:t>資訊</a:t>
          </a:r>
          <a:r>
            <a:rPr lang="en-US" altLang="zh-TW" sz="2000" b="1" kern="1200" smtClean="0">
              <a:effectLst/>
              <a:latin typeface="微軟正黑體" panose="020B0604030504040204" pitchFamily="34" charset="-120"/>
              <a:ea typeface="微軟正黑體" panose="020B0604030504040204" pitchFamily="34" charset="-120"/>
            </a:rPr>
            <a:t/>
          </a:r>
          <a:br>
            <a:rPr lang="en-US" altLang="zh-TW" sz="2000" b="1" kern="1200" smtClean="0">
              <a:effectLst/>
              <a:latin typeface="微軟正黑體" panose="020B0604030504040204" pitchFamily="34" charset="-120"/>
              <a:ea typeface="微軟正黑體" panose="020B0604030504040204" pitchFamily="34" charset="-120"/>
            </a:rPr>
          </a:br>
          <a:r>
            <a:rPr lang="zh-TW" altLang="en-US" sz="2000" b="1" kern="1200" smtClean="0">
              <a:effectLst/>
              <a:latin typeface="微軟正黑體" panose="020B0604030504040204" pitchFamily="34" charset="-120"/>
              <a:ea typeface="微軟正黑體" panose="020B0604030504040204" pitchFamily="34" charset="-120"/>
            </a:rPr>
            <a:t>組長</a:t>
          </a:r>
          <a:endParaRPr lang="zh-TW" altLang="en-US" sz="2000" b="1" kern="1200" dirty="0">
            <a:effectLst/>
          </a:endParaRPr>
        </a:p>
      </dsp:txBody>
      <dsp:txXfrm rot="-5400000">
        <a:off x="2767109" y="2733326"/>
        <a:ext cx="882466" cy="1014328"/>
      </dsp:txXfrm>
    </dsp:sp>
    <dsp:sp modelId="{0C9DF3D3-CDC9-47D0-84D2-0B9794C2AD6B}">
      <dsp:nvSpPr>
        <dsp:cNvPr id="0" name=""/>
        <dsp:cNvSpPr/>
      </dsp:nvSpPr>
      <dsp:spPr>
        <a:xfrm>
          <a:off x="3888262" y="2798410"/>
          <a:ext cx="1644538" cy="884160"/>
        </a:xfrm>
        <a:prstGeom prst="rect">
          <a:avLst/>
        </a:prstGeom>
        <a:solidFill>
          <a:srgbClr val="FFF4E7"/>
        </a:solid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TW" altLang="en-US" sz="1800" b="1" kern="1200" dirty="0" smtClean="0">
              <a:effectLst/>
              <a:latin typeface="微軟正黑體" panose="020B0604030504040204" pitchFamily="34" charset="-120"/>
              <a:ea typeface="微軟正黑體" panose="020B0604030504040204" pitchFamily="34" charset="-120"/>
            </a:rPr>
            <a:t>環境規畫</a:t>
          </a:r>
          <a:r>
            <a:rPr lang="en-US" altLang="zh-TW" sz="1800" b="1" kern="1200" dirty="0" smtClean="0">
              <a:effectLst/>
              <a:latin typeface="微軟正黑體" panose="020B0604030504040204" pitchFamily="34" charset="-120"/>
              <a:ea typeface="微軟正黑體" panose="020B0604030504040204" pitchFamily="34" charset="-120"/>
            </a:rPr>
            <a:t/>
          </a:r>
          <a:br>
            <a:rPr lang="en-US" altLang="zh-TW" sz="1800" b="1" kern="1200" dirty="0" smtClean="0">
              <a:effectLst/>
              <a:latin typeface="微軟正黑體" panose="020B0604030504040204" pitchFamily="34" charset="-120"/>
              <a:ea typeface="微軟正黑體" panose="020B0604030504040204" pitchFamily="34" charset="-120"/>
            </a:rPr>
          </a:br>
          <a:r>
            <a:rPr lang="zh-TW" altLang="en-US" sz="1800" b="1" kern="1200" dirty="0" smtClean="0">
              <a:effectLst/>
              <a:latin typeface="微軟正黑體" panose="020B0604030504040204" pitchFamily="34" charset="-120"/>
              <a:ea typeface="微軟正黑體" panose="020B0604030504040204" pitchFamily="34" charset="-120"/>
            </a:rPr>
            <a:t>教師研習</a:t>
          </a:r>
          <a:r>
            <a:rPr lang="en-US" altLang="zh-TW" sz="1800" b="1" kern="1200" dirty="0" smtClean="0">
              <a:effectLst/>
              <a:latin typeface="微軟正黑體" panose="020B0604030504040204" pitchFamily="34" charset="-120"/>
              <a:ea typeface="微軟正黑體" panose="020B0604030504040204" pitchFamily="34" charset="-120"/>
            </a:rPr>
            <a:t/>
          </a:r>
          <a:br>
            <a:rPr lang="en-US" altLang="zh-TW" sz="1800" b="1" kern="1200" dirty="0" smtClean="0">
              <a:effectLst/>
              <a:latin typeface="微軟正黑體" panose="020B0604030504040204" pitchFamily="34" charset="-120"/>
              <a:ea typeface="微軟正黑體" panose="020B0604030504040204" pitchFamily="34" charset="-120"/>
            </a:rPr>
          </a:br>
          <a:r>
            <a:rPr lang="zh-TW" altLang="en-US" sz="1800" b="1" kern="1200" dirty="0" smtClean="0">
              <a:effectLst/>
              <a:latin typeface="微軟正黑體" panose="020B0604030504040204" pitchFamily="34" charset="-120"/>
              <a:ea typeface="微軟正黑體" panose="020B0604030504040204" pitchFamily="34" charset="-120"/>
            </a:rPr>
            <a:t>計畫執行</a:t>
          </a:r>
          <a:endParaRPr lang="zh-TW" altLang="en-US" sz="1800" b="1" kern="1200" dirty="0">
            <a:effectLst/>
            <a:latin typeface="微軟正黑體" panose="020B0604030504040204" pitchFamily="34" charset="-120"/>
            <a:ea typeface="微軟正黑體" panose="020B0604030504040204" pitchFamily="34" charset="-120"/>
          </a:endParaRPr>
        </a:p>
      </dsp:txBody>
      <dsp:txXfrm>
        <a:off x="3888262" y="2798410"/>
        <a:ext cx="1644538" cy="884160"/>
      </dsp:txXfrm>
    </dsp:sp>
    <dsp:sp modelId="{6890B78F-973F-45C2-BEA8-52EFCCC9E7D3}">
      <dsp:nvSpPr>
        <dsp:cNvPr id="0" name=""/>
        <dsp:cNvSpPr/>
      </dsp:nvSpPr>
      <dsp:spPr>
        <a:xfrm rot="5400000">
          <a:off x="1086947" y="2599474"/>
          <a:ext cx="1473600" cy="1282032"/>
        </a:xfrm>
        <a:prstGeom prst="hexagon">
          <a:avLst>
            <a:gd name="adj" fmla="val 25000"/>
            <a:gd name="vf" fmla="val 11547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zh-TW" altLang="en-US" sz="2000" b="1" kern="1200" smtClean="0">
              <a:effectLst/>
              <a:latin typeface="微軟正黑體" panose="020B0604030504040204" pitchFamily="34" charset="-120"/>
              <a:ea typeface="微軟正黑體" panose="020B0604030504040204" pitchFamily="34" charset="-120"/>
            </a:rPr>
            <a:t>社團</a:t>
          </a:r>
          <a:r>
            <a:rPr lang="en-US" altLang="zh-TW" sz="2000" b="1" kern="1200" smtClean="0">
              <a:effectLst/>
              <a:latin typeface="微軟正黑體" panose="020B0604030504040204" pitchFamily="34" charset="-120"/>
              <a:ea typeface="微軟正黑體" panose="020B0604030504040204" pitchFamily="34" charset="-120"/>
            </a:rPr>
            <a:t/>
          </a:r>
          <a:br>
            <a:rPr lang="en-US" altLang="zh-TW" sz="2000" b="1" kern="1200" smtClean="0">
              <a:effectLst/>
              <a:latin typeface="微軟正黑體" panose="020B0604030504040204" pitchFamily="34" charset="-120"/>
              <a:ea typeface="微軟正黑體" panose="020B0604030504040204" pitchFamily="34" charset="-120"/>
            </a:rPr>
          </a:br>
          <a:r>
            <a:rPr lang="zh-TW" altLang="en-US" sz="2000" b="1" kern="1200" smtClean="0">
              <a:effectLst/>
              <a:latin typeface="微軟正黑體" panose="020B0604030504040204" pitchFamily="34" charset="-120"/>
              <a:ea typeface="微軟正黑體" panose="020B0604030504040204" pitchFamily="34" charset="-120"/>
            </a:rPr>
            <a:t>指導</a:t>
          </a:r>
          <a:endParaRPr lang="en-US" altLang="zh-TW" sz="2000" b="1" kern="1200" dirty="0" smtClean="0">
            <a:effectLst/>
            <a:latin typeface="微軟正黑體" panose="020B0604030504040204" pitchFamily="34" charset="-120"/>
            <a:ea typeface="微軟正黑體" panose="020B0604030504040204" pitchFamily="34" charset="-120"/>
          </a:endParaRPr>
        </a:p>
      </dsp:txBody>
      <dsp:txXfrm rot="-5400000">
        <a:off x="1382514" y="2733326"/>
        <a:ext cx="882466" cy="10143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9385F7-4F4C-4573-923D-DF08D1394CA2}">
      <dsp:nvSpPr>
        <dsp:cNvPr id="0" name=""/>
        <dsp:cNvSpPr/>
      </dsp:nvSpPr>
      <dsp:spPr>
        <a:xfrm rot="5400000">
          <a:off x="367999" y="1820425"/>
          <a:ext cx="1107698" cy="1843185"/>
        </a:xfrm>
        <a:prstGeom prst="corner">
          <a:avLst>
            <a:gd name="adj1" fmla="val 16120"/>
            <a:gd name="adj2" fmla="val 16110"/>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5E17DEDE-D550-43A7-9AAB-D286C31119A6}">
      <dsp:nvSpPr>
        <dsp:cNvPr id="0" name=""/>
        <dsp:cNvSpPr/>
      </dsp:nvSpPr>
      <dsp:spPr>
        <a:xfrm>
          <a:off x="183096" y="2371140"/>
          <a:ext cx="1664038" cy="1458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ctr" defTabSz="800100">
            <a:lnSpc>
              <a:spcPct val="90000"/>
            </a:lnSpc>
            <a:spcBef>
              <a:spcPct val="0"/>
            </a:spcBef>
            <a:spcAft>
              <a:spcPct val="35000"/>
            </a:spcAft>
          </a:pPr>
          <a:r>
            <a:rPr lang="en-US" altLang="zh-TW" sz="1800" b="1" kern="1200" dirty="0">
              <a:solidFill>
                <a:schemeClr val="accent1"/>
              </a:solidFill>
            </a:rPr>
            <a:t>Programming</a:t>
          </a:r>
        </a:p>
        <a:p>
          <a:pPr lvl="0" algn="ctr" defTabSz="800100">
            <a:lnSpc>
              <a:spcPct val="90000"/>
            </a:lnSpc>
            <a:spcBef>
              <a:spcPct val="0"/>
            </a:spcBef>
            <a:spcAft>
              <a:spcPct val="35000"/>
            </a:spcAft>
          </a:pPr>
          <a:r>
            <a:rPr lang="zh-TW" altLang="en-US" sz="2600" b="1" kern="1200" dirty="0">
              <a:solidFill>
                <a:srgbClr val="C00000"/>
              </a:solidFill>
            </a:rPr>
            <a:t>程式技能</a:t>
          </a:r>
          <a:r>
            <a:rPr lang="en-US" altLang="zh-TW" sz="1800" b="1" kern="1200" dirty="0">
              <a:solidFill>
                <a:srgbClr val="C00000"/>
              </a:solidFill>
            </a:rPr>
            <a:t>(</a:t>
          </a:r>
          <a:r>
            <a:rPr lang="zh-TW" altLang="en-US" sz="1800" b="1" kern="1200" dirty="0">
              <a:solidFill>
                <a:srgbClr val="C00000"/>
              </a:solidFill>
            </a:rPr>
            <a:t>高中</a:t>
          </a:r>
          <a:r>
            <a:rPr lang="en-US" altLang="zh-TW" sz="1800" b="1" kern="1200" dirty="0">
              <a:solidFill>
                <a:srgbClr val="C00000"/>
              </a:solidFill>
            </a:rPr>
            <a:t>)</a:t>
          </a:r>
          <a:endParaRPr lang="en-US" altLang="zh-TW" sz="2800" b="1" kern="1200" dirty="0">
            <a:solidFill>
              <a:srgbClr val="C00000"/>
            </a:solidFill>
          </a:endParaRPr>
        </a:p>
      </dsp:txBody>
      <dsp:txXfrm>
        <a:off x="183096" y="2371140"/>
        <a:ext cx="1664038" cy="1458627"/>
      </dsp:txXfrm>
    </dsp:sp>
    <dsp:sp modelId="{42C3D07A-2E8C-46CF-939F-6FD72650B35B}">
      <dsp:nvSpPr>
        <dsp:cNvPr id="0" name=""/>
        <dsp:cNvSpPr/>
      </dsp:nvSpPr>
      <dsp:spPr>
        <a:xfrm>
          <a:off x="1533165" y="1684728"/>
          <a:ext cx="313969" cy="313969"/>
        </a:xfrm>
        <a:prstGeom prst="triangle">
          <a:avLst>
            <a:gd name="adj" fmla="val 100000"/>
          </a:avLst>
        </a:prstGeom>
        <a:solidFill>
          <a:schemeClr val="accent2">
            <a:hueOff val="780253"/>
            <a:satOff val="-973"/>
            <a:lumOff val="229"/>
            <a:alphaOff val="0"/>
          </a:schemeClr>
        </a:solidFill>
        <a:ln w="25400" cap="flat" cmpd="sng" algn="ctr">
          <a:solidFill>
            <a:schemeClr val="accent2">
              <a:hueOff val="780253"/>
              <a:satOff val="-973"/>
              <a:lumOff val="229"/>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E57EF719-08F9-4BD4-9121-705B04E2E9F0}">
      <dsp:nvSpPr>
        <dsp:cNvPr id="0" name=""/>
        <dsp:cNvSpPr/>
      </dsp:nvSpPr>
      <dsp:spPr>
        <a:xfrm rot="5400000">
          <a:off x="2405107" y="1316341"/>
          <a:ext cx="1107698" cy="1843185"/>
        </a:xfrm>
        <a:prstGeom prst="corner">
          <a:avLst>
            <a:gd name="adj1" fmla="val 16120"/>
            <a:gd name="adj2" fmla="val 16110"/>
          </a:avLst>
        </a:prstGeom>
        <a:solidFill>
          <a:schemeClr val="accent2">
            <a:hueOff val="1560506"/>
            <a:satOff val="-1946"/>
            <a:lumOff val="458"/>
            <a:alphaOff val="0"/>
          </a:schemeClr>
        </a:solidFill>
        <a:ln w="25400" cap="flat" cmpd="sng" algn="ctr">
          <a:solidFill>
            <a:schemeClr val="accent2">
              <a:hueOff val="1560506"/>
              <a:satOff val="-1946"/>
              <a:lumOff val="458"/>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ED712823-72B8-4FCE-BD90-2C213B97CD89}">
      <dsp:nvSpPr>
        <dsp:cNvPr id="0" name=""/>
        <dsp:cNvSpPr/>
      </dsp:nvSpPr>
      <dsp:spPr>
        <a:xfrm>
          <a:off x="2220204" y="1867056"/>
          <a:ext cx="1664038" cy="1458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ctr" defTabSz="800100">
            <a:lnSpc>
              <a:spcPct val="90000"/>
            </a:lnSpc>
            <a:spcBef>
              <a:spcPct val="0"/>
            </a:spcBef>
            <a:spcAft>
              <a:spcPct val="35000"/>
            </a:spcAft>
          </a:pPr>
          <a:r>
            <a:rPr lang="en-US" altLang="zh-TW" sz="1800" b="1" kern="1200" dirty="0">
              <a:solidFill>
                <a:schemeClr val="accent1"/>
              </a:solidFill>
            </a:rPr>
            <a:t>Application</a:t>
          </a:r>
        </a:p>
        <a:p>
          <a:pPr lvl="0" algn="ctr" defTabSz="800100">
            <a:lnSpc>
              <a:spcPct val="90000"/>
            </a:lnSpc>
            <a:spcBef>
              <a:spcPct val="0"/>
            </a:spcBef>
            <a:spcAft>
              <a:spcPct val="35000"/>
            </a:spcAft>
          </a:pPr>
          <a:r>
            <a:rPr lang="zh-TW" altLang="en-US" sz="2600" b="1" kern="1200" dirty="0">
              <a:solidFill>
                <a:srgbClr val="C00000"/>
              </a:solidFill>
            </a:rPr>
            <a:t>軟硬</a:t>
          </a:r>
          <a:r>
            <a:rPr lang="zh-TW" altLang="en-US" sz="2600" b="1" kern="1200" dirty="0" smtClean="0">
              <a:solidFill>
                <a:srgbClr val="C00000"/>
              </a:solidFill>
            </a:rPr>
            <a:t>體</a:t>
          </a:r>
          <a:r>
            <a:rPr lang="en-US" altLang="zh-TW" sz="2600" b="1" kern="1200" dirty="0" smtClean="0">
              <a:solidFill>
                <a:srgbClr val="C00000"/>
              </a:solidFill>
            </a:rPr>
            <a:t/>
          </a:r>
          <a:br>
            <a:rPr lang="en-US" altLang="zh-TW" sz="2600" b="1" kern="1200" dirty="0" smtClean="0">
              <a:solidFill>
                <a:srgbClr val="C00000"/>
              </a:solidFill>
            </a:rPr>
          </a:br>
          <a:r>
            <a:rPr lang="zh-TW" altLang="en-US" sz="2600" b="1" kern="1200" dirty="0" smtClean="0">
              <a:solidFill>
                <a:srgbClr val="C00000"/>
              </a:solidFill>
            </a:rPr>
            <a:t>應用</a:t>
          </a:r>
          <a:endParaRPr lang="zh-TW" altLang="en-US" sz="2600" kern="1200" dirty="0">
            <a:solidFill>
              <a:srgbClr val="C00000"/>
            </a:solidFill>
          </a:endParaRPr>
        </a:p>
      </dsp:txBody>
      <dsp:txXfrm>
        <a:off x="2220204" y="1867056"/>
        <a:ext cx="1664038" cy="1458627"/>
      </dsp:txXfrm>
    </dsp:sp>
    <dsp:sp modelId="{3C0AC3A3-3B54-4027-B9A3-E307C93E35D9}">
      <dsp:nvSpPr>
        <dsp:cNvPr id="0" name=""/>
        <dsp:cNvSpPr/>
      </dsp:nvSpPr>
      <dsp:spPr>
        <a:xfrm>
          <a:off x="3570273" y="1180643"/>
          <a:ext cx="313969" cy="313969"/>
        </a:xfrm>
        <a:prstGeom prst="triangle">
          <a:avLst>
            <a:gd name="adj" fmla="val 100000"/>
          </a:avLst>
        </a:prstGeom>
        <a:solidFill>
          <a:schemeClr val="accent2">
            <a:hueOff val="2340759"/>
            <a:satOff val="-2919"/>
            <a:lumOff val="686"/>
            <a:alphaOff val="0"/>
          </a:schemeClr>
        </a:solidFill>
        <a:ln w="25400" cap="flat" cmpd="sng" algn="ctr">
          <a:solidFill>
            <a:schemeClr val="accent2">
              <a:hueOff val="2340759"/>
              <a:satOff val="-2919"/>
              <a:lumOff val="686"/>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5993027D-3FFE-46D8-8463-ABDEB4DF96A2}">
      <dsp:nvSpPr>
        <dsp:cNvPr id="0" name=""/>
        <dsp:cNvSpPr/>
      </dsp:nvSpPr>
      <dsp:spPr>
        <a:xfrm rot="5400000">
          <a:off x="4442215" y="812256"/>
          <a:ext cx="1107698" cy="1843185"/>
        </a:xfrm>
        <a:prstGeom prst="corner">
          <a:avLst>
            <a:gd name="adj1" fmla="val 16120"/>
            <a:gd name="adj2" fmla="val 16110"/>
          </a:avLst>
        </a:prstGeom>
        <a:solidFill>
          <a:schemeClr val="accent2">
            <a:hueOff val="3121013"/>
            <a:satOff val="-3893"/>
            <a:lumOff val="915"/>
            <a:alphaOff val="0"/>
          </a:schemeClr>
        </a:solidFill>
        <a:ln w="25400" cap="flat" cmpd="sng" algn="ctr">
          <a:solidFill>
            <a:schemeClr val="accent2">
              <a:hueOff val="3121013"/>
              <a:satOff val="-3893"/>
              <a:lumOff val="915"/>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175635D2-9CAC-495D-9DF8-9FD45A489810}">
      <dsp:nvSpPr>
        <dsp:cNvPr id="0" name=""/>
        <dsp:cNvSpPr/>
      </dsp:nvSpPr>
      <dsp:spPr>
        <a:xfrm>
          <a:off x="4086491" y="1362972"/>
          <a:ext cx="2005682" cy="1458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ctr" defTabSz="800100">
            <a:lnSpc>
              <a:spcPct val="90000"/>
            </a:lnSpc>
            <a:spcBef>
              <a:spcPct val="0"/>
            </a:spcBef>
            <a:spcAft>
              <a:spcPct val="35000"/>
            </a:spcAft>
          </a:pPr>
          <a:r>
            <a:rPr lang="en-US" altLang="zh-TW" sz="1800" b="1" kern="1200" dirty="0">
              <a:solidFill>
                <a:schemeClr val="accent1"/>
              </a:solidFill>
            </a:rPr>
            <a:t>Problem </a:t>
          </a:r>
          <a:endParaRPr lang="en-US" altLang="zh-TW" sz="1800" b="1" kern="1200" dirty="0" smtClean="0">
            <a:solidFill>
              <a:schemeClr val="accent1"/>
            </a:solidFill>
          </a:endParaRPr>
        </a:p>
        <a:p>
          <a:pPr lvl="0" algn="ctr" defTabSz="800100">
            <a:lnSpc>
              <a:spcPct val="90000"/>
            </a:lnSpc>
            <a:spcBef>
              <a:spcPct val="0"/>
            </a:spcBef>
            <a:spcAft>
              <a:spcPct val="35000"/>
            </a:spcAft>
          </a:pPr>
          <a:r>
            <a:rPr lang="en-US" altLang="zh-TW" sz="1800" b="1" kern="1200" dirty="0" smtClean="0">
              <a:solidFill>
                <a:schemeClr val="accent1"/>
              </a:solidFill>
            </a:rPr>
            <a:t>Solving</a:t>
          </a:r>
          <a:endParaRPr lang="en-US" altLang="zh-TW" sz="1800" b="1" kern="1200" dirty="0">
            <a:solidFill>
              <a:schemeClr val="accent1"/>
            </a:solidFill>
          </a:endParaRPr>
        </a:p>
        <a:p>
          <a:pPr lvl="0" algn="ctr" defTabSz="800100">
            <a:lnSpc>
              <a:spcPct val="90000"/>
            </a:lnSpc>
            <a:spcBef>
              <a:spcPct val="0"/>
            </a:spcBef>
            <a:spcAft>
              <a:spcPct val="35000"/>
            </a:spcAft>
          </a:pPr>
          <a:r>
            <a:rPr lang="zh-TW" altLang="en-US" sz="2600" b="1" kern="1200" dirty="0">
              <a:solidFill>
                <a:srgbClr val="C00000"/>
              </a:solidFill>
            </a:rPr>
            <a:t>問題解決</a:t>
          </a:r>
          <a:r>
            <a:rPr lang="en-US" altLang="zh-TW" sz="2600" b="1" kern="1200" dirty="0">
              <a:solidFill>
                <a:srgbClr val="C00000"/>
              </a:solidFill>
            </a:rPr>
            <a:t/>
          </a:r>
          <a:br>
            <a:rPr lang="en-US" altLang="zh-TW" sz="2600" b="1" kern="1200" dirty="0">
              <a:solidFill>
                <a:srgbClr val="C00000"/>
              </a:solidFill>
            </a:rPr>
          </a:br>
          <a:r>
            <a:rPr lang="zh-TW" altLang="en-US" sz="2600" b="1" kern="1200" dirty="0">
              <a:solidFill>
                <a:srgbClr val="C00000"/>
              </a:solidFill>
            </a:rPr>
            <a:t>與電腦科學</a:t>
          </a:r>
          <a:endParaRPr lang="zh-TW" altLang="en-US" sz="2600" kern="1200" dirty="0">
            <a:solidFill>
              <a:srgbClr val="C00000"/>
            </a:solidFill>
          </a:endParaRPr>
        </a:p>
      </dsp:txBody>
      <dsp:txXfrm>
        <a:off x="4086491" y="1362972"/>
        <a:ext cx="2005682" cy="1458627"/>
      </dsp:txXfrm>
    </dsp:sp>
    <dsp:sp modelId="{CD3F84F3-4073-4D2B-B59C-8904E77B3FA6}">
      <dsp:nvSpPr>
        <dsp:cNvPr id="0" name=""/>
        <dsp:cNvSpPr/>
      </dsp:nvSpPr>
      <dsp:spPr>
        <a:xfrm>
          <a:off x="5607381" y="676559"/>
          <a:ext cx="313969" cy="313969"/>
        </a:xfrm>
        <a:prstGeom prst="triangle">
          <a:avLst>
            <a:gd name="adj" fmla="val 100000"/>
          </a:avLst>
        </a:prstGeom>
        <a:solidFill>
          <a:schemeClr val="accent2">
            <a:hueOff val="3901266"/>
            <a:satOff val="-4866"/>
            <a:lumOff val="1144"/>
            <a:alphaOff val="0"/>
          </a:schemeClr>
        </a:solidFill>
        <a:ln w="25400" cap="flat" cmpd="sng" algn="ctr">
          <a:solidFill>
            <a:schemeClr val="accent2">
              <a:hueOff val="3901266"/>
              <a:satOff val="-4866"/>
              <a:lumOff val="1144"/>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B695B542-9A2E-4567-B7AF-9415B0C29ED7}">
      <dsp:nvSpPr>
        <dsp:cNvPr id="0" name=""/>
        <dsp:cNvSpPr/>
      </dsp:nvSpPr>
      <dsp:spPr>
        <a:xfrm rot="5400000">
          <a:off x="6479323" y="308172"/>
          <a:ext cx="1107698" cy="1843185"/>
        </a:xfrm>
        <a:prstGeom prst="corner">
          <a:avLst>
            <a:gd name="adj1" fmla="val 16120"/>
            <a:gd name="adj2" fmla="val 16110"/>
          </a:avLst>
        </a:prstGeom>
        <a:solidFill>
          <a:schemeClr val="accent2">
            <a:hueOff val="4681519"/>
            <a:satOff val="-5839"/>
            <a:lumOff val="1373"/>
            <a:alphaOff val="0"/>
          </a:schemeClr>
        </a:solidFill>
        <a:ln w="25400" cap="flat" cmpd="sng" algn="ctr">
          <a:solidFill>
            <a:schemeClr val="accent2">
              <a:hueOff val="4681519"/>
              <a:satOff val="-5839"/>
              <a:lumOff val="1373"/>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C01BDE92-DBDC-4781-AEA7-C3DF7EE5CDE5}">
      <dsp:nvSpPr>
        <dsp:cNvPr id="0" name=""/>
        <dsp:cNvSpPr/>
      </dsp:nvSpPr>
      <dsp:spPr>
        <a:xfrm>
          <a:off x="6129864" y="858887"/>
          <a:ext cx="1993151" cy="1458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ctr" defTabSz="800100">
            <a:lnSpc>
              <a:spcPct val="90000"/>
            </a:lnSpc>
            <a:spcBef>
              <a:spcPct val="0"/>
            </a:spcBef>
            <a:spcAft>
              <a:spcPct val="35000"/>
            </a:spcAft>
          </a:pPr>
          <a:r>
            <a:rPr lang="en-US" altLang="zh-TW" sz="1800" b="1" kern="1200" dirty="0">
              <a:solidFill>
                <a:schemeClr val="accent1"/>
              </a:solidFill>
            </a:rPr>
            <a:t>Computational Thinking</a:t>
          </a:r>
        </a:p>
        <a:p>
          <a:pPr lvl="0" algn="ctr" defTabSz="800100">
            <a:lnSpc>
              <a:spcPct val="90000"/>
            </a:lnSpc>
            <a:spcBef>
              <a:spcPct val="0"/>
            </a:spcBef>
            <a:spcAft>
              <a:spcPct val="35000"/>
            </a:spcAft>
          </a:pPr>
          <a:r>
            <a:rPr lang="zh-TW" altLang="en-US" sz="2800" b="1" kern="1200" dirty="0">
              <a:solidFill>
                <a:srgbClr val="C00000"/>
              </a:solidFill>
            </a:rPr>
            <a:t>運算思維</a:t>
          </a:r>
          <a:endParaRPr lang="zh-TW" altLang="en-US" sz="2800" kern="1200" dirty="0">
            <a:solidFill>
              <a:srgbClr val="C00000"/>
            </a:solidFill>
          </a:endParaRPr>
        </a:p>
      </dsp:txBody>
      <dsp:txXfrm>
        <a:off x="6129864" y="858887"/>
        <a:ext cx="1993151" cy="145862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3E3291-155D-4484-8DE9-F8A4B6F32D17}">
      <dsp:nvSpPr>
        <dsp:cNvPr id="0" name=""/>
        <dsp:cNvSpPr/>
      </dsp:nvSpPr>
      <dsp:spPr>
        <a:xfrm>
          <a:off x="0" y="36003"/>
          <a:ext cx="3960440" cy="3960440"/>
        </a:xfrm>
        <a:prstGeom prst="quadArrow">
          <a:avLst>
            <a:gd name="adj1" fmla="val 2000"/>
            <a:gd name="adj2" fmla="val 4000"/>
            <a:gd name="adj3" fmla="val 5000"/>
          </a:avLst>
        </a:prstGeom>
        <a:solidFill>
          <a:schemeClr val="bg1">
            <a:lumMod val="65000"/>
          </a:schemeClr>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1">
          <a:scrgbClr r="0" g="0" b="0"/>
        </a:effectRef>
        <a:fontRef idx="minor"/>
      </dsp:style>
    </dsp:sp>
    <dsp:sp modelId="{5A1B8F4A-3F6F-4327-90D5-C037775BE020}">
      <dsp:nvSpPr>
        <dsp:cNvPr id="0" name=""/>
        <dsp:cNvSpPr/>
      </dsp:nvSpPr>
      <dsp:spPr>
        <a:xfrm>
          <a:off x="257428" y="293432"/>
          <a:ext cx="1584176" cy="1584176"/>
        </a:xfrm>
        <a:prstGeom prst="roundRect">
          <a:avLst/>
        </a:prstGeom>
        <a:solidFill>
          <a:schemeClr val="bg1"/>
        </a:solidFill>
        <a:ln w="50800">
          <a:solidFill>
            <a:srgbClr val="C00000"/>
          </a:solidFill>
        </a:ln>
        <a:effectLst>
          <a:outerShdw blurRad="40000" dist="20000" dir="5400000" rotWithShape="0">
            <a:srgbClr val="000000">
              <a:alpha val="38000"/>
            </a:srgbClr>
          </a:outerShdw>
        </a:effectLst>
        <a:scene3d>
          <a:camera prst="orthographicFront"/>
          <a:lightRig rig="flat" dir="t"/>
        </a:scene3d>
        <a:sp3d prstMaterial="dkEdge"/>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TW" sz="2000" b="1" kern="1200" dirty="0" smtClean="0">
              <a:solidFill>
                <a:srgbClr val="C00000"/>
              </a:solidFill>
              <a:latin typeface="Microsoft JhengHei" charset="-120"/>
              <a:ea typeface="Microsoft JhengHei" charset="-120"/>
              <a:cs typeface="Microsoft JhengHei" charset="-120"/>
            </a:rPr>
            <a:t>運算思維與問題解決</a:t>
          </a:r>
          <a:r>
            <a:rPr lang="en-US" altLang="zh-TW" sz="2000" b="1" kern="1200" dirty="0" smtClean="0">
              <a:solidFill>
                <a:srgbClr val="C00000"/>
              </a:solidFill>
              <a:latin typeface="Microsoft JhengHei" charset="-120"/>
              <a:ea typeface="Microsoft JhengHei" charset="-120"/>
              <a:cs typeface="Microsoft JhengHei" charset="-120"/>
            </a:rPr>
            <a:t>(t)</a:t>
          </a:r>
          <a:br>
            <a:rPr lang="en-US" altLang="zh-TW" sz="2000" b="1" kern="1200" dirty="0" smtClean="0">
              <a:solidFill>
                <a:srgbClr val="C00000"/>
              </a:solidFill>
              <a:latin typeface="Microsoft JhengHei" charset="-120"/>
              <a:ea typeface="Microsoft JhengHei" charset="-120"/>
              <a:cs typeface="Microsoft JhengHei" charset="-120"/>
            </a:rPr>
          </a:br>
          <a:r>
            <a:rPr lang="en-US" altLang="zh-TW" sz="2000" b="1" kern="1200" dirty="0" smtClean="0">
              <a:solidFill>
                <a:srgbClr val="C00000"/>
              </a:solidFill>
              <a:latin typeface="Microsoft JhengHei" charset="-120"/>
              <a:ea typeface="Microsoft JhengHei" charset="-120"/>
              <a:cs typeface="Microsoft JhengHei" charset="-120"/>
            </a:rPr>
            <a:t>thinking</a:t>
          </a:r>
          <a:endParaRPr lang="zh-TW" sz="2000" b="1" kern="1200" dirty="0">
            <a:solidFill>
              <a:srgbClr val="C00000"/>
            </a:solidFill>
            <a:latin typeface="Microsoft JhengHei" charset="-120"/>
            <a:ea typeface="Microsoft JhengHei" charset="-120"/>
            <a:cs typeface="Microsoft JhengHei" charset="-120"/>
          </a:endParaRPr>
        </a:p>
      </dsp:txBody>
      <dsp:txXfrm>
        <a:off x="334761" y="370765"/>
        <a:ext cx="1429510" cy="1429510"/>
      </dsp:txXfrm>
    </dsp:sp>
    <dsp:sp modelId="{A1CC9C12-A7F4-4261-8C85-6D5B001343CA}">
      <dsp:nvSpPr>
        <dsp:cNvPr id="0" name=""/>
        <dsp:cNvSpPr/>
      </dsp:nvSpPr>
      <dsp:spPr>
        <a:xfrm>
          <a:off x="2118835" y="293432"/>
          <a:ext cx="1584176" cy="1584176"/>
        </a:xfrm>
        <a:prstGeom prst="roundRect">
          <a:avLst/>
        </a:prstGeom>
        <a:solidFill>
          <a:schemeClr val="bg1"/>
        </a:solidFill>
        <a:ln w="50800">
          <a:solidFill>
            <a:srgbClr val="0070C0"/>
          </a:solidFill>
        </a:ln>
        <a:effectLst>
          <a:outerShdw blurRad="40000" dist="20000" dir="5400000" rotWithShape="0">
            <a:srgbClr val="000000">
              <a:alpha val="38000"/>
            </a:srgbClr>
          </a:outerShdw>
        </a:effectLst>
        <a:scene3d>
          <a:camera prst="orthographicFront"/>
          <a:lightRig rig="flat" dir="t"/>
        </a:scene3d>
        <a:sp3d prstMaterial="dkEdge"/>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TW" sz="2000" b="1" kern="1200" dirty="0" smtClean="0">
              <a:solidFill>
                <a:schemeClr val="tx2"/>
              </a:solidFill>
              <a:latin typeface="Microsoft JhengHei" charset="-120"/>
              <a:ea typeface="Microsoft JhengHei" charset="-120"/>
              <a:cs typeface="Microsoft JhengHei" charset="-120"/>
            </a:rPr>
            <a:t>資訊科技與合作共創</a:t>
          </a:r>
          <a:r>
            <a:rPr lang="en-US" altLang="zh-TW" sz="2000" b="1" kern="1200" dirty="0" smtClean="0">
              <a:solidFill>
                <a:schemeClr val="tx2"/>
              </a:solidFill>
              <a:latin typeface="Microsoft JhengHei" charset="-120"/>
              <a:ea typeface="Microsoft JhengHei" charset="-120"/>
              <a:cs typeface="Microsoft JhengHei" charset="-120"/>
            </a:rPr>
            <a:t>(c)</a:t>
          </a:r>
          <a:br>
            <a:rPr lang="en-US" altLang="zh-TW" sz="2000" b="1" kern="1200" dirty="0" smtClean="0">
              <a:solidFill>
                <a:schemeClr val="tx2"/>
              </a:solidFill>
              <a:latin typeface="Microsoft JhengHei" charset="-120"/>
              <a:ea typeface="Microsoft JhengHei" charset="-120"/>
              <a:cs typeface="Microsoft JhengHei" charset="-120"/>
            </a:rPr>
          </a:br>
          <a:r>
            <a:rPr lang="en-US" altLang="zh-TW" sz="2000" b="1" kern="1200" dirty="0" smtClean="0">
              <a:solidFill>
                <a:schemeClr val="tx2"/>
              </a:solidFill>
              <a:latin typeface="Microsoft JhengHei" charset="-120"/>
              <a:ea typeface="Microsoft JhengHei" charset="-120"/>
              <a:cs typeface="Microsoft JhengHei" charset="-120"/>
            </a:rPr>
            <a:t>cooperate</a:t>
          </a:r>
          <a:endParaRPr lang="zh-TW" sz="2000" b="1" kern="1200" dirty="0">
            <a:solidFill>
              <a:schemeClr val="tx2"/>
            </a:solidFill>
            <a:latin typeface="Microsoft JhengHei" charset="-120"/>
            <a:ea typeface="Microsoft JhengHei" charset="-120"/>
            <a:cs typeface="Microsoft JhengHei" charset="-120"/>
          </a:endParaRPr>
        </a:p>
      </dsp:txBody>
      <dsp:txXfrm>
        <a:off x="2196168" y="370765"/>
        <a:ext cx="1429510" cy="1429510"/>
      </dsp:txXfrm>
    </dsp:sp>
    <dsp:sp modelId="{AA609B14-901E-4E32-9563-08BF80904E35}">
      <dsp:nvSpPr>
        <dsp:cNvPr id="0" name=""/>
        <dsp:cNvSpPr/>
      </dsp:nvSpPr>
      <dsp:spPr>
        <a:xfrm>
          <a:off x="257428" y="2154838"/>
          <a:ext cx="1584176" cy="1584176"/>
        </a:xfrm>
        <a:prstGeom prst="roundRect">
          <a:avLst/>
        </a:prstGeom>
        <a:solidFill>
          <a:schemeClr val="bg1"/>
        </a:solidFill>
        <a:ln w="50800">
          <a:solidFill>
            <a:schemeClr val="accent3">
              <a:lumMod val="75000"/>
            </a:schemeClr>
          </a:solidFill>
        </a:ln>
        <a:effectLst>
          <a:outerShdw blurRad="40000" dist="20000" dir="5400000" rotWithShape="0">
            <a:srgbClr val="000000">
              <a:alpha val="38000"/>
            </a:srgbClr>
          </a:outerShdw>
        </a:effectLst>
        <a:scene3d>
          <a:camera prst="orthographicFront"/>
          <a:lightRig rig="flat" dir="t"/>
        </a:scene3d>
        <a:sp3d prstMaterial="dkEdge"/>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TW" sz="2000" b="1" kern="1200" dirty="0" smtClean="0">
              <a:solidFill>
                <a:schemeClr val="accent3">
                  <a:lumMod val="75000"/>
                </a:schemeClr>
              </a:solidFill>
              <a:latin typeface="Microsoft JhengHei" charset="-120"/>
              <a:ea typeface="Microsoft JhengHei" charset="-120"/>
              <a:cs typeface="Microsoft JhengHei" charset="-120"/>
            </a:rPr>
            <a:t>資訊科技與溝通表達</a:t>
          </a:r>
          <a:r>
            <a:rPr lang="en-US" altLang="zh-TW" sz="2000" b="1" kern="1200" dirty="0" smtClean="0">
              <a:solidFill>
                <a:schemeClr val="accent3">
                  <a:lumMod val="75000"/>
                </a:schemeClr>
              </a:solidFill>
              <a:latin typeface="Microsoft JhengHei" charset="-120"/>
              <a:ea typeface="Microsoft JhengHei" charset="-120"/>
              <a:cs typeface="Microsoft JhengHei" charset="-120"/>
            </a:rPr>
            <a:t>(p)</a:t>
          </a:r>
          <a:br>
            <a:rPr lang="en-US" altLang="zh-TW" sz="2000" b="1" kern="1200" dirty="0" smtClean="0">
              <a:solidFill>
                <a:schemeClr val="accent3">
                  <a:lumMod val="75000"/>
                </a:schemeClr>
              </a:solidFill>
              <a:latin typeface="Microsoft JhengHei" charset="-120"/>
              <a:ea typeface="Microsoft JhengHei" charset="-120"/>
              <a:cs typeface="Microsoft JhengHei" charset="-120"/>
            </a:rPr>
          </a:br>
          <a:r>
            <a:rPr lang="en-US" altLang="zh-TW" sz="2000" b="1" kern="1200" dirty="0" smtClean="0">
              <a:solidFill>
                <a:schemeClr val="accent3">
                  <a:lumMod val="75000"/>
                </a:schemeClr>
              </a:solidFill>
              <a:latin typeface="Microsoft JhengHei" charset="-120"/>
              <a:ea typeface="Microsoft JhengHei" charset="-120"/>
              <a:cs typeface="Microsoft JhengHei" charset="-120"/>
            </a:rPr>
            <a:t>present</a:t>
          </a:r>
          <a:endParaRPr lang="zh-TW" sz="2000" b="1" kern="1200" dirty="0">
            <a:solidFill>
              <a:schemeClr val="accent3">
                <a:lumMod val="75000"/>
              </a:schemeClr>
            </a:solidFill>
            <a:latin typeface="Microsoft JhengHei" charset="-120"/>
            <a:ea typeface="Microsoft JhengHei" charset="-120"/>
            <a:cs typeface="Microsoft JhengHei" charset="-120"/>
          </a:endParaRPr>
        </a:p>
      </dsp:txBody>
      <dsp:txXfrm>
        <a:off x="334761" y="2232171"/>
        <a:ext cx="1429510" cy="1429510"/>
      </dsp:txXfrm>
    </dsp:sp>
    <dsp:sp modelId="{B33191E6-8652-4783-ADCA-F213FE20E551}">
      <dsp:nvSpPr>
        <dsp:cNvPr id="0" name=""/>
        <dsp:cNvSpPr/>
      </dsp:nvSpPr>
      <dsp:spPr>
        <a:xfrm>
          <a:off x="2118835" y="2154838"/>
          <a:ext cx="1584176" cy="1584176"/>
        </a:xfrm>
        <a:prstGeom prst="roundRect">
          <a:avLst/>
        </a:prstGeom>
        <a:solidFill>
          <a:schemeClr val="bg1"/>
        </a:solidFill>
        <a:ln w="50800">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TW" sz="2000" b="1" kern="1200" dirty="0" smtClean="0">
              <a:solidFill>
                <a:schemeClr val="accent6">
                  <a:lumMod val="75000"/>
                </a:schemeClr>
              </a:solidFill>
              <a:latin typeface="Microsoft JhengHei" charset="-120"/>
              <a:ea typeface="Microsoft JhengHei" charset="-120"/>
              <a:cs typeface="Microsoft JhengHei" charset="-120"/>
            </a:rPr>
            <a:t>資訊科技的使用態度</a:t>
          </a:r>
          <a:r>
            <a:rPr lang="en-US" altLang="zh-TW" sz="2000" b="1" kern="1200" dirty="0" smtClean="0">
              <a:solidFill>
                <a:schemeClr val="accent6">
                  <a:lumMod val="75000"/>
                </a:schemeClr>
              </a:solidFill>
              <a:latin typeface="Microsoft JhengHei" charset="-120"/>
              <a:ea typeface="Microsoft JhengHei" charset="-120"/>
              <a:cs typeface="Microsoft JhengHei" charset="-120"/>
            </a:rPr>
            <a:t>(a)</a:t>
          </a:r>
          <a:br>
            <a:rPr lang="en-US" altLang="zh-TW" sz="2000" b="1" kern="1200" dirty="0" smtClean="0">
              <a:solidFill>
                <a:schemeClr val="accent6">
                  <a:lumMod val="75000"/>
                </a:schemeClr>
              </a:solidFill>
              <a:latin typeface="Microsoft JhengHei" charset="-120"/>
              <a:ea typeface="Microsoft JhengHei" charset="-120"/>
              <a:cs typeface="Microsoft JhengHei" charset="-120"/>
            </a:rPr>
          </a:br>
          <a:r>
            <a:rPr lang="en-US" altLang="zh-TW" sz="2000" b="1" kern="1200" dirty="0" smtClean="0">
              <a:solidFill>
                <a:schemeClr val="accent6">
                  <a:lumMod val="75000"/>
                </a:schemeClr>
              </a:solidFill>
              <a:latin typeface="Microsoft JhengHei" charset="-120"/>
              <a:ea typeface="Microsoft JhengHei" charset="-120"/>
              <a:cs typeface="Microsoft JhengHei" charset="-120"/>
            </a:rPr>
            <a:t>attitude</a:t>
          </a:r>
          <a:endParaRPr lang="zh-TW" sz="2000" b="1" kern="1200" dirty="0">
            <a:solidFill>
              <a:schemeClr val="accent6">
                <a:lumMod val="75000"/>
              </a:schemeClr>
            </a:solidFill>
            <a:latin typeface="Microsoft JhengHei" charset="-120"/>
            <a:ea typeface="Microsoft JhengHei" charset="-120"/>
            <a:cs typeface="Microsoft JhengHei" charset="-120"/>
          </a:endParaRPr>
        </a:p>
      </dsp:txBody>
      <dsp:txXfrm>
        <a:off x="2196168" y="2232171"/>
        <a:ext cx="1429510" cy="142951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D26579-4D8D-4510-B355-DD87BD4C196D}">
      <dsp:nvSpPr>
        <dsp:cNvPr id="0" name=""/>
        <dsp:cNvSpPr/>
      </dsp:nvSpPr>
      <dsp:spPr>
        <a:xfrm>
          <a:off x="330704" y="186"/>
          <a:ext cx="1401888" cy="1401888"/>
        </a:xfrm>
        <a:prstGeom prst="ellipse">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TW" altLang="en-US" sz="2400" kern="1200" dirty="0" smtClean="0">
              <a:latin typeface="微軟正黑體" panose="020B0604030504040204" pitchFamily="34" charset="-120"/>
              <a:ea typeface="微軟正黑體" panose="020B0604030504040204" pitchFamily="34" charset="-120"/>
            </a:rPr>
            <a:t>生活</a:t>
          </a:r>
          <a:endParaRPr lang="en-US" altLang="zh-TW" sz="2400" kern="1200" dirty="0" smtClean="0">
            <a:latin typeface="微軟正黑體" panose="020B0604030504040204" pitchFamily="34" charset="-120"/>
            <a:ea typeface="微軟正黑體" panose="020B0604030504040204" pitchFamily="34" charset="-120"/>
          </a:endParaRPr>
        </a:p>
        <a:p>
          <a:pPr lvl="0" algn="ctr" defTabSz="1066800">
            <a:lnSpc>
              <a:spcPct val="90000"/>
            </a:lnSpc>
            <a:spcBef>
              <a:spcPct val="0"/>
            </a:spcBef>
            <a:spcAft>
              <a:spcPct val="35000"/>
            </a:spcAft>
          </a:pPr>
          <a:r>
            <a:rPr lang="zh-TW" altLang="en-US" sz="2400" kern="1200" dirty="0" smtClean="0">
              <a:latin typeface="微軟正黑體" panose="020B0604030504040204" pitchFamily="34" charset="-120"/>
              <a:ea typeface="微軟正黑體" panose="020B0604030504040204" pitchFamily="34" charset="-120"/>
            </a:rPr>
            <a:t>科技</a:t>
          </a:r>
          <a:endParaRPr lang="zh-TW" altLang="en-US" sz="2400" kern="1200" dirty="0">
            <a:latin typeface="微軟正黑體" panose="020B0604030504040204" pitchFamily="34" charset="-120"/>
            <a:ea typeface="微軟正黑體" panose="020B0604030504040204" pitchFamily="34" charset="-120"/>
          </a:endParaRPr>
        </a:p>
      </dsp:txBody>
      <dsp:txXfrm>
        <a:off x="536006" y="205488"/>
        <a:ext cx="991284" cy="991284"/>
      </dsp:txXfrm>
    </dsp:sp>
    <dsp:sp modelId="{768CE5D9-9D85-4C78-B6C2-4C7AFDBB23CF}">
      <dsp:nvSpPr>
        <dsp:cNvPr id="0" name=""/>
        <dsp:cNvSpPr/>
      </dsp:nvSpPr>
      <dsp:spPr>
        <a:xfrm>
          <a:off x="625101" y="1515908"/>
          <a:ext cx="813095" cy="813095"/>
        </a:xfrm>
        <a:prstGeom prst="mathPlus">
          <a:avLst/>
        </a:prstGeom>
        <a:solidFill>
          <a:schemeClr val="accent4"/>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TW" altLang="en-US" sz="1400" kern="1200" dirty="0"/>
        </a:p>
      </dsp:txBody>
      <dsp:txXfrm>
        <a:off x="732877" y="1826836"/>
        <a:ext cx="597543" cy="191239"/>
      </dsp:txXfrm>
    </dsp:sp>
    <dsp:sp modelId="{74C05EB9-8002-452B-9FF1-B266EE7B7293}">
      <dsp:nvSpPr>
        <dsp:cNvPr id="0" name=""/>
        <dsp:cNvSpPr/>
      </dsp:nvSpPr>
      <dsp:spPr>
        <a:xfrm>
          <a:off x="330704" y="2442837"/>
          <a:ext cx="1401888" cy="1401888"/>
        </a:xfrm>
        <a:prstGeom prst="ellipse">
          <a:avLst/>
        </a:prstGeom>
        <a:solidFill>
          <a:schemeClr val="accent1"/>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TW" altLang="en-US" sz="2400" kern="1200" dirty="0" smtClean="0">
              <a:latin typeface="微軟正黑體" panose="020B0604030504040204" pitchFamily="34" charset="-120"/>
              <a:ea typeface="微軟正黑體" panose="020B0604030504040204" pitchFamily="34" charset="-120"/>
            </a:rPr>
            <a:t>資訊</a:t>
          </a:r>
          <a:endParaRPr lang="en-US" altLang="zh-TW" sz="2400" kern="1200" dirty="0" smtClean="0">
            <a:latin typeface="微軟正黑體" panose="020B0604030504040204" pitchFamily="34" charset="-120"/>
            <a:ea typeface="微軟正黑體" panose="020B0604030504040204" pitchFamily="34" charset="-120"/>
          </a:endParaRPr>
        </a:p>
        <a:p>
          <a:pPr lvl="0" algn="ctr" defTabSz="1066800">
            <a:lnSpc>
              <a:spcPct val="90000"/>
            </a:lnSpc>
            <a:spcBef>
              <a:spcPct val="0"/>
            </a:spcBef>
            <a:spcAft>
              <a:spcPct val="35000"/>
            </a:spcAft>
          </a:pPr>
          <a:r>
            <a:rPr lang="zh-TW" altLang="en-US" sz="2400" kern="1200" dirty="0" smtClean="0">
              <a:latin typeface="微軟正黑體" panose="020B0604030504040204" pitchFamily="34" charset="-120"/>
              <a:ea typeface="微軟正黑體" panose="020B0604030504040204" pitchFamily="34" charset="-120"/>
            </a:rPr>
            <a:t>科技</a:t>
          </a:r>
          <a:endParaRPr lang="zh-TW" altLang="en-US" sz="2400" kern="1200" dirty="0">
            <a:latin typeface="微軟正黑體" panose="020B0604030504040204" pitchFamily="34" charset="-120"/>
            <a:ea typeface="微軟正黑體" panose="020B0604030504040204" pitchFamily="34" charset="-120"/>
          </a:endParaRPr>
        </a:p>
      </dsp:txBody>
      <dsp:txXfrm>
        <a:off x="536006" y="2648139"/>
        <a:ext cx="991284" cy="991284"/>
      </dsp:txXfrm>
    </dsp:sp>
    <dsp:sp modelId="{1CBBCF46-444B-45F4-AD02-CEEE7226C0D0}">
      <dsp:nvSpPr>
        <dsp:cNvPr id="0" name=""/>
        <dsp:cNvSpPr/>
      </dsp:nvSpPr>
      <dsp:spPr>
        <a:xfrm>
          <a:off x="1942876" y="1661704"/>
          <a:ext cx="445800" cy="521502"/>
        </a:xfrm>
        <a:prstGeom prst="rightArrow">
          <a:avLst>
            <a:gd name="adj1" fmla="val 60000"/>
            <a:gd name="adj2" fmla="val 50000"/>
          </a:avLst>
        </a:prstGeom>
        <a:solidFill>
          <a:schemeClr val="accent4"/>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zh-TW" altLang="en-US" sz="2300" kern="1200"/>
        </a:p>
      </dsp:txBody>
      <dsp:txXfrm>
        <a:off x="1942876" y="1766004"/>
        <a:ext cx="312060" cy="312902"/>
      </dsp:txXfrm>
    </dsp:sp>
    <dsp:sp modelId="{394DD08B-692B-4E9F-8C5B-0EE4109AF45D}">
      <dsp:nvSpPr>
        <dsp:cNvPr id="0" name=""/>
        <dsp:cNvSpPr/>
      </dsp:nvSpPr>
      <dsp:spPr>
        <a:xfrm>
          <a:off x="2573726" y="759855"/>
          <a:ext cx="2325200" cy="2325200"/>
        </a:xfrm>
        <a:prstGeom prst="ellipse">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zh-TW" altLang="en-US" sz="3200" kern="1200" dirty="0" smtClean="0">
              <a:latin typeface="微軟正黑體" panose="020B0604030504040204" pitchFamily="34" charset="-120"/>
              <a:ea typeface="微軟正黑體" panose="020B0604030504040204" pitchFamily="34" charset="-120"/>
            </a:rPr>
            <a:t>協同</a:t>
          </a:r>
          <a:endParaRPr lang="en-US" altLang="zh-TW" sz="3200" kern="1200" dirty="0" smtClean="0">
            <a:latin typeface="微軟正黑體" panose="020B0604030504040204" pitchFamily="34" charset="-120"/>
            <a:ea typeface="微軟正黑體" panose="020B0604030504040204" pitchFamily="34" charset="-120"/>
          </a:endParaRPr>
        </a:p>
        <a:p>
          <a:pPr lvl="0" algn="ctr" defTabSz="1422400">
            <a:lnSpc>
              <a:spcPct val="90000"/>
            </a:lnSpc>
            <a:spcBef>
              <a:spcPct val="0"/>
            </a:spcBef>
            <a:spcAft>
              <a:spcPct val="35000"/>
            </a:spcAft>
          </a:pPr>
          <a:r>
            <a:rPr lang="zh-TW" altLang="en-US" sz="3200" kern="1200" dirty="0" smtClean="0">
              <a:latin typeface="微軟正黑體" panose="020B0604030504040204" pitchFamily="34" charset="-120"/>
              <a:ea typeface="微軟正黑體" panose="020B0604030504040204" pitchFamily="34" charset="-120"/>
            </a:rPr>
            <a:t>教學</a:t>
          </a:r>
          <a:endParaRPr lang="zh-TW" altLang="en-US" sz="3200" kern="1200" dirty="0">
            <a:latin typeface="微軟正黑體" panose="020B0604030504040204" pitchFamily="34" charset="-120"/>
            <a:ea typeface="微軟正黑體" panose="020B0604030504040204" pitchFamily="34" charset="-120"/>
          </a:endParaRPr>
        </a:p>
      </dsp:txBody>
      <dsp:txXfrm>
        <a:off x="2914244" y="1100373"/>
        <a:ext cx="1644164" cy="164416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549F2F-DC32-4B5A-AE30-AE05B1BDFEB4}">
      <dsp:nvSpPr>
        <dsp:cNvPr id="0" name=""/>
        <dsp:cNvSpPr/>
      </dsp:nvSpPr>
      <dsp:spPr>
        <a:xfrm>
          <a:off x="845453" y="140692"/>
          <a:ext cx="2410283" cy="2410413"/>
        </a:xfrm>
        <a:prstGeom prst="ellipse">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zh-TW" altLang="en-US" sz="3200" b="1" kern="1200" dirty="0" smtClean="0">
              <a:latin typeface="微軟正黑體" panose="020B0604030504040204" pitchFamily="34" charset="-120"/>
              <a:ea typeface="微軟正黑體" panose="020B0604030504040204" pitchFamily="34" charset="-120"/>
            </a:rPr>
            <a:t>科技</a:t>
          </a:r>
          <a:r>
            <a:rPr lang="en-US" altLang="zh-TW" sz="3200" b="1" kern="1200" dirty="0" smtClean="0">
              <a:latin typeface="微軟正黑體" panose="020B0604030504040204" pitchFamily="34" charset="-120"/>
              <a:ea typeface="微軟正黑體" panose="020B0604030504040204" pitchFamily="34" charset="-120"/>
            </a:rPr>
            <a:t/>
          </a:r>
          <a:br>
            <a:rPr lang="en-US" altLang="zh-TW" sz="3200" b="1" kern="1200" dirty="0" smtClean="0">
              <a:latin typeface="微軟正黑體" panose="020B0604030504040204" pitchFamily="34" charset="-120"/>
              <a:ea typeface="微軟正黑體" panose="020B0604030504040204" pitchFamily="34" charset="-120"/>
            </a:rPr>
          </a:br>
          <a:r>
            <a:rPr lang="zh-TW" altLang="en-US" sz="3200" b="1" kern="1200" dirty="0" smtClean="0">
              <a:latin typeface="微軟正黑體" panose="020B0604030504040204" pitchFamily="34" charset="-120"/>
              <a:ea typeface="微軟正黑體" panose="020B0604030504040204" pitchFamily="34" charset="-120"/>
            </a:rPr>
            <a:t>領域</a:t>
          </a:r>
          <a:endParaRPr lang="zh-TW" altLang="en-US" sz="3200" b="1" kern="1200" dirty="0">
            <a:latin typeface="微軟正黑體" panose="020B0604030504040204" pitchFamily="34" charset="-120"/>
            <a:ea typeface="微軟正黑體" panose="020B0604030504040204" pitchFamily="34" charset="-120"/>
          </a:endParaRPr>
        </a:p>
      </dsp:txBody>
      <dsp:txXfrm>
        <a:off x="1198431" y="493689"/>
        <a:ext cx="1704327" cy="1704419"/>
      </dsp:txXfrm>
    </dsp:sp>
    <dsp:sp modelId="{814F1ECE-7FA4-4A89-9AD7-D5699949FFBF}">
      <dsp:nvSpPr>
        <dsp:cNvPr id="0" name=""/>
        <dsp:cNvSpPr/>
      </dsp:nvSpPr>
      <dsp:spPr>
        <a:xfrm>
          <a:off x="2220921" y="30654"/>
          <a:ext cx="267974" cy="268263"/>
        </a:xfrm>
        <a:prstGeom prst="ellipse">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DA3D149-6CB7-4D8B-BAC7-7E47458CB0F4}">
      <dsp:nvSpPr>
        <dsp:cNvPr id="0" name=""/>
        <dsp:cNvSpPr/>
      </dsp:nvSpPr>
      <dsp:spPr>
        <a:xfrm>
          <a:off x="1586584" y="2372024"/>
          <a:ext cx="194305" cy="194185"/>
        </a:xfrm>
        <a:prstGeom prst="ellipse">
          <a:avLst/>
        </a:prstGeom>
        <a:solidFill>
          <a:schemeClr val="accent2">
            <a:shade val="80000"/>
            <a:hueOff val="-2242"/>
            <a:satOff val="-251"/>
            <a:lumOff val="160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3A528C6-E4B2-4828-A3C8-31B290775011}">
      <dsp:nvSpPr>
        <dsp:cNvPr id="0" name=""/>
        <dsp:cNvSpPr/>
      </dsp:nvSpPr>
      <dsp:spPr>
        <a:xfrm>
          <a:off x="3410983" y="1118810"/>
          <a:ext cx="194305" cy="194185"/>
        </a:xfrm>
        <a:prstGeom prst="ellipse">
          <a:avLst/>
        </a:prstGeom>
        <a:solidFill>
          <a:schemeClr val="accent2">
            <a:shade val="80000"/>
            <a:hueOff val="-4484"/>
            <a:satOff val="-503"/>
            <a:lumOff val="321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CFA991-4739-4C91-AE2E-BD55AD7F8A53}">
      <dsp:nvSpPr>
        <dsp:cNvPr id="0" name=""/>
        <dsp:cNvSpPr/>
      </dsp:nvSpPr>
      <dsp:spPr>
        <a:xfrm>
          <a:off x="2482468" y="2578436"/>
          <a:ext cx="267974" cy="268263"/>
        </a:xfrm>
        <a:prstGeom prst="ellipse">
          <a:avLst/>
        </a:prstGeom>
        <a:solidFill>
          <a:schemeClr val="accent2">
            <a:shade val="80000"/>
            <a:hueOff val="-6726"/>
            <a:satOff val="-754"/>
            <a:lumOff val="48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905191-541B-40B5-9429-EF2D130AA8D5}">
      <dsp:nvSpPr>
        <dsp:cNvPr id="0" name=""/>
        <dsp:cNvSpPr/>
      </dsp:nvSpPr>
      <dsp:spPr>
        <a:xfrm>
          <a:off x="1640970" y="411473"/>
          <a:ext cx="194305" cy="194185"/>
        </a:xfrm>
        <a:prstGeom prst="ellipse">
          <a:avLst/>
        </a:prstGeom>
        <a:solidFill>
          <a:schemeClr val="accent2">
            <a:shade val="80000"/>
            <a:hueOff val="-8968"/>
            <a:satOff val="-1006"/>
            <a:lumOff val="642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CBFA5F4-02F8-4EEA-8C2E-8D84D1DF9F75}">
      <dsp:nvSpPr>
        <dsp:cNvPr id="0" name=""/>
        <dsp:cNvSpPr/>
      </dsp:nvSpPr>
      <dsp:spPr>
        <a:xfrm>
          <a:off x="1029376" y="1523363"/>
          <a:ext cx="194305" cy="194185"/>
        </a:xfrm>
        <a:prstGeom prst="ellipse">
          <a:avLst/>
        </a:prstGeom>
        <a:solidFill>
          <a:schemeClr val="accent2">
            <a:shade val="80000"/>
            <a:hueOff val="-11210"/>
            <a:satOff val="-1257"/>
            <a:lumOff val="802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8A1A9E-E02C-4634-860A-026738680457}">
      <dsp:nvSpPr>
        <dsp:cNvPr id="0" name=""/>
        <dsp:cNvSpPr/>
      </dsp:nvSpPr>
      <dsp:spPr>
        <a:xfrm>
          <a:off x="143447" y="170903"/>
          <a:ext cx="979934" cy="979916"/>
        </a:xfrm>
        <a:prstGeom prst="ellipse">
          <a:avLst/>
        </a:prstGeom>
        <a:solidFill>
          <a:schemeClr val="accent2">
            <a:shade val="80000"/>
            <a:hueOff val="-13452"/>
            <a:satOff val="-1509"/>
            <a:lumOff val="96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TW" altLang="en-US" sz="1400" b="1" kern="1200" dirty="0" smtClean="0">
              <a:latin typeface="微軟正黑體" panose="020B0604030504040204" pitchFamily="34" charset="-120"/>
              <a:ea typeface="微軟正黑體" panose="020B0604030504040204" pitchFamily="34" charset="-120"/>
            </a:rPr>
            <a:t>設計</a:t>
          </a:r>
          <a:r>
            <a:rPr lang="en-US" altLang="zh-TW" sz="1400" b="1" kern="1200" dirty="0" smtClean="0">
              <a:latin typeface="微軟正黑體" panose="020B0604030504040204" pitchFamily="34" charset="-120"/>
              <a:ea typeface="微軟正黑體" panose="020B0604030504040204" pitchFamily="34" charset="-120"/>
            </a:rPr>
            <a:t/>
          </a:r>
          <a:br>
            <a:rPr lang="en-US" altLang="zh-TW" sz="1400" b="1" kern="1200" dirty="0" smtClean="0">
              <a:latin typeface="微軟正黑體" panose="020B0604030504040204" pitchFamily="34" charset="-120"/>
              <a:ea typeface="微軟正黑體" panose="020B0604030504040204" pitchFamily="34" charset="-120"/>
            </a:rPr>
          </a:br>
          <a:r>
            <a:rPr lang="zh-TW" altLang="en-US" sz="1400" b="1" kern="1200" dirty="0" smtClean="0">
              <a:latin typeface="微軟正黑體" panose="020B0604030504040204" pitchFamily="34" charset="-120"/>
              <a:ea typeface="微軟正黑體" panose="020B0604030504040204" pitchFamily="34" charset="-120"/>
            </a:rPr>
            <a:t>思考</a:t>
          </a:r>
          <a:endParaRPr lang="zh-TW" altLang="en-US" sz="1400" b="1" kern="1200" dirty="0">
            <a:latin typeface="微軟正黑體" panose="020B0604030504040204" pitchFamily="34" charset="-120"/>
            <a:ea typeface="微軟正黑體" panose="020B0604030504040204" pitchFamily="34" charset="-120"/>
          </a:endParaRPr>
        </a:p>
      </dsp:txBody>
      <dsp:txXfrm>
        <a:off x="286955" y="314408"/>
        <a:ext cx="692918" cy="692906"/>
      </dsp:txXfrm>
    </dsp:sp>
    <dsp:sp modelId="{90467B38-2337-48F0-A298-EF304B4D6034}">
      <dsp:nvSpPr>
        <dsp:cNvPr id="0" name=""/>
        <dsp:cNvSpPr/>
      </dsp:nvSpPr>
      <dsp:spPr>
        <a:xfrm>
          <a:off x="1949981" y="420103"/>
          <a:ext cx="267974" cy="268263"/>
        </a:xfrm>
        <a:prstGeom prst="ellipse">
          <a:avLst/>
        </a:prstGeom>
        <a:solidFill>
          <a:schemeClr val="accent2">
            <a:shade val="80000"/>
            <a:hueOff val="-15694"/>
            <a:satOff val="-1760"/>
            <a:lumOff val="1123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DB56BF-8ACE-4766-8751-084E3AB803CD}">
      <dsp:nvSpPr>
        <dsp:cNvPr id="0" name=""/>
        <dsp:cNvSpPr/>
      </dsp:nvSpPr>
      <dsp:spPr>
        <a:xfrm>
          <a:off x="184417" y="1842330"/>
          <a:ext cx="484528" cy="484743"/>
        </a:xfrm>
        <a:prstGeom prst="ellipse">
          <a:avLst/>
        </a:prstGeom>
        <a:solidFill>
          <a:schemeClr val="accent2">
            <a:shade val="80000"/>
            <a:hueOff val="-17936"/>
            <a:satOff val="-2012"/>
            <a:lumOff val="1284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14C42B-AAC8-42AD-B7C1-15782B762C08}">
      <dsp:nvSpPr>
        <dsp:cNvPr id="0" name=""/>
        <dsp:cNvSpPr/>
      </dsp:nvSpPr>
      <dsp:spPr>
        <a:xfrm>
          <a:off x="3010620" y="0"/>
          <a:ext cx="979934" cy="979916"/>
        </a:xfrm>
        <a:prstGeom prst="ellipse">
          <a:avLst/>
        </a:prstGeom>
        <a:solidFill>
          <a:schemeClr val="accent2">
            <a:shade val="80000"/>
            <a:hueOff val="-20178"/>
            <a:satOff val="-2263"/>
            <a:lumOff val="144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TW" altLang="en-US" sz="1400" b="1" kern="1200" dirty="0" smtClean="0">
              <a:latin typeface="微軟正黑體" panose="020B0604030504040204" pitchFamily="34" charset="-120"/>
              <a:ea typeface="微軟正黑體" panose="020B0604030504040204" pitchFamily="34" charset="-120"/>
            </a:rPr>
            <a:t>運算</a:t>
          </a:r>
          <a:r>
            <a:rPr lang="en-US" altLang="zh-TW" sz="1400" b="1" kern="1200" dirty="0" smtClean="0">
              <a:latin typeface="微軟正黑體" panose="020B0604030504040204" pitchFamily="34" charset="-120"/>
              <a:ea typeface="微軟正黑體" panose="020B0604030504040204" pitchFamily="34" charset="-120"/>
            </a:rPr>
            <a:t/>
          </a:r>
          <a:br>
            <a:rPr lang="en-US" altLang="zh-TW" sz="1400" b="1" kern="1200" dirty="0" smtClean="0">
              <a:latin typeface="微軟正黑體" panose="020B0604030504040204" pitchFamily="34" charset="-120"/>
              <a:ea typeface="微軟正黑體" panose="020B0604030504040204" pitchFamily="34" charset="-120"/>
            </a:rPr>
          </a:br>
          <a:r>
            <a:rPr lang="zh-TW" altLang="en-US" sz="1400" b="1" kern="1200" dirty="0" smtClean="0">
              <a:latin typeface="微軟正黑體" panose="020B0604030504040204" pitchFamily="34" charset="-120"/>
              <a:ea typeface="微軟正黑體" panose="020B0604030504040204" pitchFamily="34" charset="-120"/>
            </a:rPr>
            <a:t>思維</a:t>
          </a:r>
          <a:endParaRPr lang="zh-TW" altLang="en-US" sz="1400" b="1" kern="1200" dirty="0">
            <a:latin typeface="微軟正黑體" panose="020B0604030504040204" pitchFamily="34" charset="-120"/>
            <a:ea typeface="微軟正黑體" panose="020B0604030504040204" pitchFamily="34" charset="-120"/>
          </a:endParaRPr>
        </a:p>
      </dsp:txBody>
      <dsp:txXfrm>
        <a:off x="3154128" y="143505"/>
        <a:ext cx="692918" cy="692906"/>
      </dsp:txXfrm>
    </dsp:sp>
    <dsp:sp modelId="{0201029E-1C29-4E4E-A490-2AFBCC6182C3}">
      <dsp:nvSpPr>
        <dsp:cNvPr id="0" name=""/>
        <dsp:cNvSpPr/>
      </dsp:nvSpPr>
      <dsp:spPr>
        <a:xfrm>
          <a:off x="3065880" y="791213"/>
          <a:ext cx="267974" cy="268263"/>
        </a:xfrm>
        <a:prstGeom prst="ellipse">
          <a:avLst/>
        </a:prstGeom>
        <a:solidFill>
          <a:schemeClr val="accent2">
            <a:shade val="80000"/>
            <a:hueOff val="-22420"/>
            <a:satOff val="-2515"/>
            <a:lumOff val="1605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4FD9263-62EA-4785-9AEC-AF7251959CF3}">
      <dsp:nvSpPr>
        <dsp:cNvPr id="0" name=""/>
        <dsp:cNvSpPr/>
      </dsp:nvSpPr>
      <dsp:spPr>
        <a:xfrm>
          <a:off x="0" y="2419132"/>
          <a:ext cx="194305" cy="194185"/>
        </a:xfrm>
        <a:prstGeom prst="ellipse">
          <a:avLst/>
        </a:prstGeom>
        <a:solidFill>
          <a:schemeClr val="accent2">
            <a:shade val="80000"/>
            <a:hueOff val="-24662"/>
            <a:satOff val="-2766"/>
            <a:lumOff val="1765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FF4A7CF-57C1-4D4C-847C-A724347A3F6A}">
      <dsp:nvSpPr>
        <dsp:cNvPr id="0" name=""/>
        <dsp:cNvSpPr/>
      </dsp:nvSpPr>
      <dsp:spPr>
        <a:xfrm>
          <a:off x="1936137" y="2142598"/>
          <a:ext cx="194305" cy="194185"/>
        </a:xfrm>
        <a:prstGeom prst="ellipse">
          <a:avLst/>
        </a:prstGeom>
        <a:solidFill>
          <a:schemeClr val="accent2">
            <a:shade val="80000"/>
            <a:hueOff val="-26904"/>
            <a:satOff val="-3018"/>
            <a:lumOff val="1926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6939839-6D16-4E66-A766-8AC18AB8E11C}">
      <dsp:nvSpPr>
        <dsp:cNvPr id="0" name=""/>
        <dsp:cNvSpPr/>
      </dsp:nvSpPr>
      <dsp:spPr>
        <a:xfrm>
          <a:off x="3427281" y="2227435"/>
          <a:ext cx="979934" cy="979916"/>
        </a:xfrm>
        <a:prstGeom prst="ellipse">
          <a:avLst/>
        </a:prstGeom>
        <a:solidFill>
          <a:schemeClr val="accent2">
            <a:shade val="80000"/>
            <a:hueOff val="-29146"/>
            <a:satOff val="-3269"/>
            <a:lumOff val="2086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TW" altLang="en-US" sz="1400" b="1" kern="1200" dirty="0" smtClean="0">
              <a:latin typeface="微軟正黑體" panose="020B0604030504040204" pitchFamily="34" charset="-120"/>
              <a:ea typeface="微軟正黑體" panose="020B0604030504040204" pitchFamily="34" charset="-120"/>
            </a:rPr>
            <a:t>專題製作</a:t>
          </a:r>
          <a:endParaRPr lang="zh-TW" altLang="en-US" sz="1400" b="1" kern="1200" dirty="0">
            <a:latin typeface="微軟正黑體" panose="020B0604030504040204" pitchFamily="34" charset="-120"/>
            <a:ea typeface="微軟正黑體" panose="020B0604030504040204" pitchFamily="34" charset="-120"/>
          </a:endParaRPr>
        </a:p>
      </dsp:txBody>
      <dsp:txXfrm>
        <a:off x="3570789" y="2370940"/>
        <a:ext cx="692918" cy="692906"/>
      </dsp:txXfrm>
    </dsp:sp>
    <dsp:sp modelId="{B688F268-1FC0-4287-A42B-10852749EDF6}">
      <dsp:nvSpPr>
        <dsp:cNvPr id="0" name=""/>
        <dsp:cNvSpPr/>
      </dsp:nvSpPr>
      <dsp:spPr>
        <a:xfrm>
          <a:off x="3687857" y="1774005"/>
          <a:ext cx="194305" cy="194185"/>
        </a:xfrm>
        <a:prstGeom prst="ellipse">
          <a:avLst/>
        </a:prstGeom>
        <a:solidFill>
          <a:schemeClr val="accent2">
            <a:shade val="80000"/>
            <a:hueOff val="-31388"/>
            <a:satOff val="-3521"/>
            <a:lumOff val="2247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025846-74C2-44AF-959A-A2672B5048AE}">
      <dsp:nvSpPr>
        <dsp:cNvPr id="0" name=""/>
        <dsp:cNvSpPr/>
      </dsp:nvSpPr>
      <dsp:spPr>
        <a:xfrm>
          <a:off x="916117" y="2677414"/>
          <a:ext cx="979934" cy="979916"/>
        </a:xfrm>
        <a:prstGeom prst="ellipse">
          <a:avLst/>
        </a:prstGeom>
        <a:solidFill>
          <a:schemeClr val="accent2">
            <a:shade val="80000"/>
            <a:hueOff val="-33630"/>
            <a:satOff val="-3772"/>
            <a:lumOff val="2407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TW" altLang="en-US" sz="1400" b="1" kern="1200" dirty="0" smtClean="0">
              <a:latin typeface="微軟正黑體" panose="020B0604030504040204" pitchFamily="34" charset="-120"/>
              <a:ea typeface="微軟正黑體" panose="020B0604030504040204" pitchFamily="34" charset="-120"/>
            </a:rPr>
            <a:t>解決問題</a:t>
          </a:r>
          <a:endParaRPr lang="zh-TW" altLang="en-US" sz="1400" b="1" kern="1200" dirty="0">
            <a:latin typeface="微軟正黑體" panose="020B0604030504040204" pitchFamily="34" charset="-120"/>
            <a:ea typeface="微軟正黑體" panose="020B0604030504040204" pitchFamily="34" charset="-120"/>
          </a:endParaRPr>
        </a:p>
      </dsp:txBody>
      <dsp:txXfrm>
        <a:off x="1059625" y="2820919"/>
        <a:ext cx="692918" cy="692906"/>
      </dsp:txXfrm>
    </dsp:sp>
    <dsp:sp modelId="{8F692056-FED4-45A9-912E-4378D6C4F990}">
      <dsp:nvSpPr>
        <dsp:cNvPr id="0" name=""/>
        <dsp:cNvSpPr/>
      </dsp:nvSpPr>
      <dsp:spPr>
        <a:xfrm>
          <a:off x="2026615" y="2613677"/>
          <a:ext cx="194305" cy="194185"/>
        </a:xfrm>
        <a:prstGeom prst="ellipse">
          <a:avLst/>
        </a:prstGeom>
        <a:solidFill>
          <a:schemeClr val="accent2">
            <a:shade val="80000"/>
            <a:hueOff val="-35872"/>
            <a:satOff val="-4024"/>
            <a:lumOff val="2568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9742B5-85B9-498E-A0E1-919DC29452AA}">
      <dsp:nvSpPr>
        <dsp:cNvPr id="0" name=""/>
        <dsp:cNvSpPr/>
      </dsp:nvSpPr>
      <dsp:spPr>
        <a:xfrm>
          <a:off x="1006718" y="974051"/>
          <a:ext cx="1885386" cy="1257552"/>
        </a:xfrm>
        <a:prstGeom prst="rect">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lvl="0" algn="ctr" defTabSz="889000">
            <a:lnSpc>
              <a:spcPct val="90000"/>
            </a:lnSpc>
            <a:spcBef>
              <a:spcPct val="0"/>
            </a:spcBef>
            <a:spcAft>
              <a:spcPct val="35000"/>
            </a:spcAft>
          </a:pPr>
          <a:r>
            <a:rPr lang="zh-TW" altLang="en-US" sz="2000" kern="1200" dirty="0" smtClean="0">
              <a:latin typeface="微軟正黑體" panose="020B0604030504040204" pitchFamily="34" charset="-120"/>
              <a:ea typeface="微軟正黑體" panose="020B0604030504040204" pitchFamily="34" charset="-120"/>
            </a:rPr>
            <a:t>分析問題</a:t>
          </a:r>
          <a:endParaRPr lang="zh-TW" altLang="en-US" sz="2000" kern="1200" dirty="0">
            <a:latin typeface="微軟正黑體" panose="020B0604030504040204" pitchFamily="34" charset="-120"/>
            <a:ea typeface="微軟正黑體" panose="020B0604030504040204" pitchFamily="34" charset="-120"/>
          </a:endParaRPr>
        </a:p>
      </dsp:txBody>
      <dsp:txXfrm>
        <a:off x="1308380" y="974051"/>
        <a:ext cx="1583724" cy="1257552"/>
      </dsp:txXfrm>
    </dsp:sp>
    <dsp:sp modelId="{4A111817-9D82-420E-8F96-4EF3A53478D5}">
      <dsp:nvSpPr>
        <dsp:cNvPr id="0" name=""/>
        <dsp:cNvSpPr/>
      </dsp:nvSpPr>
      <dsp:spPr>
        <a:xfrm>
          <a:off x="991239" y="2406165"/>
          <a:ext cx="1885386" cy="1257552"/>
        </a:xfrm>
        <a:prstGeom prst="rect">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lvl="0" algn="ctr" defTabSz="889000">
            <a:lnSpc>
              <a:spcPct val="90000"/>
            </a:lnSpc>
            <a:spcBef>
              <a:spcPct val="0"/>
            </a:spcBef>
            <a:spcAft>
              <a:spcPct val="35000"/>
            </a:spcAft>
          </a:pPr>
          <a:r>
            <a:rPr lang="zh-TW" altLang="en-US" sz="2000" kern="1200" dirty="0" smtClean="0">
              <a:latin typeface="微軟正黑體" panose="020B0604030504040204" pitchFamily="34" charset="-120"/>
              <a:ea typeface="微軟正黑體" panose="020B0604030504040204" pitchFamily="34" charset="-120"/>
            </a:rPr>
            <a:t>設計解題</a:t>
          </a:r>
          <a:r>
            <a:rPr lang="en-US" altLang="zh-TW" sz="2000" kern="1200" dirty="0" smtClean="0">
              <a:latin typeface="微軟正黑體" panose="020B0604030504040204" pitchFamily="34" charset="-120"/>
              <a:ea typeface="微軟正黑體" panose="020B0604030504040204" pitchFamily="34" charset="-120"/>
            </a:rPr>
            <a:t/>
          </a:r>
          <a:br>
            <a:rPr lang="en-US" altLang="zh-TW" sz="2000" kern="1200" dirty="0" smtClean="0">
              <a:latin typeface="微軟正黑體" panose="020B0604030504040204" pitchFamily="34" charset="-120"/>
              <a:ea typeface="微軟正黑體" panose="020B0604030504040204" pitchFamily="34" charset="-120"/>
            </a:rPr>
          </a:br>
          <a:r>
            <a:rPr lang="zh-TW" altLang="en-US" sz="2000" kern="1200" dirty="0" smtClean="0">
              <a:latin typeface="微軟正黑體" panose="020B0604030504040204" pitchFamily="34" charset="-120"/>
              <a:ea typeface="微軟正黑體" panose="020B0604030504040204" pitchFamily="34" charset="-120"/>
            </a:rPr>
            <a:t>方法</a:t>
          </a:r>
          <a:endParaRPr lang="zh-TW" altLang="en-US" sz="2000" kern="1200" dirty="0">
            <a:latin typeface="微軟正黑體" panose="020B0604030504040204" pitchFamily="34" charset="-120"/>
            <a:ea typeface="微軟正黑體" panose="020B0604030504040204" pitchFamily="34" charset="-120"/>
          </a:endParaRPr>
        </a:p>
      </dsp:txBody>
      <dsp:txXfrm>
        <a:off x="1292901" y="2406165"/>
        <a:ext cx="1583724" cy="1257552"/>
      </dsp:txXfrm>
    </dsp:sp>
    <dsp:sp modelId="{2791752C-9384-47A7-B040-9D6B479A4F82}">
      <dsp:nvSpPr>
        <dsp:cNvPr id="0" name=""/>
        <dsp:cNvSpPr/>
      </dsp:nvSpPr>
      <dsp:spPr>
        <a:xfrm>
          <a:off x="1309806" y="0"/>
          <a:ext cx="1256924" cy="1256924"/>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zh-TW" altLang="en-US" sz="2400" kern="1200" dirty="0" smtClean="0">
              <a:latin typeface="微軟正黑體" panose="020B0604030504040204" pitchFamily="34" charset="-120"/>
              <a:ea typeface="微軟正黑體" panose="020B0604030504040204" pitchFamily="34" charset="-120"/>
            </a:rPr>
            <a:t>演算法</a:t>
          </a:r>
          <a:endParaRPr lang="zh-TW" altLang="en-US" sz="3200" kern="1200" dirty="0">
            <a:latin typeface="微軟正黑體" panose="020B0604030504040204" pitchFamily="34" charset="-120"/>
            <a:ea typeface="微軟正黑體" panose="020B0604030504040204" pitchFamily="34" charset="-120"/>
          </a:endParaRPr>
        </a:p>
      </dsp:txBody>
      <dsp:txXfrm>
        <a:off x="1493878" y="184072"/>
        <a:ext cx="888780" cy="888780"/>
      </dsp:txXfrm>
    </dsp:sp>
    <dsp:sp modelId="{745777E1-DAA5-4291-A98C-3CCF5876C77A}">
      <dsp:nvSpPr>
        <dsp:cNvPr id="0" name=""/>
        <dsp:cNvSpPr/>
      </dsp:nvSpPr>
      <dsp:spPr>
        <a:xfrm>
          <a:off x="3147870" y="1001290"/>
          <a:ext cx="1885386" cy="1257552"/>
        </a:xfrm>
        <a:prstGeom prst="rect">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lvl="0" algn="ctr" defTabSz="889000">
            <a:lnSpc>
              <a:spcPct val="90000"/>
            </a:lnSpc>
            <a:spcBef>
              <a:spcPct val="0"/>
            </a:spcBef>
            <a:spcAft>
              <a:spcPct val="35000"/>
            </a:spcAft>
          </a:pPr>
          <a:r>
            <a:rPr lang="zh-TW" altLang="en-US" sz="2000" kern="1200" dirty="0" smtClean="0">
              <a:latin typeface="微軟正黑體" panose="020B0604030504040204" pitchFamily="34" charset="-120"/>
              <a:ea typeface="微軟正黑體" panose="020B0604030504040204" pitchFamily="34" charset="-120"/>
            </a:rPr>
            <a:t>實踐解題</a:t>
          </a:r>
          <a:r>
            <a:rPr lang="en-US" altLang="zh-TW" sz="2000" kern="1200" dirty="0" smtClean="0">
              <a:latin typeface="微軟正黑體" panose="020B0604030504040204" pitchFamily="34" charset="-120"/>
              <a:ea typeface="微軟正黑體" panose="020B0604030504040204" pitchFamily="34" charset="-120"/>
            </a:rPr>
            <a:t/>
          </a:r>
          <a:br>
            <a:rPr lang="en-US" altLang="zh-TW" sz="2000" kern="1200" dirty="0" smtClean="0">
              <a:latin typeface="微軟正黑體" panose="020B0604030504040204" pitchFamily="34" charset="-120"/>
              <a:ea typeface="微軟正黑體" panose="020B0604030504040204" pitchFamily="34" charset="-120"/>
            </a:rPr>
          </a:br>
          <a:r>
            <a:rPr lang="zh-TW" altLang="en-US" sz="2000" kern="1200" dirty="0" smtClean="0">
              <a:latin typeface="微軟正黑體" panose="020B0604030504040204" pitchFamily="34" charset="-120"/>
              <a:ea typeface="微軟正黑體" panose="020B0604030504040204" pitchFamily="34" charset="-120"/>
            </a:rPr>
            <a:t>程序</a:t>
          </a:r>
          <a:endParaRPr lang="zh-TW" altLang="en-US" sz="2000" kern="1200" dirty="0">
            <a:latin typeface="微軟正黑體" panose="020B0604030504040204" pitchFamily="34" charset="-120"/>
            <a:ea typeface="微軟正黑體" panose="020B0604030504040204" pitchFamily="34" charset="-120"/>
          </a:endParaRPr>
        </a:p>
      </dsp:txBody>
      <dsp:txXfrm>
        <a:off x="3449532" y="1001290"/>
        <a:ext cx="1583724" cy="1257552"/>
      </dsp:txXfrm>
    </dsp:sp>
    <dsp:sp modelId="{5FABE7FE-C308-4F1B-AC58-5A837FAA7899}">
      <dsp:nvSpPr>
        <dsp:cNvPr id="0" name=""/>
        <dsp:cNvSpPr/>
      </dsp:nvSpPr>
      <dsp:spPr>
        <a:xfrm>
          <a:off x="3121663" y="2406165"/>
          <a:ext cx="1885386" cy="1243279"/>
        </a:xfrm>
        <a:prstGeom prst="rect">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lvl="0" algn="ctr" defTabSz="889000">
            <a:lnSpc>
              <a:spcPct val="90000"/>
            </a:lnSpc>
            <a:spcBef>
              <a:spcPct val="0"/>
            </a:spcBef>
            <a:spcAft>
              <a:spcPct val="35000"/>
            </a:spcAft>
          </a:pPr>
          <a:r>
            <a:rPr lang="zh-TW" altLang="en-US" sz="2000" kern="1200" dirty="0" smtClean="0">
              <a:latin typeface="微軟正黑體" panose="020B0604030504040204" pitchFamily="34" charset="-120"/>
              <a:ea typeface="微軟正黑體" panose="020B0604030504040204" pitchFamily="34" charset="-120"/>
            </a:rPr>
            <a:t>解決問題</a:t>
          </a:r>
          <a:endParaRPr lang="zh-TW" altLang="en-US" sz="2000" kern="1200" dirty="0">
            <a:latin typeface="微軟正黑體" panose="020B0604030504040204" pitchFamily="34" charset="-120"/>
            <a:ea typeface="微軟正黑體" panose="020B0604030504040204" pitchFamily="34" charset="-120"/>
          </a:endParaRPr>
        </a:p>
      </dsp:txBody>
      <dsp:txXfrm>
        <a:off x="3423325" y="2406165"/>
        <a:ext cx="1583724" cy="1243279"/>
      </dsp:txXfrm>
    </dsp:sp>
    <dsp:sp modelId="{F1F11BDC-C9CC-4A07-B311-CF2279212A5E}">
      <dsp:nvSpPr>
        <dsp:cNvPr id="0" name=""/>
        <dsp:cNvSpPr/>
      </dsp:nvSpPr>
      <dsp:spPr>
        <a:xfrm>
          <a:off x="3445389" y="0"/>
          <a:ext cx="1256924" cy="1256924"/>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zh-TW" altLang="en-US" sz="2400" kern="1200" dirty="0" smtClean="0">
              <a:latin typeface="微軟正黑體" panose="020B0604030504040204" pitchFamily="34" charset="-120"/>
              <a:ea typeface="微軟正黑體" panose="020B0604030504040204" pitchFamily="34" charset="-120"/>
            </a:rPr>
            <a:t>程式設計</a:t>
          </a:r>
          <a:endParaRPr lang="zh-TW" altLang="en-US" sz="2800" kern="1200" dirty="0">
            <a:latin typeface="微軟正黑體" panose="020B0604030504040204" pitchFamily="34" charset="-120"/>
            <a:ea typeface="微軟正黑體" panose="020B0604030504040204" pitchFamily="34" charset="-120"/>
          </a:endParaRPr>
        </a:p>
      </dsp:txBody>
      <dsp:txXfrm>
        <a:off x="3629461" y="184072"/>
        <a:ext cx="888780" cy="88878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CE4702-0673-4381-805C-E770BE938088}">
      <dsp:nvSpPr>
        <dsp:cNvPr id="0" name=""/>
        <dsp:cNvSpPr/>
      </dsp:nvSpPr>
      <dsp:spPr>
        <a:xfrm>
          <a:off x="941" y="697809"/>
          <a:ext cx="1629455" cy="1629455"/>
        </a:xfrm>
        <a:prstGeom prst="ellipse">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100000"/>
            </a:lnSpc>
            <a:spcBef>
              <a:spcPct val="0"/>
            </a:spcBef>
            <a:spcAft>
              <a:spcPts val="0"/>
            </a:spcAft>
          </a:pPr>
          <a:r>
            <a:rPr lang="zh-TW" altLang="en-US" sz="2800" b="1" kern="1200" dirty="0" smtClean="0">
              <a:solidFill>
                <a:schemeClr val="tx1"/>
              </a:solidFill>
              <a:latin typeface="微軟正黑體" panose="020B0604030504040204" pitchFamily="34" charset="-120"/>
              <a:ea typeface="微軟正黑體" panose="020B0604030504040204" pitchFamily="34" charset="-120"/>
            </a:rPr>
            <a:t>議題</a:t>
          </a:r>
          <a:endParaRPr lang="en-US" altLang="zh-TW" sz="2800" b="1" kern="1200" dirty="0" smtClean="0">
            <a:solidFill>
              <a:schemeClr val="tx1"/>
            </a:solidFill>
            <a:latin typeface="微軟正黑體" panose="020B0604030504040204" pitchFamily="34" charset="-120"/>
            <a:ea typeface="微軟正黑體" panose="020B0604030504040204" pitchFamily="34" charset="-120"/>
          </a:endParaRPr>
        </a:p>
        <a:p>
          <a:pPr lvl="0" algn="ctr" defTabSz="1244600">
            <a:lnSpc>
              <a:spcPct val="100000"/>
            </a:lnSpc>
            <a:spcBef>
              <a:spcPct val="0"/>
            </a:spcBef>
            <a:spcAft>
              <a:spcPts val="0"/>
            </a:spcAft>
          </a:pPr>
          <a:r>
            <a:rPr lang="zh-TW" altLang="en-US" sz="2800" b="1" kern="1200" dirty="0" smtClean="0">
              <a:solidFill>
                <a:schemeClr val="tx1"/>
              </a:solidFill>
              <a:latin typeface="微軟正黑體" panose="020B0604030504040204" pitchFamily="34" charset="-120"/>
              <a:ea typeface="微軟正黑體" panose="020B0604030504040204" pitchFamily="34" charset="-120"/>
            </a:rPr>
            <a:t>融入</a:t>
          </a:r>
          <a:endParaRPr lang="zh-TW" altLang="en-US" sz="2800" b="1" kern="1200" dirty="0">
            <a:solidFill>
              <a:schemeClr val="tx1"/>
            </a:solidFill>
            <a:latin typeface="微軟正黑體" panose="020B0604030504040204" pitchFamily="34" charset="-120"/>
            <a:ea typeface="微軟正黑體" panose="020B0604030504040204" pitchFamily="34" charset="-120"/>
          </a:endParaRPr>
        </a:p>
      </dsp:txBody>
      <dsp:txXfrm>
        <a:off x="239569" y="936437"/>
        <a:ext cx="1152199" cy="1152199"/>
      </dsp:txXfrm>
    </dsp:sp>
    <dsp:sp modelId="{9993F0BB-3AEA-45B8-B005-67818CCE4B9A}">
      <dsp:nvSpPr>
        <dsp:cNvPr id="0" name=""/>
        <dsp:cNvSpPr/>
      </dsp:nvSpPr>
      <dsp:spPr>
        <a:xfrm>
          <a:off x="1886144" y="1195410"/>
          <a:ext cx="542185" cy="634254"/>
        </a:xfrm>
        <a:prstGeom prst="rightArrow">
          <a:avLst>
            <a:gd name="adj1" fmla="val 600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endParaRPr lang="zh-TW" altLang="en-US" sz="2800" kern="1200"/>
        </a:p>
      </dsp:txBody>
      <dsp:txXfrm>
        <a:off x="1886144" y="1322261"/>
        <a:ext cx="379530" cy="380552"/>
      </dsp:txXfrm>
    </dsp:sp>
    <dsp:sp modelId="{E1F0F2BB-066A-45A7-9FF5-27D6AF84A53F}">
      <dsp:nvSpPr>
        <dsp:cNvPr id="0" name=""/>
        <dsp:cNvSpPr/>
      </dsp:nvSpPr>
      <dsp:spPr>
        <a:xfrm>
          <a:off x="2653387" y="660044"/>
          <a:ext cx="1704985" cy="1704985"/>
        </a:xfrm>
        <a:prstGeom prst="ellipse">
          <a:avLst/>
        </a:prstGeom>
        <a:solidFill>
          <a:schemeClr val="accent2">
            <a:shade val="80000"/>
            <a:hueOff val="-35872"/>
            <a:satOff val="-4024"/>
            <a:lumOff val="2568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zh-TW" altLang="en-US" sz="1900" b="1" kern="1200" dirty="0" smtClean="0">
              <a:solidFill>
                <a:schemeClr val="tx1"/>
              </a:solidFill>
              <a:latin typeface="微軟正黑體" panose="020B0604030504040204" pitchFamily="34" charset="-120"/>
              <a:ea typeface="微軟正黑體" panose="020B0604030504040204" pitchFamily="34" charset="-120"/>
            </a:rPr>
            <a:t>彈性課程</a:t>
          </a:r>
          <a:r>
            <a:rPr lang="en-US" altLang="zh-TW" sz="1900" b="1" kern="1200" dirty="0" smtClean="0">
              <a:solidFill>
                <a:schemeClr val="tx1"/>
              </a:solidFill>
              <a:latin typeface="微軟正黑體" panose="020B0604030504040204" pitchFamily="34" charset="-120"/>
              <a:ea typeface="微軟正黑體" panose="020B0604030504040204" pitchFamily="34" charset="-120"/>
            </a:rPr>
            <a:t>&amp;</a:t>
          </a:r>
          <a:br>
            <a:rPr lang="en-US" altLang="zh-TW" sz="1900" b="1" kern="1200" dirty="0" smtClean="0">
              <a:solidFill>
                <a:schemeClr val="tx1"/>
              </a:solidFill>
              <a:latin typeface="微軟正黑體" panose="020B0604030504040204" pitchFamily="34" charset="-120"/>
              <a:ea typeface="微軟正黑體" panose="020B0604030504040204" pitchFamily="34" charset="-120"/>
            </a:rPr>
          </a:br>
          <a:r>
            <a:rPr lang="zh-TW" altLang="en-US" sz="1900" b="1" kern="1200" dirty="0" smtClean="0">
              <a:solidFill>
                <a:schemeClr val="tx1"/>
              </a:solidFill>
              <a:latin typeface="微軟正黑體" panose="020B0604030504040204" pitchFamily="34" charset="-120"/>
              <a:ea typeface="微軟正黑體" panose="020B0604030504040204" pitchFamily="34" charset="-120"/>
            </a:rPr>
            <a:t>校訂課程</a:t>
          </a:r>
          <a:endParaRPr lang="zh-TW" altLang="en-US" sz="1900" b="1" kern="1200" dirty="0">
            <a:solidFill>
              <a:schemeClr val="tx1"/>
            </a:solidFill>
            <a:latin typeface="微軟正黑體" panose="020B0604030504040204" pitchFamily="34" charset="-120"/>
            <a:ea typeface="微軟正黑體" panose="020B0604030504040204" pitchFamily="34" charset="-120"/>
          </a:endParaRPr>
        </a:p>
      </dsp:txBody>
      <dsp:txXfrm>
        <a:off x="2903076" y="909733"/>
        <a:ext cx="1205607" cy="1205607"/>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5.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3" y="0"/>
            <a:ext cx="4313925" cy="341781"/>
          </a:xfrm>
          <a:prstGeom prst="rect">
            <a:avLst/>
          </a:prstGeom>
        </p:spPr>
        <p:txBody>
          <a:bodyPr vert="horz" lIns="91540" tIns="45770" rIns="91540" bIns="45770" rtlCol="0"/>
          <a:lstStyle>
            <a:lvl1pPr algn="l">
              <a:defRPr sz="1200"/>
            </a:lvl1pPr>
          </a:lstStyle>
          <a:p>
            <a:endParaRPr lang="zh-TW" altLang="en-US"/>
          </a:p>
        </p:txBody>
      </p:sp>
      <p:sp>
        <p:nvSpPr>
          <p:cNvPr id="3" name="日期版面配置區 2"/>
          <p:cNvSpPr>
            <a:spLocks noGrp="1"/>
          </p:cNvSpPr>
          <p:nvPr>
            <p:ph type="dt" sz="quarter" idx="1"/>
          </p:nvPr>
        </p:nvSpPr>
        <p:spPr>
          <a:xfrm>
            <a:off x="5638986" y="0"/>
            <a:ext cx="4313925" cy="341781"/>
          </a:xfrm>
          <a:prstGeom prst="rect">
            <a:avLst/>
          </a:prstGeom>
        </p:spPr>
        <p:txBody>
          <a:bodyPr vert="horz" lIns="91540" tIns="45770" rIns="91540" bIns="45770" rtlCol="0"/>
          <a:lstStyle>
            <a:lvl1pPr algn="r">
              <a:defRPr sz="1200"/>
            </a:lvl1pPr>
          </a:lstStyle>
          <a:p>
            <a:fld id="{22C334CD-F97E-4783-BFE9-C8A02BEF788F}" type="datetimeFigureOut">
              <a:rPr lang="zh-TW" altLang="en-US" smtClean="0"/>
              <a:t>2018/11/16</a:t>
            </a:fld>
            <a:endParaRPr lang="zh-TW" altLang="en-US"/>
          </a:p>
        </p:txBody>
      </p:sp>
      <p:sp>
        <p:nvSpPr>
          <p:cNvPr id="4" name="頁尾版面配置區 3"/>
          <p:cNvSpPr>
            <a:spLocks noGrp="1"/>
          </p:cNvSpPr>
          <p:nvPr>
            <p:ph type="ftr" sz="quarter" idx="2"/>
          </p:nvPr>
        </p:nvSpPr>
        <p:spPr>
          <a:xfrm>
            <a:off x="3" y="6470183"/>
            <a:ext cx="4313925" cy="341781"/>
          </a:xfrm>
          <a:prstGeom prst="rect">
            <a:avLst/>
          </a:prstGeom>
        </p:spPr>
        <p:txBody>
          <a:bodyPr vert="horz" lIns="91540" tIns="45770" rIns="91540" bIns="4577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5638986" y="6470183"/>
            <a:ext cx="4313925" cy="341781"/>
          </a:xfrm>
          <a:prstGeom prst="rect">
            <a:avLst/>
          </a:prstGeom>
        </p:spPr>
        <p:txBody>
          <a:bodyPr vert="horz" lIns="91540" tIns="45770" rIns="91540" bIns="45770" rtlCol="0" anchor="b"/>
          <a:lstStyle>
            <a:lvl1pPr algn="r">
              <a:defRPr sz="1200"/>
            </a:lvl1pPr>
          </a:lstStyle>
          <a:p>
            <a:fld id="{BE01A06B-BF12-403C-B526-CFB46D8955F1}" type="slidenum">
              <a:rPr lang="zh-TW" altLang="en-US" smtClean="0"/>
              <a:t>‹#›</a:t>
            </a:fld>
            <a:endParaRPr lang="zh-TW" altLang="en-US"/>
          </a:p>
        </p:txBody>
      </p:sp>
    </p:spTree>
    <p:extLst>
      <p:ext uri="{BB962C8B-B14F-4D97-AF65-F5344CB8AC3E}">
        <p14:creationId xmlns:p14="http://schemas.microsoft.com/office/powerpoint/2010/main" val="31332204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3" y="0"/>
            <a:ext cx="4313925" cy="340598"/>
          </a:xfrm>
          <a:prstGeom prst="rect">
            <a:avLst/>
          </a:prstGeom>
        </p:spPr>
        <p:txBody>
          <a:bodyPr vert="horz" lIns="91540" tIns="45770" rIns="91540" bIns="45770" rtlCol="0"/>
          <a:lstStyle>
            <a:lvl1pPr algn="l">
              <a:defRPr sz="1200"/>
            </a:lvl1pPr>
          </a:lstStyle>
          <a:p>
            <a:endParaRPr lang="zh-TW" altLang="en-US"/>
          </a:p>
        </p:txBody>
      </p:sp>
      <p:sp>
        <p:nvSpPr>
          <p:cNvPr id="3" name="日期版面配置區 2"/>
          <p:cNvSpPr>
            <a:spLocks noGrp="1"/>
          </p:cNvSpPr>
          <p:nvPr>
            <p:ph type="dt" idx="1"/>
          </p:nvPr>
        </p:nvSpPr>
        <p:spPr>
          <a:xfrm>
            <a:off x="5638986" y="0"/>
            <a:ext cx="4313925" cy="340598"/>
          </a:xfrm>
          <a:prstGeom prst="rect">
            <a:avLst/>
          </a:prstGeom>
        </p:spPr>
        <p:txBody>
          <a:bodyPr vert="horz" lIns="91540" tIns="45770" rIns="91540" bIns="45770" rtlCol="0"/>
          <a:lstStyle>
            <a:lvl1pPr algn="r">
              <a:defRPr sz="1200"/>
            </a:lvl1pPr>
          </a:lstStyle>
          <a:p>
            <a:fld id="{CA56E776-DC32-4437-AAA2-2D08A5117669}" type="datetimeFigureOut">
              <a:rPr lang="zh-TW" altLang="en-US" smtClean="0"/>
              <a:pPr/>
              <a:t>2018/11/16</a:t>
            </a:fld>
            <a:endParaRPr lang="zh-TW" altLang="en-US"/>
          </a:p>
        </p:txBody>
      </p:sp>
      <p:sp>
        <p:nvSpPr>
          <p:cNvPr id="4" name="投影片圖像版面配置區 3"/>
          <p:cNvSpPr>
            <a:spLocks noGrp="1" noRot="1" noChangeAspect="1"/>
          </p:cNvSpPr>
          <p:nvPr>
            <p:ph type="sldImg" idx="2"/>
          </p:nvPr>
        </p:nvSpPr>
        <p:spPr>
          <a:xfrm>
            <a:off x="3275013" y="511175"/>
            <a:ext cx="3405187" cy="2552700"/>
          </a:xfrm>
          <a:prstGeom prst="rect">
            <a:avLst/>
          </a:prstGeom>
          <a:noFill/>
          <a:ln w="12700">
            <a:solidFill>
              <a:prstClr val="black"/>
            </a:solidFill>
          </a:ln>
        </p:spPr>
        <p:txBody>
          <a:bodyPr vert="horz" lIns="91540" tIns="45770" rIns="91540" bIns="45770" rtlCol="0" anchor="ctr"/>
          <a:lstStyle/>
          <a:p>
            <a:endParaRPr lang="zh-TW" altLang="en-US"/>
          </a:p>
        </p:txBody>
      </p:sp>
      <p:sp>
        <p:nvSpPr>
          <p:cNvPr id="5" name="備忘稿版面配置區 4"/>
          <p:cNvSpPr>
            <a:spLocks noGrp="1"/>
          </p:cNvSpPr>
          <p:nvPr>
            <p:ph type="body" sz="quarter" idx="3"/>
          </p:nvPr>
        </p:nvSpPr>
        <p:spPr>
          <a:xfrm>
            <a:off x="995523" y="3235683"/>
            <a:ext cx="7964170" cy="3065384"/>
          </a:xfrm>
          <a:prstGeom prst="rect">
            <a:avLst/>
          </a:prstGeom>
        </p:spPr>
        <p:txBody>
          <a:bodyPr vert="horz" lIns="91540" tIns="45770" rIns="91540" bIns="4577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3" y="6470183"/>
            <a:ext cx="4313925" cy="340598"/>
          </a:xfrm>
          <a:prstGeom prst="rect">
            <a:avLst/>
          </a:prstGeom>
        </p:spPr>
        <p:txBody>
          <a:bodyPr vert="horz" lIns="91540" tIns="45770" rIns="91540" bIns="4577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5638986" y="6470183"/>
            <a:ext cx="4313925" cy="340598"/>
          </a:xfrm>
          <a:prstGeom prst="rect">
            <a:avLst/>
          </a:prstGeom>
        </p:spPr>
        <p:txBody>
          <a:bodyPr vert="horz" lIns="91540" tIns="45770" rIns="91540" bIns="45770" rtlCol="0" anchor="b"/>
          <a:lstStyle>
            <a:lvl1pPr algn="r">
              <a:defRPr sz="1200"/>
            </a:lvl1pPr>
          </a:lstStyle>
          <a:p>
            <a:fld id="{50D96409-1F30-412C-9F64-9228493B54AB}" type="slidenum">
              <a:rPr lang="zh-TW" altLang="en-US" smtClean="0"/>
              <a:pPr/>
              <a:t>‹#›</a:t>
            </a:fld>
            <a:endParaRPr lang="zh-TW" altLang="en-US"/>
          </a:p>
        </p:txBody>
      </p:sp>
    </p:spTree>
    <p:extLst>
      <p:ext uri="{BB962C8B-B14F-4D97-AF65-F5344CB8AC3E}">
        <p14:creationId xmlns:p14="http://schemas.microsoft.com/office/powerpoint/2010/main" val="35997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sites.google.com/view/infotech-asset/resourcesd1-00009-%E8%B3%87%E6%96%99%E6%95%B8%E4%BD%8D%E5%8C%96%E4%B9%8B%E5%8E%9F%E7%90%86%E8%88%87%E6%96%B9%E6%B3%95"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50D96409-1F30-412C-9F64-9228493B54AB}" type="slidenum">
              <a:rPr lang="zh-TW" altLang="en-US" smtClean="0"/>
              <a:pPr/>
              <a:t>3</a:t>
            </a:fld>
            <a:endParaRPr lang="zh-TW" altLang="en-US"/>
          </a:p>
        </p:txBody>
      </p:sp>
    </p:spTree>
    <p:extLst>
      <p:ext uri="{BB962C8B-B14F-4D97-AF65-F5344CB8AC3E}">
        <p14:creationId xmlns:p14="http://schemas.microsoft.com/office/powerpoint/2010/main" val="1702011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7346" name="Shape 521"/>
          <p:cNvSpPr>
            <a:spLocks noGrp="1" noRot="1" noChangeAspect="1" noTextEdit="1"/>
          </p:cNvSpPr>
          <p:nvPr>
            <p:ph type="sldImg" idx="2"/>
          </p:nvPr>
        </p:nvSpPr>
        <p:spPr bwMode="auto">
          <a:xfrm>
            <a:off x="3275013" y="511175"/>
            <a:ext cx="3405187" cy="2552700"/>
          </a:xfrm>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57347" name="Shape 52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25" tIns="45800" rIns="91625" bIns="45800"/>
          <a:lstStyle/>
          <a:p>
            <a:pPr eaLnBrk="1" hangingPunct="1"/>
            <a:r>
              <a:rPr lang="zh-TW" altLang="en-US" u="none" dirty="0" smtClean="0"/>
              <a:t>引自十二年國民基本教育課程綱要總綱</a:t>
            </a:r>
          </a:p>
          <a:p>
            <a:pPr defTabSz="915403" fontAlgn="base">
              <a:spcBef>
                <a:spcPct val="30000"/>
              </a:spcBef>
              <a:spcAft>
                <a:spcPct val="0"/>
              </a:spcAft>
              <a:defRPr/>
            </a:pPr>
            <a:r>
              <a:rPr lang="zh-TW" altLang="en-US" b="0" i="0" dirty="0" smtClean="0"/>
              <a:t>總綱核心素養轉化與發展</a:t>
            </a:r>
            <a:r>
              <a:rPr lang="zh-TW" altLang="en-US" b="0" i="0" dirty="0" smtClean="0">
                <a:latin typeface="新細明體"/>
                <a:ea typeface="新細明體"/>
              </a:rPr>
              <a:t>（</a:t>
            </a:r>
            <a:r>
              <a:rPr lang="zh-TW" altLang="en-US" b="1" i="1" dirty="0" smtClean="0"/>
              <a:t>請注意動畫效果</a:t>
            </a:r>
            <a:r>
              <a:rPr lang="zh-TW" altLang="en-US" b="0" i="0" dirty="0" smtClean="0">
                <a:latin typeface="新細明體"/>
                <a:ea typeface="新細明體"/>
              </a:rPr>
              <a:t>）</a:t>
            </a:r>
            <a:endParaRPr lang="en-US" altLang="zh-TW" b="0" i="0" dirty="0" smtClean="0">
              <a:latin typeface="新細明體"/>
              <a:ea typeface="新細明體"/>
            </a:endParaRPr>
          </a:p>
          <a:p>
            <a:pPr defTabSz="915403" fontAlgn="base">
              <a:spcBef>
                <a:spcPct val="30000"/>
              </a:spcBef>
              <a:spcAft>
                <a:spcPct val="0"/>
              </a:spcAft>
              <a:defRPr/>
            </a:pPr>
            <a:endParaRPr lang="en-US" altLang="zh-TW" b="0" i="0" dirty="0" smtClean="0"/>
          </a:p>
          <a:p>
            <a:pPr eaLnBrk="1" hangingPunct="1"/>
            <a:r>
              <a:rPr lang="en-US" altLang="zh-TW" dirty="0" smtClean="0"/>
              <a:t>1</a:t>
            </a:r>
            <a:r>
              <a:rPr lang="en-US" altLang="zh-TW" dirty="0"/>
              <a:t>.</a:t>
            </a:r>
            <a:r>
              <a:rPr lang="zh-TW" altLang="en-US" dirty="0"/>
              <a:t>核心素養的課程轉化，係由理念到實際、由抽象到具體、由共同到分殊，環環相扣，層層轉化。各領域</a:t>
            </a:r>
            <a:r>
              <a:rPr lang="en-US" altLang="zh-TW" dirty="0"/>
              <a:t>/</a:t>
            </a:r>
            <a:r>
              <a:rPr lang="zh-TW" altLang="en-US" dirty="0"/>
              <a:t>科目應考量本身的理念與目標，結合各教育階段核心素養，以發展及訂定「各領域</a:t>
            </a:r>
            <a:r>
              <a:rPr lang="en-US" altLang="zh-TW" dirty="0"/>
              <a:t>/</a:t>
            </a:r>
            <a:r>
              <a:rPr lang="zh-TW" altLang="en-US" dirty="0"/>
              <a:t>科目核心素養」及「各領域</a:t>
            </a:r>
            <a:r>
              <a:rPr lang="en-US" altLang="zh-TW" dirty="0"/>
              <a:t>/</a:t>
            </a:r>
            <a:r>
              <a:rPr lang="zh-TW" altLang="en-US" dirty="0"/>
              <a:t>科目學習重點」。「各領域</a:t>
            </a:r>
            <a:r>
              <a:rPr lang="en-US" altLang="zh-TW" dirty="0"/>
              <a:t>/</a:t>
            </a:r>
            <a:r>
              <a:rPr lang="zh-TW" altLang="en-US" dirty="0"/>
              <a:t>科目核心素養」與「各領域</a:t>
            </a:r>
            <a:r>
              <a:rPr lang="en-US" altLang="zh-TW" dirty="0"/>
              <a:t>/</a:t>
            </a:r>
            <a:r>
              <a:rPr lang="zh-TW" altLang="en-US" dirty="0"/>
              <a:t>科目學習重點」之間，需彼此呼應，雙向互動。</a:t>
            </a:r>
            <a:endParaRPr lang="en-US" altLang="zh-TW" dirty="0"/>
          </a:p>
          <a:p>
            <a:pPr eaLnBrk="1" hangingPunct="1">
              <a:spcBef>
                <a:spcPct val="0"/>
              </a:spcBef>
              <a:buSzPct val="25000"/>
            </a:pPr>
            <a:r>
              <a:rPr lang="en-US" altLang="zh-TW" dirty="0"/>
              <a:t>2.</a:t>
            </a:r>
            <a:r>
              <a:rPr lang="zh-TW" altLang="en-US" dirty="0"/>
              <a:t>在未來課程綱要中，可透過總綱的「核心素養」、「各教育階段核心素養」，及各領域</a:t>
            </a:r>
            <a:r>
              <a:rPr lang="en-US" altLang="zh-TW" dirty="0"/>
              <a:t>/</a:t>
            </a:r>
            <a:r>
              <a:rPr lang="zh-TW" altLang="en-US" dirty="0"/>
              <a:t>科目綱要的「各領域</a:t>
            </a:r>
            <a:r>
              <a:rPr lang="en-US" altLang="zh-TW" dirty="0"/>
              <a:t>/</a:t>
            </a:r>
            <a:r>
              <a:rPr lang="zh-TW" altLang="en-US" dirty="0"/>
              <a:t>科目核心素養」、「各領域</a:t>
            </a:r>
            <a:r>
              <a:rPr lang="en-US" altLang="zh-TW" dirty="0"/>
              <a:t>/</a:t>
            </a:r>
            <a:r>
              <a:rPr lang="zh-TW" altLang="en-US" dirty="0"/>
              <a:t>科目學習重點」來進行轉化與表述。</a:t>
            </a:r>
            <a:endParaRPr lang="en-US" altLang="zh-TW" dirty="0"/>
          </a:p>
          <a:p>
            <a:pPr eaLnBrk="1" hangingPunct="1"/>
            <a:r>
              <a:rPr lang="en-US" altLang="zh-TW" dirty="0"/>
              <a:t>3.</a:t>
            </a:r>
            <a:r>
              <a:rPr lang="zh-TW" altLang="en-US" dirty="0"/>
              <a:t>各領域</a:t>
            </a:r>
            <a:r>
              <a:rPr lang="en-US" altLang="zh-TW" dirty="0"/>
              <a:t>/</a:t>
            </a:r>
            <a:r>
              <a:rPr lang="zh-TW" altLang="en-US" dirty="0"/>
              <a:t>科目學習重點由「學習表現」與「學習內容」兩個向度所組成</a:t>
            </a:r>
            <a:r>
              <a:rPr lang="zh-TW" altLang="en-US" dirty="0">
                <a:latin typeface="新細明體" pitchFamily="18" charset="-120"/>
              </a:rPr>
              <a:t>。</a:t>
            </a:r>
            <a:endParaRPr lang="en-US" altLang="zh-TW" dirty="0">
              <a:latin typeface="新細明體" pitchFamily="18" charset="-120"/>
            </a:endParaRPr>
          </a:p>
          <a:p>
            <a:pPr eaLnBrk="1" hangingPunct="1"/>
            <a:endParaRPr lang="en-US" altLang="zh-TW" b="1" i="1" u="sng" dirty="0"/>
          </a:p>
        </p:txBody>
      </p:sp>
      <p:sp>
        <p:nvSpPr>
          <p:cNvPr id="57348" name="Shape 52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25" tIns="45800" rIns="91625" bIns="45800"/>
          <a:lstStyle>
            <a:lvl1pPr>
              <a:spcBef>
                <a:spcPct val="30000"/>
              </a:spcBef>
              <a:defRPr kumimoji="1" sz="1200">
                <a:solidFill>
                  <a:schemeClr val="tx1"/>
                </a:solidFill>
                <a:latin typeface="Calibri" pitchFamily="34" charset="0"/>
                <a:ea typeface="新細明體" pitchFamily="18" charset="-120"/>
              </a:defRPr>
            </a:lvl1pPr>
            <a:lvl2pPr marL="743765" indent="-286063">
              <a:spcBef>
                <a:spcPct val="30000"/>
              </a:spcBef>
              <a:defRPr kumimoji="1" sz="1200">
                <a:solidFill>
                  <a:schemeClr val="tx1"/>
                </a:solidFill>
                <a:latin typeface="Calibri" pitchFamily="34" charset="0"/>
                <a:ea typeface="新細明體" pitchFamily="18" charset="-120"/>
              </a:defRPr>
            </a:lvl2pPr>
            <a:lvl3pPr marL="1144254" indent="-228851">
              <a:spcBef>
                <a:spcPct val="30000"/>
              </a:spcBef>
              <a:defRPr kumimoji="1" sz="1200">
                <a:solidFill>
                  <a:schemeClr val="tx1"/>
                </a:solidFill>
                <a:latin typeface="Calibri" pitchFamily="34" charset="0"/>
                <a:ea typeface="新細明體" pitchFamily="18" charset="-120"/>
              </a:defRPr>
            </a:lvl3pPr>
            <a:lvl4pPr marL="1601955" indent="-228851">
              <a:spcBef>
                <a:spcPct val="30000"/>
              </a:spcBef>
              <a:defRPr kumimoji="1" sz="1200">
                <a:solidFill>
                  <a:schemeClr val="tx1"/>
                </a:solidFill>
                <a:latin typeface="Calibri" pitchFamily="34" charset="0"/>
                <a:ea typeface="新細明體" pitchFamily="18" charset="-120"/>
              </a:defRPr>
            </a:lvl4pPr>
            <a:lvl5pPr marL="2059656" indent="-228851">
              <a:spcBef>
                <a:spcPct val="30000"/>
              </a:spcBef>
              <a:defRPr kumimoji="1" sz="1200">
                <a:solidFill>
                  <a:schemeClr val="tx1"/>
                </a:solidFill>
                <a:latin typeface="Calibri" pitchFamily="34" charset="0"/>
                <a:ea typeface="新細明體" pitchFamily="18" charset="-120"/>
              </a:defRPr>
            </a:lvl5pPr>
            <a:lvl6pPr marL="2517358" indent="-228851" eaLnBrk="0" fontAlgn="base" hangingPunct="0">
              <a:spcBef>
                <a:spcPct val="30000"/>
              </a:spcBef>
              <a:spcAft>
                <a:spcPct val="0"/>
              </a:spcAft>
              <a:defRPr kumimoji="1" sz="1200">
                <a:solidFill>
                  <a:schemeClr val="tx1"/>
                </a:solidFill>
                <a:latin typeface="Calibri" pitchFamily="34" charset="0"/>
                <a:ea typeface="新細明體" pitchFamily="18" charset="-120"/>
              </a:defRPr>
            </a:lvl6pPr>
            <a:lvl7pPr marL="2975058" indent="-228851" eaLnBrk="0" fontAlgn="base" hangingPunct="0">
              <a:spcBef>
                <a:spcPct val="30000"/>
              </a:spcBef>
              <a:spcAft>
                <a:spcPct val="0"/>
              </a:spcAft>
              <a:defRPr kumimoji="1" sz="1200">
                <a:solidFill>
                  <a:schemeClr val="tx1"/>
                </a:solidFill>
                <a:latin typeface="Calibri" pitchFamily="34" charset="0"/>
                <a:ea typeface="新細明體" pitchFamily="18" charset="-120"/>
              </a:defRPr>
            </a:lvl7pPr>
            <a:lvl8pPr marL="3432759" indent="-228851" eaLnBrk="0" fontAlgn="base" hangingPunct="0">
              <a:spcBef>
                <a:spcPct val="30000"/>
              </a:spcBef>
              <a:spcAft>
                <a:spcPct val="0"/>
              </a:spcAft>
              <a:defRPr kumimoji="1" sz="1200">
                <a:solidFill>
                  <a:schemeClr val="tx1"/>
                </a:solidFill>
                <a:latin typeface="Calibri" pitchFamily="34" charset="0"/>
                <a:ea typeface="新細明體" pitchFamily="18" charset="-120"/>
              </a:defRPr>
            </a:lvl8pPr>
            <a:lvl9pPr marL="3890461" indent="-228851" eaLnBrk="0" fontAlgn="base" hangingPunct="0">
              <a:spcBef>
                <a:spcPct val="30000"/>
              </a:spcBef>
              <a:spcAft>
                <a:spcPct val="0"/>
              </a:spcAft>
              <a:defRPr kumimoji="1" sz="1200">
                <a:solidFill>
                  <a:schemeClr val="tx1"/>
                </a:solidFill>
                <a:latin typeface="Calibri" pitchFamily="34" charset="0"/>
                <a:ea typeface="新細明體" pitchFamily="18" charset="-120"/>
              </a:defRPr>
            </a:lvl9pPr>
          </a:lstStyle>
          <a:p>
            <a:pPr>
              <a:spcBef>
                <a:spcPct val="0"/>
              </a:spcBef>
              <a:buSzPct val="25000"/>
            </a:pPr>
            <a:fld id="{FCFE7C48-092A-41D1-9C85-370E6E3D7476}" type="slidenum">
              <a:rPr kumimoji="0" lang="en-US" altLang="zh-TW">
                <a:solidFill>
                  <a:srgbClr val="000000"/>
                </a:solidFill>
                <a:sym typeface="Calibri" pitchFamily="34" charset="0"/>
              </a:rPr>
              <a:pPr>
                <a:spcBef>
                  <a:spcPct val="0"/>
                </a:spcBef>
                <a:buSzPct val="25000"/>
              </a:pPr>
              <a:t>12</a:t>
            </a:fld>
            <a:endParaRPr kumimoji="0" lang="en-US" altLang="zh-TW">
              <a:solidFill>
                <a:srgbClr val="000000"/>
              </a:solidFill>
              <a:sym typeface="Calibri" pitchFamily="34" charset="0"/>
            </a:endParaRPr>
          </a:p>
        </p:txBody>
      </p:sp>
    </p:spTree>
    <p:extLst>
      <p:ext uri="{BB962C8B-B14F-4D97-AF65-F5344CB8AC3E}">
        <p14:creationId xmlns:p14="http://schemas.microsoft.com/office/powerpoint/2010/main" val="1040225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引自核心素養與十二年國民基本教育課程綱要：導讀</a:t>
            </a:r>
            <a:r>
              <a:rPr lang="en-US" altLang="zh-TW" dirty="0" smtClean="0"/>
              <a:t>《</a:t>
            </a:r>
            <a:r>
              <a:rPr lang="zh-TW" altLang="en-US" dirty="0" smtClean="0"/>
              <a:t>國民核心素養：十二年國教課程改革的</a:t>
            </a:r>
            <a:r>
              <a:rPr lang="en-US" altLang="zh-TW" dirty="0" smtClean="0"/>
              <a:t>DNA》</a:t>
            </a:r>
            <a:r>
              <a:rPr lang="zh-TW" altLang="en-US" dirty="0" smtClean="0"/>
              <a:t>（范信賢）</a:t>
            </a:r>
            <a:endParaRPr lang="en-US" altLang="zh-TW" dirty="0" smtClean="0"/>
          </a:p>
          <a:p>
            <a:r>
              <a:rPr lang="zh-TW" altLang="en-US" dirty="0" smtClean="0"/>
              <a:t>核心素養在十二年國教課綱的開展</a:t>
            </a:r>
            <a:endParaRPr lang="zh-TW" altLang="en-US" dirty="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solidFill>
                  <a:prstClr val="black"/>
                </a:solidFill>
              </a:rPr>
              <a:pPr/>
              <a:t>13</a:t>
            </a:fld>
            <a:endParaRPr lang="en-US" altLang="zh-TW">
              <a:solidFill>
                <a:prstClr val="black"/>
              </a:solidFill>
            </a:endParaRPr>
          </a:p>
        </p:txBody>
      </p:sp>
    </p:spTree>
    <p:extLst>
      <p:ext uri="{BB962C8B-B14F-4D97-AF65-F5344CB8AC3E}">
        <p14:creationId xmlns:p14="http://schemas.microsoft.com/office/powerpoint/2010/main" val="28165955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50D96409-1F30-412C-9F64-9228493B54AB}" type="slidenum">
              <a:rPr lang="zh-TW" altLang="en-US" smtClean="0"/>
              <a:pPr/>
              <a:t>14</a:t>
            </a:fld>
            <a:endParaRPr lang="zh-TW" altLang="en-US"/>
          </a:p>
        </p:txBody>
      </p:sp>
    </p:spTree>
    <p:extLst>
      <p:ext uri="{BB962C8B-B14F-4D97-AF65-F5344CB8AC3E}">
        <p14:creationId xmlns:p14="http://schemas.microsoft.com/office/powerpoint/2010/main" val="18663621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22:notes"/>
          <p:cNvSpPr>
            <a:spLocks noGrp="1" noRot="1" noChangeAspect="1"/>
          </p:cNvSpPr>
          <p:nvPr>
            <p:ph type="sldImg" idx="2"/>
          </p:nvPr>
        </p:nvSpPr>
        <p:spPr>
          <a:xfrm>
            <a:off x="3603625" y="782638"/>
            <a:ext cx="2822575" cy="21161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22:notes"/>
          <p:cNvSpPr txBox="1">
            <a:spLocks noGrp="1"/>
          </p:cNvSpPr>
          <p:nvPr>
            <p:ph type="body" idx="1"/>
          </p:nvPr>
        </p:nvSpPr>
        <p:spPr>
          <a:xfrm>
            <a:off x="995523" y="3235683"/>
            <a:ext cx="7964170" cy="3065384"/>
          </a:xfrm>
          <a:prstGeom prst="rect">
            <a:avLst/>
          </a:prstGeom>
          <a:noFill/>
          <a:ln>
            <a:noFill/>
          </a:ln>
        </p:spPr>
        <p:txBody>
          <a:bodyPr spcFirstLastPara="1" wrap="square" lIns="91525" tIns="45750" rIns="91525" bIns="45750" anchor="t" anchorCtr="0">
            <a:noAutofit/>
          </a:bodyPr>
          <a:lstStyle/>
          <a:p>
            <a:pPr>
              <a:buClr>
                <a:srgbClr val="0070C0"/>
              </a:buClr>
              <a:buSzPts val="1200"/>
            </a:pPr>
            <a:r>
              <a:rPr lang="zh-TW" dirty="0">
                <a:solidFill>
                  <a:srgbClr val="0070C0"/>
                </a:solidFill>
              </a:rPr>
              <a:t>領綱p.1</a:t>
            </a:r>
            <a:endParaRPr dirty="0"/>
          </a:p>
          <a:p>
            <a:r>
              <a:rPr lang="zh-TW" dirty="0"/>
              <a:t>過去年代的讀寫算之基本素養已然不夠應付新時代需求，資訊時代更需要的是應用科技的能力</a:t>
            </a:r>
            <a:endParaRPr dirty="0"/>
          </a:p>
          <a:p>
            <a:r>
              <a:rPr lang="zh-TW" dirty="0"/>
              <a:t>科技素養：培養學生動手實作、設計創造思考、批判思考、問題解決、邏輯與運算思維</a:t>
            </a:r>
            <a:endParaRPr dirty="0"/>
          </a:p>
          <a:p>
            <a:endParaRPr dirty="0"/>
          </a:p>
          <a:p>
            <a:r>
              <a:rPr lang="zh-TW" dirty="0"/>
              <a:t>除了內容的與時俱進以外，更多素養導向的教法改變</a:t>
            </a:r>
            <a:endParaRPr dirty="0"/>
          </a:p>
          <a:p>
            <a:pPr>
              <a:buClr>
                <a:schemeClr val="dk1"/>
              </a:buClr>
              <a:buSzPts val="1200"/>
            </a:pPr>
            <a:endParaRPr dirty="0">
              <a:solidFill>
                <a:srgbClr val="0070C0"/>
              </a:solidFill>
            </a:endParaRPr>
          </a:p>
          <a:p>
            <a:endParaRPr dirty="0"/>
          </a:p>
        </p:txBody>
      </p:sp>
      <p:sp>
        <p:nvSpPr>
          <p:cNvPr id="468" name="Google Shape;468;p22:notes"/>
          <p:cNvSpPr txBox="1">
            <a:spLocks noGrp="1"/>
          </p:cNvSpPr>
          <p:nvPr>
            <p:ph type="sldNum" idx="12"/>
          </p:nvPr>
        </p:nvSpPr>
        <p:spPr>
          <a:xfrm>
            <a:off x="5638986" y="6470183"/>
            <a:ext cx="4313925" cy="340598"/>
          </a:xfrm>
          <a:prstGeom prst="rect">
            <a:avLst/>
          </a:prstGeom>
          <a:noFill/>
          <a:ln>
            <a:noFill/>
          </a:ln>
        </p:spPr>
        <p:txBody>
          <a:bodyPr spcFirstLastPara="1" wrap="square" lIns="91525" tIns="45750" rIns="91525" bIns="45750" anchor="b" anchorCtr="0">
            <a:noAutofit/>
          </a:bodyPr>
          <a:lstStyle/>
          <a:p>
            <a:fld id="{00000000-1234-1234-1234-123412341234}" type="slidenum">
              <a:rPr lang="en-US" altLang="zh-TW"/>
              <a:pPr/>
              <a:t>18</a:t>
            </a:fld>
            <a:endParaRPr/>
          </a:p>
        </p:txBody>
      </p:sp>
    </p:spTree>
    <p:extLst>
      <p:ext uri="{BB962C8B-B14F-4D97-AF65-F5344CB8AC3E}">
        <p14:creationId xmlns:p14="http://schemas.microsoft.com/office/powerpoint/2010/main" val="3881514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4707d604eb_0_24:notes"/>
          <p:cNvSpPr>
            <a:spLocks noGrp="1" noRot="1" noChangeAspect="1"/>
          </p:cNvSpPr>
          <p:nvPr>
            <p:ph type="sldImg" idx="2"/>
          </p:nvPr>
        </p:nvSpPr>
        <p:spPr>
          <a:xfrm>
            <a:off x="3275013" y="511175"/>
            <a:ext cx="3405187" cy="2552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3" name="Google Shape;493;g4707d604eb_0_24:notes"/>
          <p:cNvSpPr txBox="1">
            <a:spLocks noGrp="1"/>
          </p:cNvSpPr>
          <p:nvPr>
            <p:ph type="body" idx="1"/>
          </p:nvPr>
        </p:nvSpPr>
        <p:spPr>
          <a:xfrm>
            <a:off x="995521" y="3235684"/>
            <a:ext cx="7964376" cy="3065382"/>
          </a:xfrm>
          <a:prstGeom prst="rect">
            <a:avLst/>
          </a:prstGeom>
        </p:spPr>
        <p:txBody>
          <a:bodyPr spcFirstLastPara="1" wrap="square" lIns="91525" tIns="45750" rIns="91525" bIns="45750" anchor="t" anchorCtr="0">
            <a:noAutofit/>
          </a:bodyPr>
          <a:lstStyle/>
          <a:p>
            <a:endParaRPr/>
          </a:p>
        </p:txBody>
      </p:sp>
      <p:sp>
        <p:nvSpPr>
          <p:cNvPr id="494" name="Google Shape;494;g4707d604eb_0_24:notes"/>
          <p:cNvSpPr txBox="1">
            <a:spLocks noGrp="1"/>
          </p:cNvSpPr>
          <p:nvPr>
            <p:ph type="sldNum" idx="12"/>
          </p:nvPr>
        </p:nvSpPr>
        <p:spPr>
          <a:xfrm>
            <a:off x="5638984" y="6470183"/>
            <a:ext cx="4314091" cy="340690"/>
          </a:xfrm>
          <a:prstGeom prst="rect">
            <a:avLst/>
          </a:prstGeom>
        </p:spPr>
        <p:txBody>
          <a:bodyPr spcFirstLastPara="1" wrap="square" lIns="91525" tIns="45750" rIns="91525" bIns="45750" anchor="b" anchorCtr="0">
            <a:noAutofit/>
          </a:bodyPr>
          <a:lstStyle/>
          <a:p>
            <a:pPr>
              <a:buClr>
                <a:srgbClr val="000000"/>
              </a:buClr>
            </a:pPr>
            <a:fld id="{00000000-1234-1234-1234-123412341234}" type="slidenum">
              <a:rPr lang="en-US" altLang="zh-TW"/>
              <a:pPr>
                <a:buClr>
                  <a:srgbClr val="000000"/>
                </a:buClr>
              </a:pPr>
              <a:t>19</a:t>
            </a:fld>
            <a:endParaRPr/>
          </a:p>
        </p:txBody>
      </p:sp>
    </p:spTree>
    <p:extLst>
      <p:ext uri="{BB962C8B-B14F-4D97-AF65-F5344CB8AC3E}">
        <p14:creationId xmlns:p14="http://schemas.microsoft.com/office/powerpoint/2010/main" val="20491961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603625" y="782638"/>
            <a:ext cx="2822575" cy="2116137"/>
          </a:xfrm>
        </p:spPr>
      </p:sp>
      <p:sp>
        <p:nvSpPr>
          <p:cNvPr id="3" name="備忘稿版面配置區 2"/>
          <p:cNvSpPr>
            <a:spLocks noGrp="1"/>
          </p:cNvSpPr>
          <p:nvPr>
            <p:ph type="body" idx="1"/>
          </p:nvPr>
        </p:nvSpPr>
        <p:spPr/>
        <p:txBody>
          <a:bodyPr/>
          <a:lstStyle/>
          <a:p>
            <a:pPr defTabSz="915403">
              <a:defRPr/>
            </a:pPr>
            <a:r>
              <a:rPr lang="zh-TW" altLang="en-US" dirty="0" smtClean="0">
                <a:solidFill>
                  <a:srgbClr val="0070C0"/>
                </a:solidFill>
              </a:rPr>
              <a:t>領綱</a:t>
            </a:r>
            <a:r>
              <a:rPr lang="en-US" altLang="zh-TW" dirty="0" smtClean="0">
                <a:solidFill>
                  <a:srgbClr val="0070C0"/>
                </a:solidFill>
              </a:rPr>
              <a:t>p.2</a:t>
            </a:r>
            <a:endParaRPr lang="zh-TW" altLang="en-US" dirty="0" smtClean="0">
              <a:solidFill>
                <a:srgbClr val="0070C0"/>
              </a:solidFill>
            </a:endParaRPr>
          </a:p>
          <a:p>
            <a:endParaRPr lang="zh-TW" altLang="en-US" dirty="0"/>
          </a:p>
        </p:txBody>
      </p:sp>
      <p:sp>
        <p:nvSpPr>
          <p:cNvPr id="4" name="投影片編號版面配置區 3"/>
          <p:cNvSpPr>
            <a:spLocks noGrp="1"/>
          </p:cNvSpPr>
          <p:nvPr>
            <p:ph type="sldNum" sz="quarter" idx="10"/>
          </p:nvPr>
        </p:nvSpPr>
        <p:spPr/>
        <p:txBody>
          <a:bodyPr/>
          <a:lstStyle/>
          <a:p>
            <a:fld id="{142947A7-C43F-411F-81A4-6C2BA7C7D4D0}" type="slidenum">
              <a:rPr lang="zh-TW" altLang="en-US" smtClean="0"/>
              <a:t>21</a:t>
            </a:fld>
            <a:endParaRPr lang="zh-TW" altLang="en-US"/>
          </a:p>
        </p:txBody>
      </p:sp>
    </p:spTree>
    <p:extLst>
      <p:ext uri="{BB962C8B-B14F-4D97-AF65-F5344CB8AC3E}">
        <p14:creationId xmlns:p14="http://schemas.microsoft.com/office/powerpoint/2010/main" val="4128792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algn="l"/>
            <a:r>
              <a:rPr lang="zh-TW" altLang="en-US" dirty="0" smtClean="0"/>
              <a:t>運算思維是甚麼</a:t>
            </a:r>
            <a:endParaRPr lang="en-US" altLang="zh-TW" dirty="0" smtClean="0"/>
          </a:p>
          <a:p>
            <a:pPr algn="l"/>
            <a:r>
              <a:rPr lang="zh-TW" altLang="en-US" dirty="0" smtClean="0"/>
              <a:t>不是教授的內容而是引導的方法，學習解決問題的策略，老師都會分析課程後教給孩子，其分析的方法更為可貴。</a:t>
            </a:r>
            <a:endParaRPr lang="en-US" altLang="zh-TW" dirty="0" smtClean="0"/>
          </a:p>
          <a:p>
            <a:pPr algn="l"/>
            <a:endParaRPr lang="zh-TW" altLang="en-US" dirty="0"/>
          </a:p>
        </p:txBody>
      </p:sp>
      <p:sp>
        <p:nvSpPr>
          <p:cNvPr id="4" name="投影片編號版面配置區 3"/>
          <p:cNvSpPr>
            <a:spLocks noGrp="1"/>
          </p:cNvSpPr>
          <p:nvPr>
            <p:ph type="sldNum" sz="quarter" idx="10"/>
          </p:nvPr>
        </p:nvSpPr>
        <p:spPr/>
        <p:txBody>
          <a:bodyPr/>
          <a:lstStyle/>
          <a:p>
            <a:fld id="{50D96409-1F30-412C-9F64-9228493B54AB}" type="slidenum">
              <a:rPr lang="zh-TW" altLang="en-US" smtClean="0"/>
              <a:pPr/>
              <a:t>22</a:t>
            </a:fld>
            <a:endParaRPr lang="zh-TW" altLang="en-US"/>
          </a:p>
        </p:txBody>
      </p:sp>
    </p:spTree>
    <p:extLst>
      <p:ext uri="{BB962C8B-B14F-4D97-AF65-F5344CB8AC3E}">
        <p14:creationId xmlns:p14="http://schemas.microsoft.com/office/powerpoint/2010/main" val="7214634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txBox="1">
            <a:spLocks noGrp="1"/>
          </p:cNvSpPr>
          <p:nvPr>
            <p:ph type="body" idx="1"/>
          </p:nvPr>
        </p:nvSpPr>
        <p:spPr>
          <a:xfrm>
            <a:off x="1002951" y="2976766"/>
            <a:ext cx="8023605" cy="2820093"/>
          </a:xfrm>
          <a:prstGeom prst="rect">
            <a:avLst/>
          </a:prstGeom>
        </p:spPr>
        <p:txBody>
          <a:bodyPr spcFirstLastPara="1" wrap="square" lIns="91525" tIns="91525" rIns="91525" bIns="91525" anchor="t" anchorCtr="0">
            <a:noAutofit/>
          </a:bodyPr>
          <a:lstStyle/>
          <a:p>
            <a:endParaRPr/>
          </a:p>
        </p:txBody>
      </p:sp>
      <p:sp>
        <p:nvSpPr>
          <p:cNvPr id="199" name="Shape 199"/>
          <p:cNvSpPr>
            <a:spLocks noGrp="1" noRot="1" noChangeAspect="1"/>
          </p:cNvSpPr>
          <p:nvPr>
            <p:ph type="sldImg" idx="2"/>
          </p:nvPr>
        </p:nvSpPr>
        <p:spPr>
          <a:xfrm>
            <a:off x="3448050" y="469900"/>
            <a:ext cx="3133725" cy="2351088"/>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56996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50D96409-1F30-412C-9F64-9228493B54AB}" type="slidenum">
              <a:rPr lang="zh-TW" altLang="en-US" smtClean="0"/>
              <a:pPr/>
              <a:t>25</a:t>
            </a:fld>
            <a:endParaRPr lang="zh-TW" altLang="en-US"/>
          </a:p>
        </p:txBody>
      </p:sp>
    </p:spTree>
    <p:extLst>
      <p:ext uri="{BB962C8B-B14F-4D97-AF65-F5344CB8AC3E}">
        <p14:creationId xmlns:p14="http://schemas.microsoft.com/office/powerpoint/2010/main" val="21944249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603625" y="782638"/>
            <a:ext cx="2822575" cy="2116137"/>
          </a:xfrm>
        </p:spPr>
      </p:sp>
      <p:sp>
        <p:nvSpPr>
          <p:cNvPr id="3" name="備忘稿版面配置區 2"/>
          <p:cNvSpPr>
            <a:spLocks noGrp="1"/>
          </p:cNvSpPr>
          <p:nvPr>
            <p:ph type="body" idx="1"/>
          </p:nvPr>
        </p:nvSpPr>
        <p:spPr/>
        <p:txBody>
          <a:bodyPr/>
          <a:lstStyle/>
          <a:p>
            <a:r>
              <a:rPr kumimoji="1" lang="zh-TW" altLang="en-US" dirty="0" smtClean="0"/>
              <a:t>編號說明</a:t>
            </a:r>
            <a:endParaRPr kumimoji="1" lang="en-US" altLang="zh-TW" dirty="0" smtClean="0"/>
          </a:p>
          <a:p>
            <a:r>
              <a:rPr kumimoji="1" lang="zh-TW" altLang="en-US" dirty="0" smtClean="0"/>
              <a:t>科：科技領域</a:t>
            </a:r>
            <a:endParaRPr kumimoji="1" lang="en-US" altLang="zh-TW" dirty="0" smtClean="0"/>
          </a:p>
          <a:p>
            <a:r>
              <a:rPr kumimoji="1" lang="en-US" altLang="zh-TW" dirty="0" smtClean="0"/>
              <a:t>J</a:t>
            </a:r>
            <a:r>
              <a:rPr kumimoji="1" lang="zh-TW" altLang="en-US" dirty="0" smtClean="0"/>
              <a:t>：國中</a:t>
            </a:r>
            <a:endParaRPr kumimoji="1" lang="en-US" altLang="zh-TW" dirty="0" smtClean="0"/>
          </a:p>
          <a:p>
            <a:r>
              <a:rPr kumimoji="1" lang="en-US" altLang="zh-TW" dirty="0" smtClean="0"/>
              <a:t>S-U:</a:t>
            </a:r>
            <a:r>
              <a:rPr kumimoji="1" lang="zh-TW" altLang="en-US" dirty="0" smtClean="0"/>
              <a:t>普通型高中</a:t>
            </a:r>
          </a:p>
          <a:p>
            <a:endParaRPr lang="zh-TW" altLang="en-US" dirty="0"/>
          </a:p>
        </p:txBody>
      </p:sp>
      <p:sp>
        <p:nvSpPr>
          <p:cNvPr id="4" name="投影片編號版面配置區 3"/>
          <p:cNvSpPr>
            <a:spLocks noGrp="1"/>
          </p:cNvSpPr>
          <p:nvPr>
            <p:ph type="sldNum" sz="quarter" idx="10"/>
          </p:nvPr>
        </p:nvSpPr>
        <p:spPr/>
        <p:txBody>
          <a:bodyPr/>
          <a:lstStyle/>
          <a:p>
            <a:fld id="{954E8F5D-4AB8-4DD3-936D-18414FD9ABB1}" type="slidenum">
              <a:rPr lang="zh-TW" altLang="en-US" smtClean="0"/>
              <a:t>26</a:t>
            </a:fld>
            <a:endParaRPr lang="zh-TW" altLang="en-US"/>
          </a:p>
        </p:txBody>
      </p:sp>
    </p:spTree>
    <p:extLst>
      <p:ext uri="{BB962C8B-B14F-4D97-AF65-F5344CB8AC3E}">
        <p14:creationId xmlns:p14="http://schemas.microsoft.com/office/powerpoint/2010/main" val="12476990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50D96409-1F30-412C-9F64-9228493B54AB}" type="slidenum">
              <a:rPr lang="zh-TW" altLang="en-US" smtClean="0"/>
              <a:pPr/>
              <a:t>4</a:t>
            </a:fld>
            <a:endParaRPr lang="zh-TW" altLang="en-US"/>
          </a:p>
        </p:txBody>
      </p:sp>
    </p:spTree>
    <p:extLst>
      <p:ext uri="{BB962C8B-B14F-4D97-AF65-F5344CB8AC3E}">
        <p14:creationId xmlns:p14="http://schemas.microsoft.com/office/powerpoint/2010/main" val="2105228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603625" y="782638"/>
            <a:ext cx="2822575" cy="2116137"/>
          </a:xfrm>
        </p:spPr>
      </p:sp>
      <p:sp>
        <p:nvSpPr>
          <p:cNvPr id="3" name="備忘稿版面配置區 2"/>
          <p:cNvSpPr>
            <a:spLocks noGrp="1"/>
          </p:cNvSpPr>
          <p:nvPr>
            <p:ph type="body" idx="1"/>
          </p:nvPr>
        </p:nvSpPr>
        <p:spPr/>
        <p:txBody>
          <a:bodyPr/>
          <a:lstStyle/>
          <a:p>
            <a:pPr>
              <a:buSzPct val="25000"/>
            </a:pPr>
            <a:r>
              <a:rPr lang="zh-TW" altLang="en-US" dirty="0" smtClean="0"/>
              <a:t>注意脈絡，以</a:t>
            </a:r>
            <a:r>
              <a:rPr lang="en-US" altLang="zh-TW" dirty="0" smtClean="0"/>
              <a:t>A2</a:t>
            </a:r>
            <a:r>
              <a:rPr lang="zh-TW" altLang="en-US" dirty="0" smtClean="0"/>
              <a:t>為例</a:t>
            </a:r>
            <a:endParaRPr lang="en-US" altLang="zh-TW" dirty="0" smtClean="0"/>
          </a:p>
          <a:p>
            <a:pPr defTabSz="915403">
              <a:defRPr/>
            </a:pPr>
            <a:r>
              <a:rPr lang="zh-TW" altLang="en-US" dirty="0" smtClean="0"/>
              <a:t>總綱</a:t>
            </a:r>
            <a:r>
              <a:rPr lang="en-US" altLang="zh-TW" dirty="0" smtClean="0"/>
              <a:t>A2</a:t>
            </a:r>
            <a:r>
              <a:rPr lang="zh-TW" altLang="zh-TW" kern="100" dirty="0"/>
              <a:t>系統思考與解決問題</a:t>
            </a:r>
            <a:r>
              <a:rPr lang="en-US" altLang="zh-TW" kern="100" dirty="0"/>
              <a:t>-&gt;</a:t>
            </a:r>
            <a:r>
              <a:rPr lang="zh-TW" altLang="en-US" kern="100" dirty="0"/>
              <a:t>國中科</a:t>
            </a:r>
            <a:r>
              <a:rPr lang="en-US" altLang="zh-TW" kern="100" dirty="0"/>
              <a:t>-J-A2</a:t>
            </a:r>
            <a:r>
              <a:rPr lang="zh-TW" altLang="en-US" b="1" kern="100" dirty="0">
                <a:solidFill>
                  <a:srgbClr val="FF0000"/>
                </a:solidFill>
              </a:rPr>
              <a:t>運用科技工具</a:t>
            </a:r>
            <a:r>
              <a:rPr lang="zh-TW" altLang="en-US" kern="100" dirty="0"/>
              <a:t>，理解與歸納問題，進而</a:t>
            </a:r>
            <a:r>
              <a:rPr lang="zh-TW" altLang="en-US" b="1" kern="100" dirty="0"/>
              <a:t>提出簡易的解決之道。</a:t>
            </a:r>
            <a:r>
              <a:rPr lang="en-US" altLang="zh-TW" kern="100" dirty="0"/>
              <a:t>-&gt;</a:t>
            </a:r>
            <a:r>
              <a:rPr lang="zh-TW" altLang="en-US" kern="100" dirty="0"/>
              <a:t>高中科</a:t>
            </a:r>
            <a:r>
              <a:rPr lang="en-US" altLang="zh-TW" kern="100" dirty="0"/>
              <a:t>S-U-A2</a:t>
            </a:r>
            <a:r>
              <a:rPr lang="zh-TW" altLang="en-US" b="1" kern="100" dirty="0">
                <a:solidFill>
                  <a:schemeClr val="bg1">
                    <a:lumMod val="50000"/>
                  </a:schemeClr>
                </a:solidFill>
              </a:rPr>
              <a:t>運用科技工具與策略</a:t>
            </a:r>
            <a:r>
              <a:rPr lang="zh-TW" altLang="en-US" kern="100" dirty="0">
                <a:solidFill>
                  <a:schemeClr val="bg1">
                    <a:lumMod val="50000"/>
                  </a:schemeClr>
                </a:solidFill>
              </a:rPr>
              <a:t>進行系統思考與分析探索，並</a:t>
            </a:r>
            <a:r>
              <a:rPr lang="zh-TW" altLang="en-US" b="1" kern="100" dirty="0">
                <a:solidFill>
                  <a:schemeClr val="bg1">
                    <a:lumMod val="50000"/>
                  </a:schemeClr>
                </a:solidFill>
              </a:rPr>
              <a:t>有效解決問題</a:t>
            </a:r>
            <a:r>
              <a:rPr lang="zh-TW" altLang="en-US" kern="100" dirty="0">
                <a:solidFill>
                  <a:schemeClr val="bg1">
                    <a:lumMod val="50000"/>
                  </a:schemeClr>
                </a:solidFill>
              </a:rPr>
              <a:t>。</a:t>
            </a:r>
            <a:endParaRPr lang="zh-TW" altLang="zh-TW" kern="100" dirty="0">
              <a:solidFill>
                <a:schemeClr val="bg1">
                  <a:lumMod val="50000"/>
                </a:schemeClr>
              </a:solidFill>
              <a:latin typeface="微軟正黑體" panose="020B0604030504040204" pitchFamily="34" charset="-120"/>
              <a:ea typeface="微軟正黑體" panose="020B0604030504040204" pitchFamily="34" charset="-120"/>
              <a:cs typeface="Times New Roman"/>
            </a:endParaRPr>
          </a:p>
          <a:p>
            <a:endParaRPr lang="zh-TW" altLang="zh-TW" kern="100" dirty="0">
              <a:latin typeface="微軟正黑體" panose="020B0604030504040204" pitchFamily="34" charset="-120"/>
              <a:ea typeface="微軟正黑體" panose="020B0604030504040204" pitchFamily="34" charset="-120"/>
              <a:cs typeface="Times New Roman"/>
            </a:endParaRPr>
          </a:p>
          <a:p>
            <a:pPr>
              <a:buSzPct val="25000"/>
            </a:pPr>
            <a:endParaRPr lang="en-US" altLang="zh-TW" dirty="0" smtClean="0"/>
          </a:p>
        </p:txBody>
      </p:sp>
      <p:sp>
        <p:nvSpPr>
          <p:cNvPr id="4" name="投影片編號版面配置區 3"/>
          <p:cNvSpPr>
            <a:spLocks noGrp="1"/>
          </p:cNvSpPr>
          <p:nvPr>
            <p:ph type="sldNum" sz="quarter" idx="10"/>
          </p:nvPr>
        </p:nvSpPr>
        <p:spPr/>
        <p:txBody>
          <a:bodyPr/>
          <a:lstStyle/>
          <a:p>
            <a:fld id="{954E8F5D-4AB8-4DD3-936D-18414FD9ABB1}" type="slidenum">
              <a:rPr lang="zh-TW" altLang="en-US" smtClean="0"/>
              <a:t>27</a:t>
            </a:fld>
            <a:endParaRPr lang="zh-TW" altLang="en-US"/>
          </a:p>
        </p:txBody>
      </p:sp>
    </p:spTree>
    <p:extLst>
      <p:ext uri="{BB962C8B-B14F-4D97-AF65-F5344CB8AC3E}">
        <p14:creationId xmlns:p14="http://schemas.microsoft.com/office/powerpoint/2010/main" val="40351683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603625" y="782638"/>
            <a:ext cx="2822575" cy="2116137"/>
          </a:xfrm>
        </p:spPr>
      </p:sp>
      <p:sp>
        <p:nvSpPr>
          <p:cNvPr id="3" name="備忘稿版面配置區 2"/>
          <p:cNvSpPr>
            <a:spLocks noGrp="1"/>
          </p:cNvSpPr>
          <p:nvPr>
            <p:ph type="body" idx="1"/>
          </p:nvPr>
        </p:nvSpPr>
        <p:spPr/>
        <p:txBody>
          <a:bodyPr/>
          <a:lstStyle/>
          <a:p>
            <a:endParaRPr lang="zh-TW" altLang="zh-TW" kern="100" dirty="0">
              <a:latin typeface="微軟正黑體" panose="020B0604030504040204" pitchFamily="34" charset="-120"/>
              <a:ea typeface="微軟正黑體" panose="020B0604030504040204" pitchFamily="34" charset="-120"/>
              <a:cs typeface="Times New Roman"/>
            </a:endParaRPr>
          </a:p>
          <a:p>
            <a:pPr>
              <a:buSzPct val="25000"/>
            </a:pPr>
            <a:endParaRPr lang="en-US" altLang="zh-TW" dirty="0" smtClean="0"/>
          </a:p>
        </p:txBody>
      </p:sp>
      <p:sp>
        <p:nvSpPr>
          <p:cNvPr id="4" name="投影片編號版面配置區 3"/>
          <p:cNvSpPr>
            <a:spLocks noGrp="1"/>
          </p:cNvSpPr>
          <p:nvPr>
            <p:ph type="sldNum" sz="quarter" idx="10"/>
          </p:nvPr>
        </p:nvSpPr>
        <p:spPr/>
        <p:txBody>
          <a:bodyPr/>
          <a:lstStyle/>
          <a:p>
            <a:fld id="{954E8F5D-4AB8-4DD3-936D-18414FD9ABB1}" type="slidenum">
              <a:rPr lang="zh-TW" altLang="en-US" smtClean="0"/>
              <a:t>28</a:t>
            </a:fld>
            <a:endParaRPr lang="zh-TW" altLang="en-US"/>
          </a:p>
        </p:txBody>
      </p:sp>
    </p:spTree>
    <p:extLst>
      <p:ext uri="{BB962C8B-B14F-4D97-AF65-F5344CB8AC3E}">
        <p14:creationId xmlns:p14="http://schemas.microsoft.com/office/powerpoint/2010/main" val="15333401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603625" y="782638"/>
            <a:ext cx="2822575" cy="2116137"/>
          </a:xfrm>
        </p:spPr>
      </p:sp>
      <p:sp>
        <p:nvSpPr>
          <p:cNvPr id="3" name="備忘稿版面配置區 2"/>
          <p:cNvSpPr>
            <a:spLocks noGrp="1"/>
          </p:cNvSpPr>
          <p:nvPr>
            <p:ph type="body" idx="1"/>
          </p:nvPr>
        </p:nvSpPr>
        <p:spPr/>
        <p:txBody>
          <a:bodyPr/>
          <a:lstStyle/>
          <a:p>
            <a:endParaRPr lang="zh-TW" altLang="zh-TW" kern="100" dirty="0">
              <a:latin typeface="微軟正黑體" panose="020B0604030504040204" pitchFamily="34" charset="-120"/>
              <a:ea typeface="微軟正黑體" panose="020B0604030504040204" pitchFamily="34" charset="-120"/>
              <a:cs typeface="Times New Roman"/>
            </a:endParaRPr>
          </a:p>
          <a:p>
            <a:pPr>
              <a:buSzPct val="25000"/>
            </a:pPr>
            <a:endParaRPr lang="en-US" altLang="zh-TW" dirty="0" smtClean="0"/>
          </a:p>
        </p:txBody>
      </p:sp>
      <p:sp>
        <p:nvSpPr>
          <p:cNvPr id="4" name="投影片編號版面配置區 3"/>
          <p:cNvSpPr>
            <a:spLocks noGrp="1"/>
          </p:cNvSpPr>
          <p:nvPr>
            <p:ph type="sldNum" sz="quarter" idx="10"/>
          </p:nvPr>
        </p:nvSpPr>
        <p:spPr/>
        <p:txBody>
          <a:bodyPr/>
          <a:lstStyle/>
          <a:p>
            <a:fld id="{954E8F5D-4AB8-4DD3-936D-18414FD9ABB1}" type="slidenum">
              <a:rPr lang="zh-TW" altLang="en-US" smtClean="0"/>
              <a:t>29</a:t>
            </a:fld>
            <a:endParaRPr lang="zh-TW" altLang="en-US"/>
          </a:p>
        </p:txBody>
      </p:sp>
    </p:spTree>
    <p:extLst>
      <p:ext uri="{BB962C8B-B14F-4D97-AF65-F5344CB8AC3E}">
        <p14:creationId xmlns:p14="http://schemas.microsoft.com/office/powerpoint/2010/main" val="24647351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603625" y="782638"/>
            <a:ext cx="2822575" cy="2116137"/>
          </a:xfrm>
        </p:spPr>
      </p:sp>
      <p:sp>
        <p:nvSpPr>
          <p:cNvPr id="3" name="備忘稿版面配置區 2"/>
          <p:cNvSpPr>
            <a:spLocks noGrp="1"/>
          </p:cNvSpPr>
          <p:nvPr>
            <p:ph type="body" idx="1"/>
          </p:nvPr>
        </p:nvSpPr>
        <p:spPr/>
        <p:txBody>
          <a:bodyPr/>
          <a:lstStyle/>
          <a:p>
            <a:r>
              <a:rPr lang="zh-TW" altLang="en-US" dirty="0" smtClean="0"/>
              <a:t>新版手冊公布後，必須再更新</a:t>
            </a:r>
            <a:endParaRPr lang="zh-TW" altLang="en-US" dirty="0"/>
          </a:p>
        </p:txBody>
      </p:sp>
      <p:sp>
        <p:nvSpPr>
          <p:cNvPr id="4" name="投影片編號版面配置區 3"/>
          <p:cNvSpPr>
            <a:spLocks noGrp="1"/>
          </p:cNvSpPr>
          <p:nvPr>
            <p:ph type="sldNum" sz="quarter" idx="10"/>
          </p:nvPr>
        </p:nvSpPr>
        <p:spPr/>
        <p:txBody>
          <a:bodyPr/>
          <a:lstStyle/>
          <a:p>
            <a:fld id="{954E8F5D-4AB8-4DD3-936D-18414FD9ABB1}" type="slidenum">
              <a:rPr lang="zh-TW" altLang="en-US" smtClean="0"/>
              <a:t>30</a:t>
            </a:fld>
            <a:endParaRPr lang="zh-TW" altLang="en-US"/>
          </a:p>
        </p:txBody>
      </p:sp>
    </p:spTree>
    <p:extLst>
      <p:ext uri="{BB962C8B-B14F-4D97-AF65-F5344CB8AC3E}">
        <p14:creationId xmlns:p14="http://schemas.microsoft.com/office/powerpoint/2010/main" val="36291020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603625" y="782638"/>
            <a:ext cx="2822575" cy="2116137"/>
          </a:xfrm>
        </p:spPr>
      </p:sp>
      <p:sp>
        <p:nvSpPr>
          <p:cNvPr id="3" name="備忘稿版面配置區 2"/>
          <p:cNvSpPr>
            <a:spLocks noGrp="1"/>
          </p:cNvSpPr>
          <p:nvPr>
            <p:ph type="body" idx="1"/>
          </p:nvPr>
        </p:nvSpPr>
        <p:spPr/>
        <p:txBody>
          <a:bodyPr/>
          <a:lstStyle/>
          <a:p>
            <a:r>
              <a:rPr lang="en-US" altLang="zh-TW" dirty="0" smtClean="0"/>
              <a:t>1.</a:t>
            </a:r>
            <a:r>
              <a:rPr lang="zh-TW" altLang="en-US" dirty="0" smtClean="0"/>
              <a:t>完整雙向細目表可參考課程手冊之「伍、素養導向教材編寫原則」</a:t>
            </a:r>
          </a:p>
          <a:p>
            <a:r>
              <a:rPr lang="en-US" altLang="zh-TW" dirty="0" smtClean="0"/>
              <a:t>2.</a:t>
            </a:r>
            <a:r>
              <a:rPr lang="zh-TW" altLang="en-US" dirty="0" smtClean="0"/>
              <a:t>完整的課程設計示例可參考課程手冊之「柒、教學單元案例」。</a:t>
            </a:r>
          </a:p>
          <a:p>
            <a:r>
              <a:rPr lang="en-US" altLang="zh-TW" dirty="0" smtClean="0"/>
              <a:t>3.</a:t>
            </a:r>
            <a:r>
              <a:rPr lang="zh-TW" altLang="en-US" dirty="0" smtClean="0"/>
              <a:t>僅須說明設計課程過程對應之向度。</a:t>
            </a:r>
          </a:p>
        </p:txBody>
      </p:sp>
      <p:sp>
        <p:nvSpPr>
          <p:cNvPr id="4" name="投影片編號版面配置區 3"/>
          <p:cNvSpPr>
            <a:spLocks noGrp="1"/>
          </p:cNvSpPr>
          <p:nvPr>
            <p:ph type="sldNum" sz="quarter" idx="10"/>
          </p:nvPr>
        </p:nvSpPr>
        <p:spPr/>
        <p:txBody>
          <a:bodyPr/>
          <a:lstStyle/>
          <a:p>
            <a:fld id="{954E8F5D-4AB8-4DD3-936D-18414FD9ABB1}" type="slidenum">
              <a:rPr lang="zh-TW" altLang="en-US" smtClean="0"/>
              <a:t>31</a:t>
            </a:fld>
            <a:endParaRPr lang="zh-TW" altLang="en-US"/>
          </a:p>
        </p:txBody>
      </p:sp>
    </p:spTree>
    <p:extLst>
      <p:ext uri="{BB962C8B-B14F-4D97-AF65-F5344CB8AC3E}">
        <p14:creationId xmlns:p14="http://schemas.microsoft.com/office/powerpoint/2010/main" val="12637648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50D96409-1F30-412C-9F64-9228493B54AB}" type="slidenum">
              <a:rPr lang="zh-TW" altLang="en-US" smtClean="0"/>
              <a:pPr/>
              <a:t>32</a:t>
            </a:fld>
            <a:endParaRPr lang="zh-TW" altLang="en-US"/>
          </a:p>
        </p:txBody>
      </p:sp>
    </p:spTree>
    <p:extLst>
      <p:ext uri="{BB962C8B-B14F-4D97-AF65-F5344CB8AC3E}">
        <p14:creationId xmlns:p14="http://schemas.microsoft.com/office/powerpoint/2010/main" val="35520586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603625" y="782638"/>
            <a:ext cx="2822575" cy="2116137"/>
          </a:xfrm>
        </p:spPr>
      </p:sp>
      <p:sp>
        <p:nvSpPr>
          <p:cNvPr id="3" name="備忘稿版面配置區 2"/>
          <p:cNvSpPr>
            <a:spLocks noGrp="1"/>
          </p:cNvSpPr>
          <p:nvPr>
            <p:ph type="body" idx="1"/>
          </p:nvPr>
        </p:nvSpPr>
        <p:spPr/>
        <p:txBody>
          <a:bodyPr/>
          <a:lstStyle/>
          <a:p>
            <a:pPr defTabSz="915403">
              <a:spcBef>
                <a:spcPts val="1801"/>
              </a:spcBef>
              <a:buClr>
                <a:schemeClr val="accent1"/>
              </a:buClr>
              <a:buSzPct val="100000"/>
              <a:buFont typeface="Arial"/>
              <a:buChar char="▪"/>
              <a:defRPr/>
            </a:pPr>
            <a:r>
              <a:rPr lang="zh-TW" altLang="en-US" b="1" dirty="0" smtClean="0">
                <a:solidFill>
                  <a:srgbClr val="FF0000"/>
                </a:solidFill>
                <a:latin typeface="Arial"/>
                <a:ea typeface="Arial"/>
                <a:cs typeface="Arial"/>
                <a:sym typeface="Arial"/>
              </a:rPr>
              <a:t>學習內容</a:t>
            </a:r>
            <a:r>
              <a:rPr lang="zh-TW" altLang="en-US" dirty="0" smtClean="0">
                <a:solidFill>
                  <a:srgbClr val="FF0000"/>
                </a:solidFill>
                <a:latin typeface="Arial"/>
                <a:ea typeface="Arial"/>
                <a:cs typeface="Arial"/>
                <a:sym typeface="Arial"/>
              </a:rPr>
              <a:t/>
            </a:r>
            <a:br>
              <a:rPr lang="zh-TW" altLang="en-US" dirty="0" smtClean="0">
                <a:solidFill>
                  <a:srgbClr val="FF0000"/>
                </a:solidFill>
                <a:latin typeface="Arial"/>
                <a:ea typeface="Arial"/>
                <a:cs typeface="Arial"/>
                <a:sym typeface="Arial"/>
              </a:rPr>
            </a:br>
            <a:r>
              <a:rPr lang="zh-TW" altLang="en-US" dirty="0" smtClean="0">
                <a:solidFill>
                  <a:srgbClr val="FF0000"/>
                </a:solidFill>
              </a:rPr>
              <a:t>學習素材</a:t>
            </a:r>
            <a:br>
              <a:rPr lang="zh-TW" altLang="en-US" dirty="0" smtClean="0">
                <a:solidFill>
                  <a:srgbClr val="FF0000"/>
                </a:solidFill>
              </a:rPr>
            </a:br>
            <a:r>
              <a:rPr lang="zh-TW" altLang="en-US" dirty="0">
                <a:solidFill>
                  <a:schemeClr val="dk1"/>
                </a:solidFill>
                <a:latin typeface="Arial"/>
                <a:ea typeface="Arial"/>
                <a:cs typeface="Arial"/>
                <a:sym typeface="Arial"/>
              </a:rPr>
              <a:t>重要事實、概念、原理原則、技能、態度及後設認知等知識，為課程設計、教材發展及教科書編撰之依據。</a:t>
            </a:r>
          </a:p>
          <a:p>
            <a:endParaRPr lang="en-US" altLang="zh-TW" b="1" dirty="0" smtClean="0">
              <a:solidFill>
                <a:srgbClr val="FF0000"/>
              </a:solidFill>
            </a:endParaRPr>
          </a:p>
          <a:p>
            <a:r>
              <a:rPr lang="zh-TW" altLang="en-US" b="1" dirty="0" smtClean="0">
                <a:solidFill>
                  <a:srgbClr val="FF0000"/>
                </a:solidFill>
              </a:rPr>
              <a:t>學習表現</a:t>
            </a:r>
            <a:endParaRPr lang="en-US" altLang="zh-TW" b="1" dirty="0" smtClean="0">
              <a:solidFill>
                <a:srgbClr val="FF0000"/>
              </a:solidFill>
            </a:endParaRPr>
          </a:p>
          <a:p>
            <a:pPr>
              <a:spcBef>
                <a:spcPts val="1801"/>
              </a:spcBef>
              <a:buClr>
                <a:schemeClr val="accent1"/>
              </a:buClr>
              <a:buSzPct val="100000"/>
            </a:pPr>
            <a:r>
              <a:rPr lang="zh-TW" altLang="en-US" b="1" dirty="0" smtClean="0">
                <a:solidFill>
                  <a:srgbClr val="FF0000"/>
                </a:solidFill>
                <a:latin typeface="Arial"/>
                <a:ea typeface="Arial"/>
                <a:cs typeface="Arial"/>
                <a:sym typeface="Arial"/>
              </a:rPr>
              <a:t>認知歷程、能力、態度</a:t>
            </a:r>
            <a:endParaRPr lang="en-US" altLang="zh-TW" b="1" dirty="0" smtClean="0">
              <a:solidFill>
                <a:srgbClr val="FF0000"/>
              </a:solidFill>
              <a:latin typeface="Arial"/>
              <a:ea typeface="Arial"/>
              <a:cs typeface="Arial"/>
              <a:sym typeface="Arial"/>
            </a:endParaRPr>
          </a:p>
          <a:p>
            <a:pPr>
              <a:spcBef>
                <a:spcPts val="1801"/>
              </a:spcBef>
              <a:buClr>
                <a:schemeClr val="accent1"/>
              </a:buClr>
              <a:buSzPct val="100000"/>
            </a:pPr>
            <a:r>
              <a:rPr lang="zh-TW" altLang="en-US" dirty="0"/>
              <a:t>非內容的向度，是指學生在核心素養（知識、技能、情意、能力）的具體表現，亦為評量之依據。</a:t>
            </a:r>
          </a:p>
          <a:p>
            <a:endParaRPr lang="zh-TW" altLang="en-US" dirty="0"/>
          </a:p>
        </p:txBody>
      </p:sp>
      <p:sp>
        <p:nvSpPr>
          <p:cNvPr id="4" name="投影片編號版面配置區 3"/>
          <p:cNvSpPr>
            <a:spLocks noGrp="1"/>
          </p:cNvSpPr>
          <p:nvPr>
            <p:ph type="sldNum" sz="quarter" idx="10"/>
          </p:nvPr>
        </p:nvSpPr>
        <p:spPr/>
        <p:txBody>
          <a:bodyPr/>
          <a:lstStyle/>
          <a:p>
            <a:fld id="{954E8F5D-4AB8-4DD3-936D-18414FD9ABB1}" type="slidenum">
              <a:rPr lang="zh-TW" altLang="en-US" smtClean="0"/>
              <a:t>33</a:t>
            </a:fld>
            <a:endParaRPr lang="zh-TW" altLang="en-US"/>
          </a:p>
        </p:txBody>
      </p:sp>
    </p:spTree>
    <p:extLst>
      <p:ext uri="{BB962C8B-B14F-4D97-AF65-F5344CB8AC3E}">
        <p14:creationId xmlns:p14="http://schemas.microsoft.com/office/powerpoint/2010/main" val="32753749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8"/>
        <p:cNvGrpSpPr/>
        <p:nvPr/>
      </p:nvGrpSpPr>
      <p:grpSpPr>
        <a:xfrm>
          <a:off x="0" y="0"/>
          <a:ext cx="0" cy="0"/>
          <a:chOff x="0" y="0"/>
          <a:chExt cx="0" cy="0"/>
        </a:xfrm>
      </p:grpSpPr>
      <p:sp>
        <p:nvSpPr>
          <p:cNvPr id="819" name="Shape 819"/>
          <p:cNvSpPr>
            <a:spLocks noGrp="1" noRot="1" noChangeAspect="1"/>
          </p:cNvSpPr>
          <p:nvPr>
            <p:ph type="sldImg" idx="2"/>
          </p:nvPr>
        </p:nvSpPr>
        <p:spPr>
          <a:xfrm>
            <a:off x="3603625" y="782638"/>
            <a:ext cx="2822575" cy="2116137"/>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820" name="Shape 820"/>
          <p:cNvSpPr txBox="1">
            <a:spLocks noGrp="1"/>
          </p:cNvSpPr>
          <p:nvPr>
            <p:ph type="body" idx="1"/>
          </p:nvPr>
        </p:nvSpPr>
        <p:spPr>
          <a:xfrm>
            <a:off x="1002951" y="3015934"/>
            <a:ext cx="8023605" cy="2115070"/>
          </a:xfrm>
          <a:prstGeom prst="rect">
            <a:avLst/>
          </a:prstGeom>
          <a:noFill/>
          <a:ln>
            <a:noFill/>
          </a:ln>
        </p:spPr>
        <p:txBody>
          <a:bodyPr wrap="square" lIns="91525" tIns="45750" rIns="91525" bIns="45750" anchor="t" anchorCtr="0">
            <a:noAutofit/>
          </a:bodyPr>
          <a:lstStyle/>
          <a:p>
            <a:pPr marL="228851" indent="-114425">
              <a:lnSpc>
                <a:spcPct val="150000"/>
              </a:lnSpc>
              <a:buClr>
                <a:schemeClr val="accent1"/>
              </a:buClr>
              <a:buSzPct val="100000"/>
              <a:buChar char="▪"/>
            </a:pPr>
            <a:r>
              <a:rPr lang="en-US" sz="1000" dirty="0" err="1"/>
              <a:t>透過資訊科技</a:t>
            </a:r>
            <a:r>
              <a:rPr lang="en-US" sz="1000" u="sng" dirty="0" err="1"/>
              <a:t>理論與應用</a:t>
            </a:r>
            <a:r>
              <a:rPr lang="en-US" sz="1000" b="1" dirty="0" err="1"/>
              <a:t>培養學生高階思考能力與重要關鍵能力</a:t>
            </a:r>
            <a:r>
              <a:rPr lang="en-US" sz="1000" dirty="0" err="1"/>
              <a:t>，以期能面對</a:t>
            </a:r>
            <a:r>
              <a:rPr lang="en-US" sz="1000" dirty="0"/>
              <a:t> 21 </a:t>
            </a:r>
            <a:r>
              <a:rPr lang="en-US" sz="1000" dirty="0" err="1"/>
              <a:t>世紀中生活與職業的挑戰</a:t>
            </a:r>
            <a:r>
              <a:rPr lang="en-US" sz="1000" dirty="0"/>
              <a:t>。</a:t>
            </a:r>
          </a:p>
          <a:p>
            <a:pPr marL="228851" indent="-139853">
              <a:lnSpc>
                <a:spcPct val="150000"/>
              </a:lnSpc>
              <a:spcBef>
                <a:spcPts val="1001"/>
              </a:spcBef>
              <a:buClr>
                <a:schemeClr val="accent1"/>
              </a:buClr>
              <a:buSzPct val="100000"/>
              <a:buChar char="▪"/>
            </a:pPr>
            <a:r>
              <a:rPr lang="en-US" sz="1000" dirty="0"/>
              <a:t>透過資訊科技課程的學習，學生能利用</a:t>
            </a:r>
            <a:r>
              <a:rPr lang="en-US" sz="1000" b="1" dirty="0">
                <a:solidFill>
                  <a:srgbClr val="C00000"/>
                </a:solidFill>
              </a:rPr>
              <a:t>運算思維</a:t>
            </a:r>
            <a:r>
              <a:rPr lang="en-US" sz="1000" dirty="0"/>
              <a:t>與</a:t>
            </a:r>
            <a:r>
              <a:rPr lang="en-US" sz="1000" b="1" dirty="0">
                <a:solidFill>
                  <a:srgbClr val="C00000"/>
                </a:solidFill>
              </a:rPr>
              <a:t>資訊科技</a:t>
            </a:r>
            <a:r>
              <a:rPr lang="en-US" sz="1000" dirty="0"/>
              <a:t>有效</a:t>
            </a:r>
            <a:r>
              <a:rPr lang="en-US" sz="1000" u="sng" dirty="0"/>
              <a:t>解決生活與學習問題</a:t>
            </a:r>
            <a:r>
              <a:rPr lang="en-US" sz="1000" dirty="0"/>
              <a:t>並進行</a:t>
            </a:r>
            <a:r>
              <a:rPr lang="en-US" sz="1000" u="sng" dirty="0"/>
              <a:t>溝通與表達</a:t>
            </a:r>
            <a:r>
              <a:rPr lang="en-US" sz="1000" dirty="0"/>
              <a:t>，且能以</a:t>
            </a:r>
            <a:r>
              <a:rPr lang="en-US" sz="1000" u="sng" dirty="0"/>
              <a:t>團隊合作</a:t>
            </a:r>
            <a:r>
              <a:rPr lang="en-US" sz="1000" dirty="0"/>
              <a:t>的方式</a:t>
            </a:r>
            <a:r>
              <a:rPr lang="en-US" sz="1000" u="sng" dirty="0"/>
              <a:t>進行資訊科技創作</a:t>
            </a:r>
            <a:r>
              <a:rPr lang="en-US" sz="1000" dirty="0"/>
              <a:t>。</a:t>
            </a:r>
          </a:p>
          <a:p>
            <a:pPr marL="228851" indent="-139853">
              <a:lnSpc>
                <a:spcPct val="150000"/>
              </a:lnSpc>
              <a:spcBef>
                <a:spcPts val="1001"/>
              </a:spcBef>
              <a:buClr>
                <a:schemeClr val="accent1"/>
              </a:buClr>
              <a:buSzPct val="100000"/>
              <a:buChar char="▪"/>
            </a:pPr>
            <a:r>
              <a:rPr lang="en-US" sz="1000" dirty="0"/>
              <a:t>此外，資訊科技課程亦協助學生建立資訊社會中應有的</a:t>
            </a:r>
            <a:r>
              <a:rPr lang="en-US" sz="1000" b="1" dirty="0">
                <a:solidFill>
                  <a:srgbClr val="C00000"/>
                </a:solidFill>
              </a:rPr>
              <a:t>態度</a:t>
            </a:r>
            <a:r>
              <a:rPr lang="en-US" sz="1000" dirty="0"/>
              <a:t>，透過對資訊科技與人類社會相關議題之了解，養成</a:t>
            </a:r>
            <a:r>
              <a:rPr lang="en-US" sz="1000" b="1" dirty="0">
                <a:solidFill>
                  <a:srgbClr val="C00000"/>
                </a:solidFill>
              </a:rPr>
              <a:t>正確的資訊科技使用習慣</a:t>
            </a:r>
            <a:r>
              <a:rPr lang="en-US" sz="1000" dirty="0"/>
              <a:t>，</a:t>
            </a:r>
            <a:r>
              <a:rPr lang="en-US" sz="1000" b="1" dirty="0">
                <a:solidFill>
                  <a:srgbClr val="C00000"/>
                </a:solidFill>
              </a:rPr>
              <a:t>遵守相關之倫理、道德及法律</a:t>
            </a:r>
            <a:r>
              <a:rPr lang="en-US" sz="1000" dirty="0"/>
              <a:t>，並</a:t>
            </a:r>
            <a:r>
              <a:rPr lang="en-US" sz="1000" b="1" dirty="0">
                <a:solidFill>
                  <a:srgbClr val="C00000"/>
                </a:solidFill>
              </a:rPr>
              <a:t>關懷資訊社會的各項議題</a:t>
            </a:r>
            <a:r>
              <a:rPr lang="en-US" sz="1000" dirty="0"/>
              <a:t>。</a:t>
            </a:r>
          </a:p>
        </p:txBody>
      </p:sp>
      <p:sp>
        <p:nvSpPr>
          <p:cNvPr id="821" name="Shape 821"/>
          <p:cNvSpPr txBox="1">
            <a:spLocks noGrp="1"/>
          </p:cNvSpPr>
          <p:nvPr>
            <p:ph type="sldNum" idx="12"/>
          </p:nvPr>
        </p:nvSpPr>
        <p:spPr>
          <a:xfrm>
            <a:off x="5681065" y="5952444"/>
            <a:ext cx="4346120" cy="314432"/>
          </a:xfrm>
          <a:prstGeom prst="rect">
            <a:avLst/>
          </a:prstGeom>
          <a:noFill/>
          <a:ln>
            <a:noFill/>
          </a:ln>
        </p:spPr>
        <p:txBody>
          <a:bodyPr wrap="square" lIns="91525" tIns="45750" rIns="91525" bIns="45750" anchor="b" anchorCtr="0">
            <a:noAutofit/>
          </a:bodyPr>
          <a:lstStyle/>
          <a:p>
            <a:pPr>
              <a:buSzPct val="25000"/>
            </a:pPr>
            <a:fld id="{00000000-1234-1234-1234-123412341234}" type="slidenum">
              <a:rPr lang="en-US">
                <a:solidFill>
                  <a:schemeClr val="dk1"/>
                </a:solidFill>
                <a:latin typeface="Arial"/>
                <a:ea typeface="Arial"/>
                <a:cs typeface="Arial"/>
                <a:sym typeface="Arial"/>
              </a:rPr>
              <a:pPr>
                <a:buSzPct val="25000"/>
              </a:pPr>
              <a:t>34</a:t>
            </a:fld>
            <a:endParaRPr lang="en-US">
              <a:solidFill>
                <a:schemeClr val="dk1"/>
              </a:solidFill>
              <a:latin typeface="Arial"/>
              <a:ea typeface="Arial"/>
              <a:cs typeface="Arial"/>
              <a:sym typeface="Arial"/>
            </a:endParaRPr>
          </a:p>
        </p:txBody>
      </p:sp>
    </p:spTree>
    <p:extLst>
      <p:ext uri="{BB962C8B-B14F-4D97-AF65-F5344CB8AC3E}">
        <p14:creationId xmlns:p14="http://schemas.microsoft.com/office/powerpoint/2010/main" val="15116470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603625" y="782638"/>
            <a:ext cx="2822575" cy="2116137"/>
          </a:xfrm>
        </p:spPr>
      </p:sp>
      <p:sp>
        <p:nvSpPr>
          <p:cNvPr id="3" name="備忘稿版面配置區 2"/>
          <p:cNvSpPr>
            <a:spLocks noGrp="1"/>
          </p:cNvSpPr>
          <p:nvPr>
            <p:ph type="body" idx="1"/>
          </p:nvPr>
        </p:nvSpPr>
        <p:spPr/>
        <p:txBody>
          <a:bodyPr/>
          <a:lstStyle/>
          <a:p>
            <a:pPr eaLnBrk="0" fontAlgn="base" hangingPunct="0">
              <a:spcBef>
                <a:spcPct val="30000"/>
              </a:spcBef>
              <a:spcAft>
                <a:spcPct val="0"/>
              </a:spcAft>
              <a:defRPr/>
            </a:pPr>
            <a:r>
              <a:rPr lang="en-US" altLang="zh-TW" dirty="0"/>
              <a:t>t:thinking(</a:t>
            </a:r>
            <a:r>
              <a:rPr lang="zh-TW" altLang="en-US" dirty="0"/>
              <a:t>思維</a:t>
            </a:r>
            <a:r>
              <a:rPr lang="en-US" altLang="zh-TW" dirty="0"/>
              <a:t>)</a:t>
            </a:r>
          </a:p>
          <a:p>
            <a:pPr defTabSz="915403" eaLnBrk="0" fontAlgn="base" hangingPunct="0">
              <a:spcBef>
                <a:spcPct val="30000"/>
              </a:spcBef>
              <a:spcAft>
                <a:spcPct val="0"/>
              </a:spcAft>
              <a:defRPr/>
            </a:pPr>
            <a:r>
              <a:rPr lang="en-US" altLang="zh-TW" dirty="0"/>
              <a:t>c:cooperate(</a:t>
            </a:r>
            <a:r>
              <a:rPr lang="zh-TW" altLang="en-US" dirty="0"/>
              <a:t>合作</a:t>
            </a:r>
            <a:r>
              <a:rPr lang="en-US" altLang="zh-TW" dirty="0"/>
              <a:t>)</a:t>
            </a:r>
          </a:p>
          <a:p>
            <a:pPr defTabSz="915403" eaLnBrk="0" fontAlgn="base" hangingPunct="0">
              <a:spcBef>
                <a:spcPct val="30000"/>
              </a:spcBef>
              <a:spcAft>
                <a:spcPct val="0"/>
              </a:spcAft>
              <a:defRPr/>
            </a:pPr>
            <a:r>
              <a:rPr lang="en-US" altLang="zh-TW" dirty="0"/>
              <a:t>p:present(</a:t>
            </a:r>
            <a:r>
              <a:rPr lang="zh-TW" altLang="en-US" dirty="0"/>
              <a:t>表達</a:t>
            </a:r>
            <a:r>
              <a:rPr lang="en-US" altLang="zh-TW" dirty="0"/>
              <a:t>)</a:t>
            </a:r>
          </a:p>
          <a:p>
            <a:pPr defTabSz="915403" eaLnBrk="0" fontAlgn="base" hangingPunct="0">
              <a:spcBef>
                <a:spcPct val="30000"/>
              </a:spcBef>
              <a:spcAft>
                <a:spcPct val="0"/>
              </a:spcAft>
              <a:defRPr/>
            </a:pPr>
            <a:r>
              <a:rPr lang="en-US" altLang="zh-TW" dirty="0"/>
              <a:t>a:attitude(</a:t>
            </a:r>
            <a:r>
              <a:rPr lang="zh-TW" altLang="en-US" dirty="0"/>
              <a:t>態度</a:t>
            </a:r>
            <a:r>
              <a:rPr lang="en-US" altLang="zh-TW" dirty="0"/>
              <a:t>)</a:t>
            </a:r>
            <a:endParaRPr lang="zh-TW" altLang="en-US" dirty="0"/>
          </a:p>
          <a:p>
            <a:pPr defTabSz="915403" eaLnBrk="0" fontAlgn="base" hangingPunct="0">
              <a:spcBef>
                <a:spcPct val="30000"/>
              </a:spcBef>
              <a:spcAft>
                <a:spcPct val="0"/>
              </a:spcAft>
              <a:defRPr/>
            </a:pPr>
            <a:endParaRPr lang="en-US" altLang="zh-TW" dirty="0"/>
          </a:p>
          <a:p>
            <a:pPr defTabSz="915403" eaLnBrk="0" fontAlgn="base" hangingPunct="0">
              <a:spcBef>
                <a:spcPct val="30000"/>
              </a:spcBef>
              <a:spcAft>
                <a:spcPct val="0"/>
              </a:spcAft>
              <a:defRPr/>
            </a:pPr>
            <a:endParaRPr lang="en-US" altLang="zh-TW" dirty="0"/>
          </a:p>
          <a:p>
            <a:pPr eaLnBrk="0" fontAlgn="base" hangingPunct="0">
              <a:spcBef>
                <a:spcPct val="30000"/>
              </a:spcBef>
              <a:spcAft>
                <a:spcPct val="0"/>
              </a:spcAft>
              <a:defRPr/>
            </a:pPr>
            <a:endParaRPr lang="en-US" altLang="zh-TW" dirty="0"/>
          </a:p>
          <a:p>
            <a:pPr eaLnBrk="0" fontAlgn="base" hangingPunct="0">
              <a:spcBef>
                <a:spcPct val="30000"/>
              </a:spcBef>
              <a:spcAft>
                <a:spcPct val="0"/>
              </a:spcAft>
              <a:defRPr/>
            </a:pPr>
            <a:endParaRPr lang="en-US" altLang="zh-TW" dirty="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35</a:t>
            </a:fld>
            <a:endParaRPr lang="en-US" altLang="zh-TW"/>
          </a:p>
        </p:txBody>
      </p:sp>
    </p:spTree>
    <p:extLst>
      <p:ext uri="{BB962C8B-B14F-4D97-AF65-F5344CB8AC3E}">
        <p14:creationId xmlns:p14="http://schemas.microsoft.com/office/powerpoint/2010/main" val="12008961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eaLnBrk="0" fontAlgn="base" hangingPunct="0">
              <a:spcBef>
                <a:spcPct val="30000"/>
              </a:spcBef>
              <a:spcAft>
                <a:spcPct val="0"/>
              </a:spcAft>
              <a:defRPr/>
            </a:pPr>
            <a:r>
              <a:rPr lang="en-US" altLang="zh-TW" dirty="0"/>
              <a:t>t:thinking(</a:t>
            </a:r>
            <a:r>
              <a:rPr lang="zh-TW" altLang="en-US" dirty="0"/>
              <a:t>思維</a:t>
            </a:r>
            <a:r>
              <a:rPr lang="en-US" altLang="zh-TW" dirty="0"/>
              <a:t>) c:cooperate(</a:t>
            </a:r>
            <a:r>
              <a:rPr lang="zh-TW" altLang="en-US" dirty="0"/>
              <a:t>合作</a:t>
            </a:r>
            <a:r>
              <a:rPr lang="en-US" altLang="zh-TW" dirty="0"/>
              <a:t>)  p:present(</a:t>
            </a:r>
            <a:r>
              <a:rPr lang="zh-TW" altLang="en-US" dirty="0"/>
              <a:t>表達</a:t>
            </a:r>
            <a:r>
              <a:rPr lang="en-US" altLang="zh-TW" dirty="0"/>
              <a:t>)  a:attitude(</a:t>
            </a:r>
            <a:r>
              <a:rPr lang="zh-TW" altLang="en-US" dirty="0"/>
              <a:t>態度</a:t>
            </a:r>
            <a:r>
              <a:rPr lang="en-US" altLang="zh-TW" dirty="0"/>
              <a:t>)</a:t>
            </a:r>
            <a:endParaRPr lang="zh-TW" altLang="en-US" dirty="0"/>
          </a:p>
          <a:p>
            <a:endParaRPr lang="zh-TW" altLang="en-US" dirty="0"/>
          </a:p>
        </p:txBody>
      </p:sp>
      <p:sp>
        <p:nvSpPr>
          <p:cNvPr id="4" name="投影片編號版面配置區 3"/>
          <p:cNvSpPr>
            <a:spLocks noGrp="1"/>
          </p:cNvSpPr>
          <p:nvPr>
            <p:ph type="sldNum" sz="quarter" idx="10"/>
          </p:nvPr>
        </p:nvSpPr>
        <p:spPr/>
        <p:txBody>
          <a:bodyPr/>
          <a:lstStyle/>
          <a:p>
            <a:fld id="{50D96409-1F30-412C-9F64-9228493B54AB}" type="slidenum">
              <a:rPr lang="zh-TW" altLang="en-US" smtClean="0"/>
              <a:pPr/>
              <a:t>36</a:t>
            </a:fld>
            <a:endParaRPr lang="zh-TW" altLang="en-US"/>
          </a:p>
        </p:txBody>
      </p:sp>
    </p:spTree>
    <p:extLst>
      <p:ext uri="{BB962C8B-B14F-4D97-AF65-F5344CB8AC3E}">
        <p14:creationId xmlns:p14="http://schemas.microsoft.com/office/powerpoint/2010/main" val="2750676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4707d604eb_0_0:notes"/>
          <p:cNvSpPr>
            <a:spLocks noGrp="1" noRot="1" noChangeAspect="1"/>
          </p:cNvSpPr>
          <p:nvPr>
            <p:ph type="sldImg" idx="2"/>
          </p:nvPr>
        </p:nvSpPr>
        <p:spPr>
          <a:xfrm>
            <a:off x="3275013" y="511175"/>
            <a:ext cx="3405187" cy="2552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4707d604eb_0_0:notes"/>
          <p:cNvSpPr txBox="1">
            <a:spLocks noGrp="1"/>
          </p:cNvSpPr>
          <p:nvPr>
            <p:ph type="body" idx="1"/>
          </p:nvPr>
        </p:nvSpPr>
        <p:spPr>
          <a:xfrm>
            <a:off x="995521" y="3235684"/>
            <a:ext cx="7964376" cy="3065382"/>
          </a:xfrm>
          <a:prstGeom prst="rect">
            <a:avLst/>
          </a:prstGeom>
        </p:spPr>
        <p:txBody>
          <a:bodyPr spcFirstLastPara="1" wrap="square" lIns="91525" tIns="45750" rIns="91525" bIns="45750" anchor="t" anchorCtr="0">
            <a:noAutofit/>
          </a:bodyPr>
          <a:lstStyle/>
          <a:p>
            <a:endParaRPr/>
          </a:p>
        </p:txBody>
      </p:sp>
      <p:sp>
        <p:nvSpPr>
          <p:cNvPr id="169" name="Google Shape;169;g4707d604eb_0_0:notes"/>
          <p:cNvSpPr txBox="1">
            <a:spLocks noGrp="1"/>
          </p:cNvSpPr>
          <p:nvPr>
            <p:ph type="sldNum" idx="12"/>
          </p:nvPr>
        </p:nvSpPr>
        <p:spPr>
          <a:xfrm>
            <a:off x="5638984" y="6470183"/>
            <a:ext cx="4314091" cy="340690"/>
          </a:xfrm>
          <a:prstGeom prst="rect">
            <a:avLst/>
          </a:prstGeom>
        </p:spPr>
        <p:txBody>
          <a:bodyPr spcFirstLastPara="1" wrap="square" lIns="91525" tIns="45750" rIns="91525" bIns="45750" anchor="b" anchorCtr="0">
            <a:noAutofit/>
          </a:bodyPr>
          <a:lstStyle/>
          <a:p>
            <a:pPr>
              <a:buClr>
                <a:srgbClr val="000000"/>
              </a:buClr>
            </a:pPr>
            <a:fld id="{00000000-1234-1234-1234-123412341234}" type="slidenum">
              <a:rPr lang="en-US" altLang="zh-TW"/>
              <a:pPr>
                <a:buClr>
                  <a:srgbClr val="000000"/>
                </a:buClr>
              </a:pPr>
              <a:t>5</a:t>
            </a:fld>
            <a:endParaRPr/>
          </a:p>
        </p:txBody>
      </p:sp>
    </p:spTree>
    <p:extLst>
      <p:ext uri="{BB962C8B-B14F-4D97-AF65-F5344CB8AC3E}">
        <p14:creationId xmlns:p14="http://schemas.microsoft.com/office/powerpoint/2010/main" val="12161767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Shape 826"/>
          <p:cNvSpPr>
            <a:spLocks noGrp="1" noRot="1" noChangeAspect="1"/>
          </p:cNvSpPr>
          <p:nvPr>
            <p:ph type="sldImg" idx="2"/>
          </p:nvPr>
        </p:nvSpPr>
        <p:spPr>
          <a:xfrm>
            <a:off x="3603625" y="782638"/>
            <a:ext cx="2822575" cy="2116137"/>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827" name="Shape 827"/>
          <p:cNvSpPr txBox="1">
            <a:spLocks noGrp="1"/>
          </p:cNvSpPr>
          <p:nvPr>
            <p:ph type="body" idx="1"/>
          </p:nvPr>
        </p:nvSpPr>
        <p:spPr>
          <a:xfrm>
            <a:off x="1002951" y="3015934"/>
            <a:ext cx="8023605" cy="2115070"/>
          </a:xfrm>
          <a:prstGeom prst="rect">
            <a:avLst/>
          </a:prstGeom>
          <a:noFill/>
          <a:ln>
            <a:noFill/>
          </a:ln>
        </p:spPr>
        <p:txBody>
          <a:bodyPr wrap="square" lIns="91525" tIns="45750" rIns="91525" bIns="45750" anchor="t" anchorCtr="0">
            <a:noAutofit/>
          </a:bodyPr>
          <a:lstStyle/>
          <a:p>
            <a:pPr>
              <a:buSzPct val="25000"/>
            </a:pPr>
            <a:r>
              <a:rPr lang="en-US" dirty="0" err="1">
                <a:solidFill>
                  <a:schemeClr val="dk1"/>
                </a:solidFill>
                <a:latin typeface="Arial"/>
                <a:ea typeface="Arial"/>
                <a:cs typeface="Arial"/>
                <a:sym typeface="Arial"/>
              </a:rPr>
              <a:t>透過運算的不同面向來培養運算思維，不是只有程式設計或資訊科技應用</a:t>
            </a:r>
            <a:endParaRPr lang="en-US" dirty="0">
              <a:solidFill>
                <a:schemeClr val="dk1"/>
              </a:solidFill>
              <a:latin typeface="Arial"/>
              <a:ea typeface="Arial"/>
              <a:cs typeface="Arial"/>
              <a:sym typeface="Arial"/>
            </a:endParaRPr>
          </a:p>
          <a:p>
            <a:pPr>
              <a:buSzPct val="25000"/>
            </a:pPr>
            <a:r>
              <a:rPr lang="en-US" dirty="0" err="1">
                <a:solidFill>
                  <a:schemeClr val="dk1"/>
                </a:solidFill>
                <a:latin typeface="Arial"/>
                <a:ea typeface="Arial"/>
                <a:cs typeface="Arial"/>
                <a:sym typeface="Arial"/>
              </a:rPr>
              <a:t>事實上演算法、資料表示等並不可怕，他是透過運算來解決問題時，必要的過程，無法省略的</a:t>
            </a:r>
            <a:endParaRPr lang="en-US" dirty="0">
              <a:solidFill>
                <a:schemeClr val="dk1"/>
              </a:solidFill>
              <a:latin typeface="Arial"/>
              <a:ea typeface="Arial"/>
              <a:cs typeface="Arial"/>
              <a:sym typeface="Arial"/>
            </a:endParaRPr>
          </a:p>
          <a:p>
            <a:pPr>
              <a:buSzPct val="25000"/>
            </a:pPr>
            <a:r>
              <a:rPr lang="en-US" dirty="0" err="1">
                <a:solidFill>
                  <a:schemeClr val="dk1"/>
                </a:solidFill>
                <a:latin typeface="Arial"/>
                <a:ea typeface="Arial"/>
                <a:cs typeface="Arial"/>
                <a:sym typeface="Arial"/>
              </a:rPr>
              <a:t>運算的實體工具的運作方式、運算的對象的特質與表示、運算的方法與方法的實踐</a:t>
            </a:r>
            <a:endParaRPr lang="en-US" dirty="0">
              <a:solidFill>
                <a:schemeClr val="dk1"/>
              </a:solidFill>
              <a:latin typeface="Arial"/>
              <a:ea typeface="Arial"/>
              <a:cs typeface="Arial"/>
              <a:sym typeface="Arial"/>
            </a:endParaRPr>
          </a:p>
          <a:p>
            <a:pPr>
              <a:buSzPct val="25000"/>
            </a:pPr>
            <a:r>
              <a:rPr lang="en-US" dirty="0" err="1">
                <a:solidFill>
                  <a:schemeClr val="dk1"/>
                </a:solidFill>
                <a:latin typeface="Arial"/>
                <a:ea typeface="Arial"/>
                <a:cs typeface="Arial"/>
                <a:sym typeface="Arial"/>
              </a:rPr>
              <a:t>傳統的資訊科技應用當然也是運算的思維</a:t>
            </a:r>
            <a:r>
              <a:rPr lang="en-US" dirty="0">
                <a:solidFill>
                  <a:schemeClr val="dk1"/>
                </a:solidFill>
                <a:latin typeface="Arial"/>
                <a:ea typeface="Arial"/>
                <a:cs typeface="Arial"/>
                <a:sym typeface="Arial"/>
              </a:rPr>
              <a:t>(</a:t>
            </a:r>
            <a:r>
              <a:rPr lang="en-US" dirty="0" err="1">
                <a:solidFill>
                  <a:schemeClr val="dk1"/>
                </a:solidFill>
                <a:latin typeface="Arial"/>
                <a:ea typeface="Arial"/>
                <a:cs typeface="Arial"/>
                <a:sym typeface="Arial"/>
              </a:rPr>
              <a:t>如何使用</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但之所以引進運算思維，就是希望不要只教導學生使用，而應也能創作解題方法，才不會只能照本宣科</a:t>
            </a:r>
            <a:endParaRPr lang="en-US" dirty="0">
              <a:solidFill>
                <a:schemeClr val="dk1"/>
              </a:solidFill>
              <a:latin typeface="Arial"/>
              <a:ea typeface="Arial"/>
              <a:cs typeface="Arial"/>
              <a:sym typeface="Arial"/>
            </a:endParaRPr>
          </a:p>
          <a:p>
            <a:pPr>
              <a:buSzPct val="25000"/>
            </a:pPr>
            <a:r>
              <a:rPr lang="en-US" dirty="0" err="1">
                <a:solidFill>
                  <a:schemeClr val="dk1"/>
                </a:solidFill>
                <a:latin typeface="Arial"/>
                <a:ea typeface="Arial"/>
                <a:cs typeface="Arial"/>
                <a:sym typeface="Arial"/>
              </a:rPr>
              <a:t>課綱引入運算思維的意義在哪</a:t>
            </a:r>
            <a:r>
              <a:rPr lang="en-US" dirty="0">
                <a:solidFill>
                  <a:schemeClr val="dk1"/>
                </a:solidFill>
                <a:latin typeface="Arial"/>
                <a:ea typeface="Arial"/>
                <a:cs typeface="Arial"/>
                <a:sym typeface="Arial"/>
              </a:rPr>
              <a:t>?</a:t>
            </a:r>
          </a:p>
        </p:txBody>
      </p:sp>
      <p:sp>
        <p:nvSpPr>
          <p:cNvPr id="828" name="Shape 828"/>
          <p:cNvSpPr txBox="1">
            <a:spLocks noGrp="1"/>
          </p:cNvSpPr>
          <p:nvPr>
            <p:ph type="sldNum" idx="12"/>
          </p:nvPr>
        </p:nvSpPr>
        <p:spPr>
          <a:xfrm>
            <a:off x="5681065" y="5952444"/>
            <a:ext cx="4346120" cy="314432"/>
          </a:xfrm>
          <a:prstGeom prst="rect">
            <a:avLst/>
          </a:prstGeom>
          <a:noFill/>
          <a:ln>
            <a:noFill/>
          </a:ln>
        </p:spPr>
        <p:txBody>
          <a:bodyPr wrap="square" lIns="91525" tIns="45750" rIns="91525" bIns="45750" anchor="b" anchorCtr="0">
            <a:noAutofit/>
          </a:bodyPr>
          <a:lstStyle/>
          <a:p>
            <a:pPr>
              <a:buSzPct val="25000"/>
            </a:pPr>
            <a:fld id="{00000000-1234-1234-1234-123412341234}" type="slidenum">
              <a:rPr lang="en-US">
                <a:solidFill>
                  <a:schemeClr val="dk1"/>
                </a:solidFill>
                <a:latin typeface="Arial"/>
                <a:ea typeface="Arial"/>
                <a:cs typeface="Arial"/>
                <a:sym typeface="Arial"/>
              </a:rPr>
              <a:pPr>
                <a:buSzPct val="25000"/>
              </a:pPr>
              <a:t>37</a:t>
            </a:fld>
            <a:endParaRPr lang="en-US">
              <a:solidFill>
                <a:schemeClr val="dk1"/>
              </a:solidFill>
              <a:latin typeface="Arial"/>
              <a:ea typeface="Arial"/>
              <a:cs typeface="Arial"/>
              <a:sym typeface="Arial"/>
            </a:endParaRPr>
          </a:p>
        </p:txBody>
      </p:sp>
    </p:spTree>
    <p:extLst>
      <p:ext uri="{BB962C8B-B14F-4D97-AF65-F5344CB8AC3E}">
        <p14:creationId xmlns:p14="http://schemas.microsoft.com/office/powerpoint/2010/main" val="18390853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603625" y="782638"/>
            <a:ext cx="2822575" cy="2116137"/>
          </a:xfrm>
        </p:spPr>
      </p:sp>
      <p:sp>
        <p:nvSpPr>
          <p:cNvPr id="3" name="備忘稿版面配置區 2"/>
          <p:cNvSpPr>
            <a:spLocks noGrp="1"/>
          </p:cNvSpPr>
          <p:nvPr>
            <p:ph type="body" idx="1"/>
          </p:nvPr>
        </p:nvSpPr>
        <p:spPr/>
        <p:txBody>
          <a:bodyPr/>
          <a:lstStyle/>
          <a:p>
            <a:pPr defTabSz="915403" eaLnBrk="0" fontAlgn="base" hangingPunct="0">
              <a:spcBef>
                <a:spcPct val="30000"/>
              </a:spcBef>
              <a:spcAft>
                <a:spcPct val="0"/>
              </a:spcAft>
              <a:defRPr/>
            </a:pPr>
            <a:r>
              <a:rPr lang="en-US" altLang="zh-TW" dirty="0"/>
              <a:t>T:Techinique(</a:t>
            </a:r>
            <a:r>
              <a:rPr lang="zh-TW" altLang="en-US" dirty="0"/>
              <a:t>科技</a:t>
            </a:r>
            <a:r>
              <a:rPr lang="en-US" altLang="zh-TW" dirty="0"/>
              <a:t>)</a:t>
            </a:r>
          </a:p>
          <a:p>
            <a:pPr defTabSz="915403" eaLnBrk="0" fontAlgn="base" hangingPunct="0">
              <a:spcBef>
                <a:spcPct val="30000"/>
              </a:spcBef>
              <a:spcAft>
                <a:spcPct val="0"/>
              </a:spcAft>
              <a:defRPr/>
            </a:pPr>
            <a:r>
              <a:rPr lang="en-US" altLang="zh-TW" dirty="0"/>
              <a:t>A:Algorism(</a:t>
            </a:r>
            <a:r>
              <a:rPr lang="zh-TW" altLang="en-US" dirty="0"/>
              <a:t>演算法</a:t>
            </a:r>
            <a:r>
              <a:rPr lang="en-US" altLang="zh-TW" dirty="0"/>
              <a:t>)</a:t>
            </a:r>
          </a:p>
          <a:p>
            <a:pPr defTabSz="915403" eaLnBrk="0" fontAlgn="base" hangingPunct="0">
              <a:spcBef>
                <a:spcPct val="30000"/>
              </a:spcBef>
              <a:spcAft>
                <a:spcPct val="0"/>
              </a:spcAft>
              <a:defRPr/>
            </a:pPr>
            <a:r>
              <a:rPr lang="en-US" altLang="zh-TW" dirty="0"/>
              <a:t>P:Program(</a:t>
            </a:r>
            <a:r>
              <a:rPr lang="zh-TW" altLang="en-US" dirty="0"/>
              <a:t>程式</a:t>
            </a:r>
            <a:r>
              <a:rPr lang="en-US" altLang="zh-TW" dirty="0"/>
              <a:t>)</a:t>
            </a:r>
          </a:p>
          <a:p>
            <a:pPr defTabSz="915403" eaLnBrk="0" fontAlgn="base" hangingPunct="0">
              <a:spcBef>
                <a:spcPct val="30000"/>
              </a:spcBef>
              <a:spcAft>
                <a:spcPct val="0"/>
              </a:spcAft>
              <a:defRPr/>
            </a:pPr>
            <a:r>
              <a:rPr lang="en-US" altLang="zh-TW" dirty="0"/>
              <a:t>S:System (</a:t>
            </a:r>
            <a:r>
              <a:rPr lang="zh-TW" altLang="en-US" dirty="0"/>
              <a:t>系統</a:t>
            </a:r>
            <a:r>
              <a:rPr lang="en-US" altLang="zh-TW" dirty="0"/>
              <a:t>)</a:t>
            </a:r>
          </a:p>
          <a:p>
            <a:pPr defTabSz="915403" eaLnBrk="0" fontAlgn="base" hangingPunct="0">
              <a:spcBef>
                <a:spcPct val="30000"/>
              </a:spcBef>
              <a:spcAft>
                <a:spcPct val="0"/>
              </a:spcAft>
              <a:defRPr/>
            </a:pPr>
            <a:r>
              <a:rPr lang="en-US" altLang="zh-TW" dirty="0"/>
              <a:t>D:Data</a:t>
            </a:r>
            <a:r>
              <a:rPr lang="en-US" altLang="zh-TW" dirty="0" smtClean="0"/>
              <a:t> (</a:t>
            </a:r>
            <a:r>
              <a:rPr lang="zh-TW" altLang="en-US" dirty="0"/>
              <a:t>資料</a:t>
            </a:r>
            <a:r>
              <a:rPr lang="en-US" altLang="zh-TW" dirty="0"/>
              <a:t>)</a:t>
            </a:r>
          </a:p>
          <a:p>
            <a:pPr defTabSz="915403" eaLnBrk="0" fontAlgn="base" hangingPunct="0">
              <a:spcBef>
                <a:spcPct val="30000"/>
              </a:spcBef>
              <a:spcAft>
                <a:spcPct val="0"/>
              </a:spcAft>
              <a:defRPr/>
            </a:pPr>
            <a:r>
              <a:rPr lang="en-US" altLang="zh-TW" dirty="0"/>
              <a:t>H:Human(</a:t>
            </a:r>
            <a:r>
              <a:rPr lang="zh-TW" altLang="en-US" dirty="0"/>
              <a:t>人類</a:t>
            </a:r>
            <a:r>
              <a:rPr lang="en-US" altLang="zh-TW" dirty="0"/>
              <a:t>)</a:t>
            </a:r>
            <a:endParaRPr lang="zh-TW" altLang="en-US" dirty="0"/>
          </a:p>
          <a:p>
            <a:pPr defTabSz="915403" eaLnBrk="0" fontAlgn="base" hangingPunct="0">
              <a:spcBef>
                <a:spcPct val="30000"/>
              </a:spcBef>
              <a:spcAft>
                <a:spcPct val="0"/>
              </a:spcAft>
              <a:defRPr/>
            </a:pPr>
            <a:endParaRPr lang="en-US" altLang="zh-TW" dirty="0"/>
          </a:p>
          <a:p>
            <a:pPr defTabSz="915403" eaLnBrk="0" fontAlgn="base" hangingPunct="0">
              <a:spcBef>
                <a:spcPct val="30000"/>
              </a:spcBef>
              <a:spcAft>
                <a:spcPct val="0"/>
              </a:spcAft>
              <a:defRPr/>
            </a:pPr>
            <a:endParaRPr lang="en-US" altLang="zh-TW" dirty="0"/>
          </a:p>
          <a:p>
            <a:pPr defTabSz="915403" eaLnBrk="0" fontAlgn="base" hangingPunct="0">
              <a:spcBef>
                <a:spcPct val="30000"/>
              </a:spcBef>
              <a:spcAft>
                <a:spcPct val="0"/>
              </a:spcAft>
              <a:defRPr/>
            </a:pPr>
            <a:endParaRPr lang="en-US" altLang="zh-TW" dirty="0"/>
          </a:p>
          <a:p>
            <a:pPr defTabSz="915403" eaLnBrk="0" fontAlgn="base" hangingPunct="0">
              <a:spcBef>
                <a:spcPct val="30000"/>
              </a:spcBef>
              <a:spcAft>
                <a:spcPct val="0"/>
              </a:spcAft>
              <a:defRPr/>
            </a:pPr>
            <a:endParaRPr lang="zh-TW" altLang="en-US" dirty="0" smtClean="0"/>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pPr/>
              <a:t>38</a:t>
            </a:fld>
            <a:endParaRPr lang="en-US" altLang="zh-TW"/>
          </a:p>
        </p:txBody>
      </p:sp>
    </p:spTree>
    <p:extLst>
      <p:ext uri="{BB962C8B-B14F-4D97-AF65-F5344CB8AC3E}">
        <p14:creationId xmlns:p14="http://schemas.microsoft.com/office/powerpoint/2010/main" val="28131353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rtl="0" eaLnBrk="1" fontAlgn="ctr" latinLnBrk="0" hangingPunct="1"/>
            <a:r>
              <a:rPr lang="zh-TW" altLang="zh-TW" sz="1200" b="1" i="0" u="none" strike="noStrike" kern="1200" dirty="0" smtClean="0">
                <a:solidFill>
                  <a:schemeClr val="tx1"/>
                </a:solidFill>
                <a:effectLst/>
                <a:latin typeface="+mn-lt"/>
                <a:ea typeface="+mn-ea"/>
                <a:cs typeface="+mn-cs"/>
              </a:rPr>
              <a:t>演算法 </a:t>
            </a:r>
            <a:r>
              <a:rPr lang="en-US" altLang="zh-TW" sz="1200" b="1" i="0" u="none" strike="noStrike" kern="1200" dirty="0" smtClean="0">
                <a:solidFill>
                  <a:schemeClr val="tx1"/>
                </a:solidFill>
                <a:effectLst/>
                <a:latin typeface="+mn-lt"/>
                <a:ea typeface="+mn-ea"/>
                <a:cs typeface="+mn-cs"/>
              </a:rPr>
              <a:t>(A)</a:t>
            </a:r>
            <a:endParaRPr lang="zh-TW" altLang="zh-TW" sz="1200" b="0" i="0" u="none" strike="noStrike" kern="1200" dirty="0" smtClean="0">
              <a:solidFill>
                <a:schemeClr val="tx1"/>
              </a:solidFill>
              <a:effectLst/>
              <a:latin typeface="+mn-lt"/>
              <a:ea typeface="+mn-ea"/>
              <a:cs typeface="+mn-cs"/>
            </a:endParaRPr>
          </a:p>
          <a:p>
            <a:pPr rtl="0" eaLnBrk="1" fontAlgn="ctr" latinLnBrk="0" hangingPunct="1"/>
            <a:r>
              <a:rPr lang="zh-TW" altLang="zh-TW" sz="1200" b="1" i="0" u="none" strike="noStrike" kern="1200" dirty="0" smtClean="0">
                <a:solidFill>
                  <a:schemeClr val="tx1"/>
                </a:solidFill>
                <a:effectLst/>
                <a:latin typeface="+mn-lt"/>
                <a:ea typeface="+mn-ea"/>
                <a:cs typeface="+mn-cs"/>
              </a:rPr>
              <a:t>程式設計 </a:t>
            </a:r>
            <a:r>
              <a:rPr lang="en-US" altLang="zh-TW" sz="1200" b="1" i="0" u="none" strike="noStrike" kern="1200" dirty="0" smtClean="0">
                <a:solidFill>
                  <a:schemeClr val="tx1"/>
                </a:solidFill>
                <a:effectLst/>
                <a:latin typeface="+mn-lt"/>
                <a:ea typeface="+mn-ea"/>
                <a:cs typeface="+mn-cs"/>
              </a:rPr>
              <a:t>(P)</a:t>
            </a:r>
            <a:endParaRPr lang="zh-TW" altLang="zh-TW" sz="1200" b="0" i="0" u="none" strike="noStrike" kern="1200" dirty="0" smtClean="0">
              <a:solidFill>
                <a:schemeClr val="tx1"/>
              </a:solidFill>
              <a:effectLst/>
              <a:latin typeface="+mn-lt"/>
              <a:ea typeface="+mn-ea"/>
              <a:cs typeface="+mn-cs"/>
            </a:endParaRPr>
          </a:p>
          <a:p>
            <a:pPr rtl="0" eaLnBrk="1" fontAlgn="ctr" latinLnBrk="0" hangingPunct="1"/>
            <a:r>
              <a:rPr lang="zh-TW" altLang="zh-TW" sz="1200" b="1" i="0" u="none" strike="noStrike" kern="1200" dirty="0" smtClean="0">
                <a:solidFill>
                  <a:schemeClr val="tx1"/>
                </a:solidFill>
                <a:effectLst/>
                <a:latin typeface="+mn-lt"/>
                <a:ea typeface="+mn-ea"/>
                <a:cs typeface="+mn-cs"/>
              </a:rPr>
              <a:t>系統平台 </a:t>
            </a:r>
            <a:r>
              <a:rPr lang="en-US" altLang="zh-TW" sz="1200" b="1" i="0" u="none" strike="noStrike" kern="1200" dirty="0" smtClean="0">
                <a:solidFill>
                  <a:schemeClr val="tx1"/>
                </a:solidFill>
                <a:effectLst/>
                <a:latin typeface="+mn-lt"/>
                <a:ea typeface="+mn-ea"/>
                <a:cs typeface="+mn-cs"/>
              </a:rPr>
              <a:t>(S)</a:t>
            </a:r>
            <a:endParaRPr lang="zh-TW" altLang="zh-TW" sz="1200" b="0" i="0" u="none" strike="noStrike" kern="1200" dirty="0" smtClean="0">
              <a:solidFill>
                <a:schemeClr val="tx1"/>
              </a:solidFill>
              <a:effectLst/>
              <a:latin typeface="+mn-lt"/>
              <a:ea typeface="+mn-ea"/>
              <a:cs typeface="+mn-cs"/>
            </a:endParaRPr>
          </a:p>
          <a:p>
            <a:pPr rtl="0" eaLnBrk="1" fontAlgn="ctr" latinLnBrk="0" hangingPunct="1"/>
            <a:r>
              <a:rPr lang="zh-TW" altLang="zh-TW" sz="1200" b="1" i="0" u="none" strike="noStrike" kern="1200" dirty="0" smtClean="0">
                <a:solidFill>
                  <a:schemeClr val="tx1"/>
                </a:solidFill>
                <a:effectLst/>
                <a:latin typeface="+mn-lt"/>
                <a:ea typeface="+mn-ea"/>
                <a:cs typeface="+mn-cs"/>
              </a:rPr>
              <a:t>資料表示、處理及分析 </a:t>
            </a:r>
            <a:r>
              <a:rPr lang="en-US" altLang="zh-TW" sz="1200" b="1" i="0" u="none" strike="noStrike" kern="1200" dirty="0" smtClean="0">
                <a:solidFill>
                  <a:schemeClr val="tx1"/>
                </a:solidFill>
                <a:effectLst/>
                <a:latin typeface="+mn-lt"/>
                <a:ea typeface="+mn-ea"/>
                <a:cs typeface="+mn-cs"/>
              </a:rPr>
              <a:t>(D)</a:t>
            </a:r>
            <a:endParaRPr lang="zh-TW" altLang="zh-TW" sz="1200" b="0" i="0" u="none" strike="noStrike" kern="1200" dirty="0" smtClean="0">
              <a:solidFill>
                <a:schemeClr val="tx1"/>
              </a:solidFill>
              <a:effectLst/>
              <a:latin typeface="+mn-lt"/>
              <a:ea typeface="+mn-ea"/>
              <a:cs typeface="+mn-cs"/>
            </a:endParaRPr>
          </a:p>
          <a:p>
            <a:pPr rtl="0" eaLnBrk="1" fontAlgn="ctr" latinLnBrk="0" hangingPunct="1"/>
            <a:r>
              <a:rPr lang="zh-TW" altLang="zh-TW" sz="1200" b="1" i="0" u="none" strike="noStrike" kern="1200" dirty="0" smtClean="0">
                <a:solidFill>
                  <a:schemeClr val="tx1"/>
                </a:solidFill>
                <a:effectLst/>
                <a:latin typeface="+mn-lt"/>
                <a:ea typeface="+mn-ea"/>
                <a:cs typeface="+mn-cs"/>
              </a:rPr>
              <a:t>資訊科技應用 </a:t>
            </a:r>
            <a:r>
              <a:rPr lang="en-US" altLang="zh-TW" sz="1200" b="1" i="0" u="none" strike="noStrike" kern="1200" dirty="0" smtClean="0">
                <a:solidFill>
                  <a:schemeClr val="tx1"/>
                </a:solidFill>
                <a:effectLst/>
                <a:latin typeface="+mn-lt"/>
                <a:ea typeface="+mn-ea"/>
                <a:cs typeface="+mn-cs"/>
              </a:rPr>
              <a:t>(T)</a:t>
            </a:r>
            <a:endParaRPr lang="zh-TW" altLang="zh-TW" sz="1200" b="0" i="0" u="none" strike="noStrike" kern="1200" dirty="0" smtClean="0">
              <a:solidFill>
                <a:schemeClr val="tx1"/>
              </a:solidFill>
              <a:effectLst/>
              <a:latin typeface="+mn-lt"/>
              <a:ea typeface="+mn-ea"/>
              <a:cs typeface="+mn-cs"/>
            </a:endParaRPr>
          </a:p>
          <a:p>
            <a:pPr rtl="0" eaLnBrk="1" fontAlgn="ctr" latinLnBrk="0" hangingPunct="1"/>
            <a:r>
              <a:rPr lang="zh-TW" altLang="zh-TW" sz="1200" b="1" i="0" u="none" strike="noStrike" kern="1200" dirty="0" smtClean="0">
                <a:solidFill>
                  <a:schemeClr val="tx1"/>
                </a:solidFill>
                <a:effectLst/>
                <a:latin typeface="+mn-lt"/>
                <a:ea typeface="+mn-ea"/>
                <a:cs typeface="+mn-cs"/>
              </a:rPr>
              <a:t>資訊科技與人類社會 </a:t>
            </a:r>
            <a:r>
              <a:rPr lang="en-US" altLang="zh-TW" sz="1200" b="1" i="0" u="none" strike="noStrike" kern="1200" dirty="0" smtClean="0">
                <a:solidFill>
                  <a:schemeClr val="tx1"/>
                </a:solidFill>
                <a:effectLst/>
                <a:latin typeface="+mn-lt"/>
                <a:ea typeface="+mn-ea"/>
                <a:cs typeface="+mn-cs"/>
              </a:rPr>
              <a:t>(H)</a:t>
            </a:r>
            <a:endParaRPr lang="zh-TW" altLang="zh-TW" sz="1200" b="0" i="0" u="none" strike="noStrike"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50D96409-1F30-412C-9F64-9228493B54AB}" type="slidenum">
              <a:rPr lang="zh-TW" altLang="en-US" smtClean="0"/>
              <a:pPr/>
              <a:t>39</a:t>
            </a:fld>
            <a:endParaRPr lang="zh-TW" altLang="en-US"/>
          </a:p>
        </p:txBody>
      </p:sp>
    </p:spTree>
    <p:extLst>
      <p:ext uri="{BB962C8B-B14F-4D97-AF65-F5344CB8AC3E}">
        <p14:creationId xmlns:p14="http://schemas.microsoft.com/office/powerpoint/2010/main" val="3783922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50D96409-1F30-412C-9F64-9228493B54AB}" type="slidenum">
              <a:rPr lang="zh-TW" altLang="en-US" smtClean="0"/>
              <a:pPr/>
              <a:t>40</a:t>
            </a:fld>
            <a:endParaRPr lang="zh-TW" altLang="en-US"/>
          </a:p>
        </p:txBody>
      </p:sp>
    </p:spTree>
    <p:extLst>
      <p:ext uri="{BB962C8B-B14F-4D97-AF65-F5344CB8AC3E}">
        <p14:creationId xmlns:p14="http://schemas.microsoft.com/office/powerpoint/2010/main" val="30967255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50D96409-1F30-412C-9F64-9228493B54AB}" type="slidenum">
              <a:rPr lang="zh-TW" altLang="en-US" smtClean="0"/>
              <a:pPr/>
              <a:t>44</a:t>
            </a:fld>
            <a:endParaRPr lang="zh-TW" altLang="en-US"/>
          </a:p>
        </p:txBody>
      </p:sp>
    </p:spTree>
    <p:extLst>
      <p:ext uri="{BB962C8B-B14F-4D97-AF65-F5344CB8AC3E}">
        <p14:creationId xmlns:p14="http://schemas.microsoft.com/office/powerpoint/2010/main" val="9247152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d050f1725_3_17:notes"/>
          <p:cNvSpPr>
            <a:spLocks noGrp="1" noRot="1" noChangeAspect="1"/>
          </p:cNvSpPr>
          <p:nvPr>
            <p:ph type="sldImg" idx="2"/>
          </p:nvPr>
        </p:nvSpPr>
        <p:spPr>
          <a:xfrm>
            <a:off x="3448050" y="469900"/>
            <a:ext cx="3133725" cy="2351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d050f1725_3_17:notes"/>
          <p:cNvSpPr txBox="1">
            <a:spLocks noGrp="1"/>
          </p:cNvSpPr>
          <p:nvPr>
            <p:ph type="body" idx="1"/>
          </p:nvPr>
        </p:nvSpPr>
        <p:spPr>
          <a:xfrm>
            <a:off x="1002951" y="2976766"/>
            <a:ext cx="8023605" cy="2820093"/>
          </a:xfrm>
          <a:prstGeom prst="rect">
            <a:avLst/>
          </a:prstGeom>
        </p:spPr>
        <p:txBody>
          <a:bodyPr spcFirstLastPara="1" wrap="square" lIns="91525" tIns="91525" rIns="91525" bIns="91525" anchor="t" anchorCtr="0">
            <a:noAutofit/>
          </a:bodyPr>
          <a:lstStyle/>
          <a:p>
            <a:pPr marL="158924"/>
            <a:r>
              <a:rPr lang="zh-TW" altLang="en-US" sz="1100" dirty="0">
                <a:solidFill>
                  <a:srgbClr val="000000"/>
                </a:solidFill>
                <a:latin typeface="Arial"/>
                <a:ea typeface="Arial"/>
                <a:cs typeface="Arial"/>
                <a:sym typeface="Arial"/>
              </a:rPr>
              <a:t>（ㄧ）為落實科技領域的跨科整合教學理念，各校可規劃資訊科技與生活科技協同教學</a:t>
            </a:r>
          </a:p>
          <a:p>
            <a:pPr marL="158924"/>
            <a:r>
              <a:rPr lang="zh-TW" altLang="en-US" sz="1100" dirty="0">
                <a:solidFill>
                  <a:srgbClr val="000000"/>
                </a:solidFill>
                <a:latin typeface="Arial"/>
                <a:ea typeface="Arial"/>
                <a:cs typeface="Arial"/>
                <a:sym typeface="Arial"/>
              </a:rPr>
              <a:t>之選修課程，以強化學生知識整合與動手實作的能力。</a:t>
            </a:r>
          </a:p>
          <a:p>
            <a:pPr marL="158924"/>
            <a:r>
              <a:rPr lang="zh-TW" altLang="en-US" sz="1100" dirty="0">
                <a:solidFill>
                  <a:srgbClr val="000000"/>
                </a:solidFill>
                <a:latin typeface="Arial"/>
                <a:ea typeface="Arial"/>
                <a:cs typeface="Arial"/>
                <a:sym typeface="Arial"/>
              </a:rPr>
              <a:t>。</a:t>
            </a:r>
          </a:p>
        </p:txBody>
      </p:sp>
    </p:spTree>
    <p:extLst>
      <p:ext uri="{BB962C8B-B14F-4D97-AF65-F5344CB8AC3E}">
        <p14:creationId xmlns:p14="http://schemas.microsoft.com/office/powerpoint/2010/main" val="4340602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d050f1725_3_17:notes"/>
          <p:cNvSpPr>
            <a:spLocks noGrp="1" noRot="1" noChangeAspect="1"/>
          </p:cNvSpPr>
          <p:nvPr>
            <p:ph type="sldImg" idx="2"/>
          </p:nvPr>
        </p:nvSpPr>
        <p:spPr>
          <a:xfrm>
            <a:off x="3448050" y="469900"/>
            <a:ext cx="3133725" cy="2351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d050f1725_3_17:notes"/>
          <p:cNvSpPr txBox="1">
            <a:spLocks noGrp="1"/>
          </p:cNvSpPr>
          <p:nvPr>
            <p:ph type="body" idx="1"/>
          </p:nvPr>
        </p:nvSpPr>
        <p:spPr>
          <a:xfrm>
            <a:off x="1002951" y="2976766"/>
            <a:ext cx="8023605" cy="2820093"/>
          </a:xfrm>
          <a:prstGeom prst="rect">
            <a:avLst/>
          </a:prstGeom>
        </p:spPr>
        <p:txBody>
          <a:bodyPr spcFirstLastPara="1" wrap="square" lIns="91525" tIns="91525" rIns="91525" bIns="91525" anchor="t" anchorCtr="0">
            <a:noAutofit/>
          </a:bodyPr>
          <a:lstStyle/>
          <a:p>
            <a:pPr marL="158924"/>
            <a:r>
              <a:rPr lang="zh-TW" altLang="en-US" dirty="0" smtClean="0">
                <a:solidFill>
                  <a:srgbClr val="000000"/>
                </a:solidFill>
                <a:latin typeface="Arial"/>
                <a:ea typeface="Arial"/>
                <a:cs typeface="Arial"/>
                <a:sym typeface="Arial"/>
              </a:rPr>
              <a:t>實作中習得技能知識外，更活得學習本身的方法和脈絡，內化運算思維和設計思考</a:t>
            </a:r>
            <a:endParaRPr lang="zh-TW" altLang="en-US" sz="1400" dirty="0">
              <a:solidFill>
                <a:schemeClr val="dk1"/>
              </a:solidFill>
            </a:endParaRPr>
          </a:p>
        </p:txBody>
      </p:sp>
    </p:spTree>
    <p:extLst>
      <p:ext uri="{BB962C8B-B14F-4D97-AF65-F5344CB8AC3E}">
        <p14:creationId xmlns:p14="http://schemas.microsoft.com/office/powerpoint/2010/main" val="14092707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4136db1de6_0_18:notes"/>
          <p:cNvSpPr>
            <a:spLocks noGrp="1" noRot="1" noChangeAspect="1"/>
          </p:cNvSpPr>
          <p:nvPr>
            <p:ph type="sldImg" idx="2"/>
          </p:nvPr>
        </p:nvSpPr>
        <p:spPr>
          <a:xfrm>
            <a:off x="3448050" y="469900"/>
            <a:ext cx="3133725" cy="2351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4136db1de6_0_18:notes"/>
          <p:cNvSpPr txBox="1">
            <a:spLocks noGrp="1"/>
          </p:cNvSpPr>
          <p:nvPr>
            <p:ph type="body" idx="1"/>
          </p:nvPr>
        </p:nvSpPr>
        <p:spPr>
          <a:xfrm>
            <a:off x="1002951" y="2976766"/>
            <a:ext cx="8023605" cy="2820093"/>
          </a:xfrm>
          <a:prstGeom prst="rect">
            <a:avLst/>
          </a:prstGeom>
        </p:spPr>
        <p:txBody>
          <a:bodyPr spcFirstLastPara="1" wrap="square" lIns="91525" tIns="91525" rIns="91525" bIns="91525" anchor="t" anchorCtr="0">
            <a:noAutofit/>
          </a:bodyPr>
          <a:lstStyle/>
          <a:p>
            <a:pPr marL="158924"/>
            <a:r>
              <a:rPr lang="zh-TW" altLang="en-US" sz="1100" dirty="0">
                <a:solidFill>
                  <a:srgbClr val="000000"/>
                </a:solidFill>
                <a:latin typeface="Arial"/>
                <a:ea typeface="Arial"/>
                <a:cs typeface="Arial"/>
                <a:sym typeface="Arial"/>
              </a:rPr>
              <a:t>（六）資訊科技之「演算法」與「程式設計」教學，宜教導學生運用「演算法」分析問</a:t>
            </a:r>
          </a:p>
          <a:p>
            <a:pPr marL="158924"/>
            <a:r>
              <a:rPr lang="zh-TW" altLang="en-US" sz="1100" dirty="0">
                <a:solidFill>
                  <a:srgbClr val="000000"/>
                </a:solidFill>
                <a:latin typeface="Arial"/>
                <a:ea typeface="Arial"/>
                <a:cs typeface="Arial"/>
                <a:sym typeface="Arial"/>
              </a:rPr>
              <a:t>題、設計問題解決方法，兼以「程式設計」實踐問題解決之程序，兩者環環相扣，</a:t>
            </a:r>
          </a:p>
          <a:p>
            <a:pPr marL="158924"/>
            <a:r>
              <a:rPr lang="zh-TW" altLang="en-US" sz="1100" dirty="0">
                <a:solidFill>
                  <a:srgbClr val="000000"/>
                </a:solidFill>
                <a:latin typeface="Arial"/>
                <a:ea typeface="Arial"/>
                <a:cs typeface="Arial"/>
                <a:sym typeface="Arial"/>
              </a:rPr>
              <a:t>不宜分別教學。課程規劃應列舉與學生日常生活與學習相關之實例，以激發學生</a:t>
            </a:r>
          </a:p>
          <a:p>
            <a:pPr marL="158924"/>
            <a:r>
              <a:rPr lang="zh-TW" altLang="en-US" sz="1100" dirty="0">
                <a:solidFill>
                  <a:srgbClr val="000000"/>
                </a:solidFill>
                <a:latin typeface="Arial"/>
                <a:ea typeface="Arial"/>
                <a:cs typeface="Arial"/>
                <a:sym typeface="Arial"/>
              </a:rPr>
              <a:t>學習演算法與程式設計解決問題之興趣。教師在程式設計教學時可依其課程規劃</a:t>
            </a:r>
          </a:p>
          <a:p>
            <a:pPr marL="158924"/>
            <a:r>
              <a:rPr lang="zh-TW" altLang="en-US" sz="1100" dirty="0">
                <a:solidFill>
                  <a:srgbClr val="000000"/>
                </a:solidFill>
                <a:latin typeface="Arial"/>
                <a:ea typeface="Arial"/>
                <a:cs typeface="Arial"/>
                <a:sym typeface="Arial"/>
              </a:rPr>
              <a:t>與學生特質選擇適切的程式語言或程式設計工具，初學者則可採用視覺化程式設</a:t>
            </a:r>
          </a:p>
          <a:p>
            <a:pPr marL="158924"/>
            <a:r>
              <a:rPr lang="zh-TW" altLang="en-US" sz="1100" dirty="0">
                <a:solidFill>
                  <a:srgbClr val="000000"/>
                </a:solidFill>
                <a:latin typeface="Arial"/>
                <a:ea typeface="Arial"/>
                <a:cs typeface="Arial"/>
                <a:sym typeface="Arial"/>
              </a:rPr>
              <a:t>計工具。</a:t>
            </a:r>
          </a:p>
          <a:p>
            <a:endParaRPr dirty="0"/>
          </a:p>
        </p:txBody>
      </p:sp>
    </p:spTree>
    <p:extLst>
      <p:ext uri="{BB962C8B-B14F-4D97-AF65-F5344CB8AC3E}">
        <p14:creationId xmlns:p14="http://schemas.microsoft.com/office/powerpoint/2010/main" val="27742793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448050" y="469900"/>
            <a:ext cx="3133725" cy="2351088"/>
          </a:xfrm>
        </p:spPr>
      </p:sp>
      <p:sp>
        <p:nvSpPr>
          <p:cNvPr id="3" name="備忘稿版面配置區 2"/>
          <p:cNvSpPr>
            <a:spLocks noGrp="1"/>
          </p:cNvSpPr>
          <p:nvPr>
            <p:ph type="body" idx="1"/>
          </p:nvPr>
        </p:nvSpPr>
        <p:spPr/>
        <p:txBody>
          <a:bodyPr/>
          <a:lstStyle/>
          <a:p>
            <a:pPr marL="158924"/>
            <a:r>
              <a:rPr lang="zh-TW" altLang="en-US" sz="1100" dirty="0">
                <a:solidFill>
                  <a:srgbClr val="000000"/>
                </a:solidFill>
                <a:latin typeface="Arial"/>
                <a:ea typeface="Arial"/>
                <a:cs typeface="Arial"/>
                <a:sym typeface="Arial"/>
              </a:rPr>
              <a:t>（十四）教師宜持續關注大學科技領域相關科系、科技產業相關職業的發展現況，以擷</a:t>
            </a:r>
          </a:p>
          <a:p>
            <a:pPr marL="158924"/>
            <a:r>
              <a:rPr lang="zh-TW" altLang="en-US" sz="1100" dirty="0">
                <a:solidFill>
                  <a:srgbClr val="000000"/>
                </a:solidFill>
                <a:latin typeface="Arial"/>
                <a:ea typeface="Arial"/>
                <a:cs typeface="Arial"/>
                <a:sym typeface="Arial"/>
              </a:rPr>
              <a:t>取科技新知與教學創意。</a:t>
            </a:r>
          </a:p>
          <a:p>
            <a:pPr marL="158924"/>
            <a:r>
              <a:rPr lang="zh-TW" altLang="en-US" sz="1100" dirty="0">
                <a:solidFill>
                  <a:srgbClr val="000000"/>
                </a:solidFill>
                <a:latin typeface="Arial"/>
                <a:ea typeface="Arial"/>
                <a:cs typeface="Arial"/>
                <a:sym typeface="Arial"/>
              </a:rPr>
              <a:t>（十五）學校亦可於彈性學習課程</a:t>
            </a:r>
            <a:r>
              <a:rPr lang="en-US" altLang="zh-TW" sz="1100" dirty="0">
                <a:solidFill>
                  <a:srgbClr val="000000"/>
                </a:solidFill>
                <a:latin typeface="Arial"/>
                <a:ea typeface="Arial"/>
                <a:cs typeface="Arial"/>
                <a:sym typeface="Arial"/>
              </a:rPr>
              <a:t>/</a:t>
            </a:r>
            <a:r>
              <a:rPr lang="zh-TW" altLang="en-US" sz="1100" dirty="0">
                <a:solidFill>
                  <a:srgbClr val="000000"/>
                </a:solidFill>
                <a:latin typeface="Arial"/>
                <a:ea typeface="Arial"/>
                <a:cs typeface="Arial"/>
                <a:sym typeface="Arial"/>
              </a:rPr>
              <a:t>時間及校訂課程中，據以規劃性別平等、人權、環境、</a:t>
            </a:r>
          </a:p>
          <a:p>
            <a:pPr marL="158924"/>
            <a:r>
              <a:rPr lang="zh-TW" altLang="en-US" sz="1100" dirty="0">
                <a:solidFill>
                  <a:srgbClr val="000000"/>
                </a:solidFill>
                <a:latin typeface="Arial"/>
                <a:ea typeface="Arial"/>
                <a:cs typeface="Arial"/>
                <a:sym typeface="Arial"/>
              </a:rPr>
              <a:t>海洋教育等議題，並配合校園文化形塑及相關活動實施，發揮全面性議題教育功</a:t>
            </a:r>
          </a:p>
          <a:p>
            <a:pPr marL="158924"/>
            <a:r>
              <a:rPr lang="zh-TW" altLang="en-US" sz="1100" dirty="0">
                <a:solidFill>
                  <a:srgbClr val="000000"/>
                </a:solidFill>
                <a:latin typeface="Arial"/>
                <a:ea typeface="Arial"/>
                <a:cs typeface="Arial"/>
                <a:sym typeface="Arial"/>
              </a:rPr>
              <a:t>能，以提升學習成果。教師教學時，可透過領域</a:t>
            </a:r>
            <a:r>
              <a:rPr lang="en-US" altLang="zh-TW" sz="1100" dirty="0">
                <a:solidFill>
                  <a:srgbClr val="000000"/>
                </a:solidFill>
                <a:latin typeface="Arial"/>
                <a:ea typeface="Arial"/>
                <a:cs typeface="Arial"/>
                <a:sym typeface="Arial"/>
              </a:rPr>
              <a:t>/</a:t>
            </a:r>
            <a:r>
              <a:rPr lang="zh-TW" altLang="en-US" sz="1100" dirty="0">
                <a:solidFill>
                  <a:srgbClr val="000000"/>
                </a:solidFill>
                <a:latin typeface="Arial"/>
                <a:ea typeface="Arial"/>
                <a:cs typeface="Arial"/>
                <a:sym typeface="Arial"/>
              </a:rPr>
              <a:t>科目內容之延伸、轉化與統整，</a:t>
            </a:r>
          </a:p>
          <a:p>
            <a:pPr marL="158924"/>
            <a:r>
              <a:rPr lang="zh-TW" altLang="en-US" sz="1100" dirty="0">
                <a:solidFill>
                  <a:srgbClr val="000000"/>
                </a:solidFill>
                <a:latin typeface="Arial"/>
                <a:ea typeface="Arial"/>
                <a:cs typeface="Arial"/>
                <a:sym typeface="Arial"/>
              </a:rPr>
              <a:t>進行議題之融入，亦可將人物、典範、習俗、節慶、文化或活動等以隨機、點綴</a:t>
            </a:r>
          </a:p>
          <a:p>
            <a:pPr marL="158924"/>
            <a:r>
              <a:rPr lang="zh-TW" altLang="en-US" sz="1100" dirty="0">
                <a:solidFill>
                  <a:srgbClr val="000000"/>
                </a:solidFill>
                <a:latin typeface="Arial"/>
                <a:ea typeface="Arial"/>
                <a:cs typeface="Arial"/>
                <a:sym typeface="Arial"/>
              </a:rPr>
              <a:t>或附加方式加入教材，並於作業、作品、展演、參觀、社團與團體活動中，以多</a:t>
            </a:r>
          </a:p>
          <a:p>
            <a:pPr marL="158924"/>
            <a:r>
              <a:rPr lang="zh-TW" altLang="en-US" sz="1100" dirty="0">
                <a:solidFill>
                  <a:srgbClr val="000000"/>
                </a:solidFill>
                <a:latin typeface="Arial"/>
                <a:ea typeface="Arial"/>
                <a:cs typeface="Arial"/>
                <a:sym typeface="Arial"/>
              </a:rPr>
              <a:t>元方式融入議題。經由討論、對話、批判與反思，使教室成為知識建構與發展的</a:t>
            </a:r>
          </a:p>
          <a:p>
            <a:pPr marL="158924"/>
            <a:r>
              <a:rPr lang="zh-TW" altLang="en-US" sz="1100" dirty="0">
                <a:solidFill>
                  <a:srgbClr val="000000"/>
                </a:solidFill>
                <a:latin typeface="Arial"/>
                <a:ea typeface="Arial"/>
                <a:cs typeface="Arial"/>
                <a:sym typeface="Arial"/>
              </a:rPr>
              <a:t>學習社群，以提升議題學習之品質。</a:t>
            </a:r>
            <a:endParaRPr lang="zh-TW" altLang="en-US" dirty="0" smtClean="0"/>
          </a:p>
          <a:p>
            <a:pPr marL="158924"/>
            <a:endParaRPr lang="zh-TW" altLang="en-US" dirty="0"/>
          </a:p>
        </p:txBody>
      </p:sp>
    </p:spTree>
    <p:extLst>
      <p:ext uri="{BB962C8B-B14F-4D97-AF65-F5344CB8AC3E}">
        <p14:creationId xmlns:p14="http://schemas.microsoft.com/office/powerpoint/2010/main" val="4570918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50D96409-1F30-412C-9F64-9228493B54AB}" type="slidenum">
              <a:rPr lang="zh-TW" altLang="en-US" smtClean="0"/>
              <a:pPr/>
              <a:t>58</a:t>
            </a:fld>
            <a:endParaRPr lang="zh-TW" altLang="en-US"/>
          </a:p>
        </p:txBody>
      </p:sp>
    </p:spTree>
    <p:extLst>
      <p:ext uri="{BB962C8B-B14F-4D97-AF65-F5344CB8AC3E}">
        <p14:creationId xmlns:p14="http://schemas.microsoft.com/office/powerpoint/2010/main" val="1584777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275013" y="511175"/>
            <a:ext cx="3405187" cy="2552700"/>
          </a:xfrm>
        </p:spPr>
      </p:sp>
      <p:sp>
        <p:nvSpPr>
          <p:cNvPr id="3" name="備忘稿版面配置區 2"/>
          <p:cNvSpPr>
            <a:spLocks noGrp="1"/>
          </p:cNvSpPr>
          <p:nvPr>
            <p:ph type="body" idx="1"/>
          </p:nvPr>
        </p:nvSpPr>
        <p:spPr/>
        <p:txBody>
          <a:bodyPr>
            <a:normAutofit/>
          </a:bodyPr>
          <a:lstStyle/>
          <a:p>
            <a:pPr defTabSz="915403" eaLnBrk="0" fontAlgn="base" hangingPunct="0">
              <a:spcBef>
                <a:spcPct val="30000"/>
              </a:spcBef>
              <a:spcAft>
                <a:spcPct val="0"/>
              </a:spcAft>
              <a:defRPr/>
            </a:pPr>
            <a:r>
              <a:rPr lang="zh-TW" altLang="en-US" u="none" dirty="0" smtClean="0"/>
              <a:t>引自十二年國民基本教育課程綱要總綱</a:t>
            </a:r>
            <a:endParaRPr lang="en-US" altLang="zh-TW" dirty="0" smtClean="0"/>
          </a:p>
          <a:p>
            <a:r>
              <a:rPr lang="zh-TW" altLang="en-US" dirty="0" smtClean="0"/>
              <a:t>本張簡報說明</a:t>
            </a:r>
            <a:r>
              <a:rPr lang="en-US" altLang="zh-TW" dirty="0" smtClean="0"/>
              <a:t>-</a:t>
            </a:r>
            <a:r>
              <a:rPr lang="zh-TW" altLang="en-US" dirty="0" smtClean="0"/>
              <a:t>課</a:t>
            </a:r>
            <a:r>
              <a:rPr lang="zh-TW" altLang="en-US" dirty="0"/>
              <a:t>綱理念與目標的整體觀</a:t>
            </a:r>
          </a:p>
        </p:txBody>
      </p:sp>
      <p:sp>
        <p:nvSpPr>
          <p:cNvPr id="4" name="投影片編號版面配置區 3"/>
          <p:cNvSpPr>
            <a:spLocks noGrp="1"/>
          </p:cNvSpPr>
          <p:nvPr>
            <p:ph type="sldNum" sz="quarter" idx="10"/>
          </p:nvPr>
        </p:nvSpPr>
        <p:spPr/>
        <p:txBody>
          <a:bodyPr/>
          <a:lstStyle/>
          <a:p>
            <a:fld id="{D2CC8605-3E19-4A7E-82CF-7E05D7B5143C}" type="slidenum">
              <a:rPr lang="zh-TW" altLang="en-US" smtClean="0">
                <a:solidFill>
                  <a:prstClr val="black"/>
                </a:solidFill>
              </a:rPr>
              <a:pPr/>
              <a:t>6</a:t>
            </a:fld>
            <a:endParaRPr lang="en-US" altLang="zh-TW">
              <a:solidFill>
                <a:prstClr val="black"/>
              </a:solidFill>
            </a:endParaRPr>
          </a:p>
        </p:txBody>
      </p:sp>
    </p:spTree>
    <p:extLst>
      <p:ext uri="{BB962C8B-B14F-4D97-AF65-F5344CB8AC3E}">
        <p14:creationId xmlns:p14="http://schemas.microsoft.com/office/powerpoint/2010/main" val="41398182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hlinkClick r:id="rId3"/>
              </a:rPr>
              <a:t>https://sites.google.com/view/infotech-asset/resourcesd1-00009-%E8%B3%87%E6%96%99%E6%95%B8%E4%BD%8D%E5%8C%96%E4%B9%8B%E5%8E%9F%E7%90%86%E8%88%87%E6%96%B9%E6%B3%95</a:t>
            </a:r>
            <a:endParaRPr lang="zh-TW" altLang="en-US" sz="1200" dirty="0" smtClean="0"/>
          </a:p>
          <a:p>
            <a:endParaRPr lang="zh-TW" altLang="en-US" dirty="0"/>
          </a:p>
        </p:txBody>
      </p:sp>
      <p:sp>
        <p:nvSpPr>
          <p:cNvPr id="4" name="投影片編號版面配置區 3"/>
          <p:cNvSpPr>
            <a:spLocks noGrp="1"/>
          </p:cNvSpPr>
          <p:nvPr>
            <p:ph type="sldNum" sz="quarter" idx="10"/>
          </p:nvPr>
        </p:nvSpPr>
        <p:spPr/>
        <p:txBody>
          <a:bodyPr/>
          <a:lstStyle/>
          <a:p>
            <a:fld id="{50D96409-1F30-412C-9F64-9228493B54AB}" type="slidenum">
              <a:rPr lang="zh-TW" altLang="en-US" smtClean="0"/>
              <a:pPr/>
              <a:t>60</a:t>
            </a:fld>
            <a:endParaRPr lang="zh-TW" altLang="en-US"/>
          </a:p>
        </p:txBody>
      </p:sp>
    </p:spTree>
    <p:extLst>
      <p:ext uri="{BB962C8B-B14F-4D97-AF65-F5344CB8AC3E}">
        <p14:creationId xmlns:p14="http://schemas.microsoft.com/office/powerpoint/2010/main" val="29560098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1A06E027-1DE5-4F1C-82F9-051C1FD21439}" type="slidenum">
              <a:rPr lang="zh-TW" altLang="en-US" smtClean="0"/>
              <a:t>62</a:t>
            </a:fld>
            <a:endParaRPr lang="zh-TW" altLang="en-US"/>
          </a:p>
        </p:txBody>
      </p:sp>
    </p:spTree>
    <p:extLst>
      <p:ext uri="{BB962C8B-B14F-4D97-AF65-F5344CB8AC3E}">
        <p14:creationId xmlns:p14="http://schemas.microsoft.com/office/powerpoint/2010/main" val="2327348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17762" name="Shape 546"/>
          <p:cNvSpPr>
            <a:spLocks noGrp="1" noRot="1" noChangeAspect="1" noTextEdit="1"/>
          </p:cNvSpPr>
          <p:nvPr>
            <p:ph type="sldImg" idx="2"/>
          </p:nvPr>
        </p:nvSpPr>
        <p:spPr bwMode="auto">
          <a:xfrm>
            <a:off x="3273425" y="511175"/>
            <a:ext cx="3408363" cy="2555875"/>
          </a:xfrm>
          <a:custGeom>
            <a:avLst/>
            <a:gdLst>
              <a:gd name="T0" fmla="*/ 0 w 120000"/>
              <a:gd name="T1" fmla="*/ 0 h 120000"/>
              <a:gd name="T2" fmla="*/ 2147483647 w 120000"/>
              <a:gd name="T3" fmla="*/ 0 h 120000"/>
              <a:gd name="T4" fmla="*/ 2147483647 w 120000"/>
              <a:gd name="T5" fmla="*/ 2147483647 h 120000"/>
              <a:gd name="T6" fmla="*/ 0 w 120000"/>
              <a:gd name="T7" fmla="*/ 2147483647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solidFill>
              <a:srgbClr val="000000"/>
            </a:solidFill>
            <a:round/>
            <a:headEnd type="none" w="med" len="med"/>
            <a:tailEnd type="none" w="med" len="med"/>
          </a:ln>
        </p:spPr>
      </p:sp>
      <p:sp>
        <p:nvSpPr>
          <p:cNvPr id="117763" name="Shape 547"/>
          <p:cNvSpPr>
            <a:spLocks noGrp="1"/>
          </p:cNvSpPr>
          <p:nvPr>
            <p:ph type="body" idx="1"/>
          </p:nvPr>
        </p:nvSpPr>
        <p:spPr>
          <a:noFill/>
        </p:spPr>
        <p:txBody>
          <a:bodyPr lIns="91625" tIns="91625" rIns="91625" bIns="91625"/>
          <a:lstStyle/>
          <a:p>
            <a:pPr eaLnBrk="1" hangingPunct="1"/>
            <a:r>
              <a:rPr lang="zh-TW" altLang="en-US" u="none" dirty="0" smtClean="0"/>
              <a:t>引自十二年國民基本教育課程綱要總綱</a:t>
            </a:r>
          </a:p>
          <a:p>
            <a:pPr eaLnBrk="1" hangingPunct="1">
              <a:spcBef>
                <a:spcPct val="0"/>
              </a:spcBef>
              <a:buSzPct val="25000"/>
            </a:pPr>
            <a:r>
              <a:rPr lang="zh-TW" altLang="en-US" dirty="0" smtClean="0"/>
              <a:t>總綱願景</a:t>
            </a:r>
            <a:endParaRPr lang="en-US" altLang="zh-TW" dirty="0" smtClean="0"/>
          </a:p>
          <a:p>
            <a:pPr eaLnBrk="1" hangingPunct="1">
              <a:spcBef>
                <a:spcPct val="0"/>
              </a:spcBef>
              <a:buSzPct val="25000"/>
            </a:pPr>
            <a:endParaRPr lang="en-US" altLang="zh-TW" dirty="0" smtClean="0"/>
          </a:p>
          <a:p>
            <a:pPr eaLnBrk="1" hangingPunct="1">
              <a:spcBef>
                <a:spcPct val="0"/>
              </a:spcBef>
              <a:buSzPct val="25000"/>
            </a:pPr>
            <a:r>
              <a:rPr lang="zh-TW" altLang="en-US" dirty="0" smtClean="0"/>
              <a:t>課</a:t>
            </a:r>
            <a:r>
              <a:rPr lang="zh-TW" altLang="en-US" dirty="0"/>
              <a:t>綱願景是成就每一個孩子，適性揚才，終身學習。</a:t>
            </a:r>
            <a:endParaRPr lang="en-US" altLang="zh-TW" dirty="0"/>
          </a:p>
          <a:p>
            <a:pPr eaLnBrk="1" hangingPunct="1">
              <a:spcBef>
                <a:spcPct val="0"/>
              </a:spcBef>
              <a:buSzPct val="25000"/>
            </a:pPr>
            <a:r>
              <a:rPr lang="en-US" altLang="zh-TW" dirty="0" err="1"/>
              <a:t>多元的課程讓學生適性學習</a:t>
            </a:r>
            <a:r>
              <a:rPr lang="zh-TW" altLang="en-US" dirty="0">
                <a:latin typeface="新細明體" pitchFamily="18" charset="-120"/>
              </a:rPr>
              <a:t>，</a:t>
            </a:r>
            <a:r>
              <a:rPr lang="en-US" altLang="zh-TW" dirty="0" err="1"/>
              <a:t>適性發展</a:t>
            </a:r>
            <a:r>
              <a:rPr lang="zh-TW" altLang="en-US" dirty="0">
                <a:latin typeface="新細明體" pitchFamily="18" charset="-120"/>
              </a:rPr>
              <a:t>，</a:t>
            </a:r>
            <a:r>
              <a:rPr lang="en-US" altLang="zh-TW" dirty="0" err="1"/>
              <a:t>終身保有不斷更新成長的動力</a:t>
            </a:r>
            <a:r>
              <a:rPr lang="zh-TW" altLang="en-US" dirty="0">
                <a:latin typeface="新細明體" pitchFamily="18" charset="-120"/>
              </a:rPr>
              <a:t>，</a:t>
            </a:r>
            <a:r>
              <a:rPr lang="en-US" altLang="zh-TW" dirty="0" err="1"/>
              <a:t>成為終身學習者</a:t>
            </a:r>
            <a:r>
              <a:rPr lang="en-US" altLang="zh-TW" dirty="0"/>
              <a:t>！</a:t>
            </a:r>
          </a:p>
        </p:txBody>
      </p:sp>
    </p:spTree>
    <p:extLst>
      <p:ext uri="{BB962C8B-B14F-4D97-AF65-F5344CB8AC3E}">
        <p14:creationId xmlns:p14="http://schemas.microsoft.com/office/powerpoint/2010/main" val="1405842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9154" name="Shape 467"/>
          <p:cNvSpPr>
            <a:spLocks noGrp="1" noRot="1" noChangeAspect="1" noTextEdit="1"/>
          </p:cNvSpPr>
          <p:nvPr>
            <p:ph type="sldImg" idx="2"/>
          </p:nvPr>
        </p:nvSpPr>
        <p:spPr bwMode="auto">
          <a:xfrm>
            <a:off x="3275013" y="511175"/>
            <a:ext cx="3405187" cy="2552700"/>
          </a:xfrm>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49155" name="Shape 468"/>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25" tIns="45800" rIns="91625" bIns="45800"/>
          <a:lstStyle/>
          <a:p>
            <a:pPr eaLnBrk="1" hangingPunct="1"/>
            <a:r>
              <a:rPr lang="zh-TW" altLang="en-US" u="none" dirty="0" smtClean="0"/>
              <a:t>引自十二年國民基本教育課程綱要總綱</a:t>
            </a:r>
          </a:p>
          <a:p>
            <a:pPr eaLnBrk="1" hangingPunct="1"/>
            <a:r>
              <a:rPr lang="zh-TW" altLang="en-US" dirty="0" smtClean="0"/>
              <a:t>總綱的基本理念</a:t>
            </a:r>
            <a:endParaRPr lang="en-US" altLang="zh-TW" dirty="0" smtClean="0"/>
          </a:p>
          <a:p>
            <a:pPr eaLnBrk="1" hangingPunct="1"/>
            <a:endParaRPr lang="en-US" altLang="zh-TW" dirty="0" smtClean="0"/>
          </a:p>
          <a:p>
            <a:pPr eaLnBrk="1" hangingPunct="1"/>
            <a:r>
              <a:rPr lang="en-US" altLang="zh-TW" dirty="0" smtClean="0"/>
              <a:t>1</a:t>
            </a:r>
            <a:r>
              <a:rPr lang="en-US" altLang="zh-TW" dirty="0"/>
              <a:t>.</a:t>
            </a:r>
            <a:r>
              <a:rPr lang="zh-TW" altLang="en-US" dirty="0"/>
              <a:t>自發是要學生有想學的意願及能學的本事；藍色代表智慧、獨立</a:t>
            </a:r>
            <a:r>
              <a:rPr lang="zh-TW" altLang="en-US" dirty="0">
                <a:latin typeface="新細明體" pitchFamily="18" charset="-120"/>
              </a:rPr>
              <a:t>。</a:t>
            </a:r>
            <a:endParaRPr lang="zh-TW" altLang="en-US" dirty="0"/>
          </a:p>
          <a:p>
            <a:pPr eaLnBrk="1" hangingPunct="1"/>
            <a:r>
              <a:rPr lang="zh-TW" altLang="en-US" dirty="0"/>
              <a:t>總綱重視學生的主體性，除了培養基本知能與德行，也保有學生的學習動機與熱情，進而培養進取及創新精神，使學生能適性發展、悅納自己、自主學習並展現自信。</a:t>
            </a:r>
            <a:endParaRPr lang="en-US" altLang="zh-TW" dirty="0"/>
          </a:p>
          <a:p>
            <a:pPr eaLnBrk="1" hangingPunct="1"/>
            <a:r>
              <a:rPr lang="en-US" altLang="zh-TW" dirty="0"/>
              <a:t>2.</a:t>
            </a:r>
            <a:r>
              <a:rPr lang="zh-TW" altLang="en-US" dirty="0"/>
              <a:t>互動是要能活用知識，變成帶得走的能力</a:t>
            </a:r>
            <a:r>
              <a:rPr lang="en-US" altLang="zh-TW" dirty="0"/>
              <a:t>;</a:t>
            </a:r>
            <a:r>
              <a:rPr lang="zh-TW" altLang="en-US" dirty="0"/>
              <a:t>黃色代表歡樂、幸福</a:t>
            </a:r>
            <a:r>
              <a:rPr lang="zh-TW" altLang="en-US" dirty="0">
                <a:latin typeface="新細明體" pitchFamily="18" charset="-120"/>
              </a:rPr>
              <a:t>。</a:t>
            </a:r>
            <a:endParaRPr lang="zh-TW" altLang="en-US" dirty="0"/>
          </a:p>
          <a:p>
            <a:pPr eaLnBrk="1" hangingPunct="1"/>
            <a:r>
              <a:rPr lang="zh-TW" altLang="en-US" dirty="0"/>
              <a:t>總綱重視學生語言、符號、科技的溝通及思辨能力，尊重、包容與關懷多元文化差異，並能與他人團隊合作，深化生活美感素養。此外，學生也應能學習如何與他人、環境、文化產生更多互動，並在生活中實踐。</a:t>
            </a:r>
            <a:endParaRPr lang="en-US" altLang="zh-TW" dirty="0"/>
          </a:p>
          <a:p>
            <a:pPr eaLnBrk="1" hangingPunct="1"/>
            <a:r>
              <a:rPr lang="en-US" altLang="zh-TW" dirty="0"/>
              <a:t>3.</a:t>
            </a:r>
            <a:r>
              <a:rPr lang="zh-TW" altLang="en-US" dirty="0"/>
              <a:t>共好是要願意付出，能與他人分享</a:t>
            </a:r>
            <a:r>
              <a:rPr lang="en-US" altLang="zh-TW" dirty="0"/>
              <a:t>;</a:t>
            </a:r>
            <a:r>
              <a:rPr lang="zh-TW" altLang="en-US" dirty="0"/>
              <a:t>紅色代表熱情、能量</a:t>
            </a:r>
            <a:r>
              <a:rPr lang="zh-TW" altLang="en-US" dirty="0">
                <a:latin typeface="新細明體" pitchFamily="18" charset="-120"/>
              </a:rPr>
              <a:t>。</a:t>
            </a:r>
            <a:endParaRPr lang="zh-TW" altLang="en-US" dirty="0"/>
          </a:p>
          <a:p>
            <a:pPr eaLnBrk="1" hangingPunct="1"/>
            <a:r>
              <a:rPr lang="zh-TW" altLang="en-US" dirty="0"/>
              <a:t>總綱重視使學生珍愛生命、愛護自然、珍惜資源，培養對社會文化、土地情感及全球視野，促進社會活動的主動參與、自然生態的永續發展及彼此更好的共同生活，以體現生命價值，導向永續發展的共好生活。</a:t>
            </a:r>
          </a:p>
          <a:p>
            <a:pPr eaLnBrk="1" hangingPunct="1">
              <a:spcBef>
                <a:spcPct val="0"/>
              </a:spcBef>
              <a:buSzPct val="25000"/>
            </a:pPr>
            <a:endParaRPr lang="zh-TW" altLang="en-US" dirty="0">
              <a:solidFill>
                <a:srgbClr val="000000"/>
              </a:solidFill>
              <a:sym typeface="Calibri" pitchFamily="34" charset="0"/>
            </a:endParaRPr>
          </a:p>
        </p:txBody>
      </p:sp>
      <p:sp>
        <p:nvSpPr>
          <p:cNvPr id="49156" name="Shape 469"/>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25" tIns="45800" rIns="91625" bIns="45800"/>
          <a:lstStyle>
            <a:lvl1pPr>
              <a:spcBef>
                <a:spcPct val="30000"/>
              </a:spcBef>
              <a:defRPr kumimoji="1" sz="1200">
                <a:solidFill>
                  <a:schemeClr val="tx1"/>
                </a:solidFill>
                <a:latin typeface="Calibri" pitchFamily="34" charset="0"/>
                <a:ea typeface="新細明體" pitchFamily="18" charset="-120"/>
              </a:defRPr>
            </a:lvl1pPr>
            <a:lvl2pPr marL="743765" indent="-286063">
              <a:spcBef>
                <a:spcPct val="30000"/>
              </a:spcBef>
              <a:defRPr kumimoji="1" sz="1200">
                <a:solidFill>
                  <a:schemeClr val="tx1"/>
                </a:solidFill>
                <a:latin typeface="Calibri" pitchFamily="34" charset="0"/>
                <a:ea typeface="新細明體" pitchFamily="18" charset="-120"/>
              </a:defRPr>
            </a:lvl2pPr>
            <a:lvl3pPr marL="1144254" indent="-228851">
              <a:spcBef>
                <a:spcPct val="30000"/>
              </a:spcBef>
              <a:defRPr kumimoji="1" sz="1200">
                <a:solidFill>
                  <a:schemeClr val="tx1"/>
                </a:solidFill>
                <a:latin typeface="Calibri" pitchFamily="34" charset="0"/>
                <a:ea typeface="新細明體" pitchFamily="18" charset="-120"/>
              </a:defRPr>
            </a:lvl3pPr>
            <a:lvl4pPr marL="1601955" indent="-228851">
              <a:spcBef>
                <a:spcPct val="30000"/>
              </a:spcBef>
              <a:defRPr kumimoji="1" sz="1200">
                <a:solidFill>
                  <a:schemeClr val="tx1"/>
                </a:solidFill>
                <a:latin typeface="Calibri" pitchFamily="34" charset="0"/>
                <a:ea typeface="新細明體" pitchFamily="18" charset="-120"/>
              </a:defRPr>
            </a:lvl4pPr>
            <a:lvl5pPr marL="2059656" indent="-228851">
              <a:spcBef>
                <a:spcPct val="30000"/>
              </a:spcBef>
              <a:defRPr kumimoji="1" sz="1200">
                <a:solidFill>
                  <a:schemeClr val="tx1"/>
                </a:solidFill>
                <a:latin typeface="Calibri" pitchFamily="34" charset="0"/>
                <a:ea typeface="新細明體" pitchFamily="18" charset="-120"/>
              </a:defRPr>
            </a:lvl5pPr>
            <a:lvl6pPr marL="2517358" indent="-228851" eaLnBrk="0" fontAlgn="base" hangingPunct="0">
              <a:spcBef>
                <a:spcPct val="30000"/>
              </a:spcBef>
              <a:spcAft>
                <a:spcPct val="0"/>
              </a:spcAft>
              <a:defRPr kumimoji="1" sz="1200">
                <a:solidFill>
                  <a:schemeClr val="tx1"/>
                </a:solidFill>
                <a:latin typeface="Calibri" pitchFamily="34" charset="0"/>
                <a:ea typeface="新細明體" pitchFamily="18" charset="-120"/>
              </a:defRPr>
            </a:lvl6pPr>
            <a:lvl7pPr marL="2975058" indent="-228851" eaLnBrk="0" fontAlgn="base" hangingPunct="0">
              <a:spcBef>
                <a:spcPct val="30000"/>
              </a:spcBef>
              <a:spcAft>
                <a:spcPct val="0"/>
              </a:spcAft>
              <a:defRPr kumimoji="1" sz="1200">
                <a:solidFill>
                  <a:schemeClr val="tx1"/>
                </a:solidFill>
                <a:latin typeface="Calibri" pitchFamily="34" charset="0"/>
                <a:ea typeface="新細明體" pitchFamily="18" charset="-120"/>
              </a:defRPr>
            </a:lvl7pPr>
            <a:lvl8pPr marL="3432759" indent="-228851" eaLnBrk="0" fontAlgn="base" hangingPunct="0">
              <a:spcBef>
                <a:spcPct val="30000"/>
              </a:spcBef>
              <a:spcAft>
                <a:spcPct val="0"/>
              </a:spcAft>
              <a:defRPr kumimoji="1" sz="1200">
                <a:solidFill>
                  <a:schemeClr val="tx1"/>
                </a:solidFill>
                <a:latin typeface="Calibri" pitchFamily="34" charset="0"/>
                <a:ea typeface="新細明體" pitchFamily="18" charset="-120"/>
              </a:defRPr>
            </a:lvl8pPr>
            <a:lvl9pPr marL="3890461" indent="-228851" eaLnBrk="0" fontAlgn="base" hangingPunct="0">
              <a:spcBef>
                <a:spcPct val="30000"/>
              </a:spcBef>
              <a:spcAft>
                <a:spcPct val="0"/>
              </a:spcAft>
              <a:defRPr kumimoji="1" sz="1200">
                <a:solidFill>
                  <a:schemeClr val="tx1"/>
                </a:solidFill>
                <a:latin typeface="Calibri" pitchFamily="34" charset="0"/>
                <a:ea typeface="新細明體" pitchFamily="18" charset="-120"/>
              </a:defRPr>
            </a:lvl9pPr>
          </a:lstStyle>
          <a:p>
            <a:pPr>
              <a:spcBef>
                <a:spcPct val="0"/>
              </a:spcBef>
              <a:buSzPct val="25000"/>
            </a:pPr>
            <a:fld id="{ACE930FD-ABDF-4E9D-9E83-D00DA6A21C6D}" type="slidenum">
              <a:rPr kumimoji="0" lang="en-US" altLang="zh-TW">
                <a:solidFill>
                  <a:srgbClr val="000000"/>
                </a:solidFill>
                <a:sym typeface="Calibri" pitchFamily="34" charset="0"/>
              </a:rPr>
              <a:pPr>
                <a:spcBef>
                  <a:spcPct val="0"/>
                </a:spcBef>
                <a:buSzPct val="25000"/>
              </a:pPr>
              <a:t>8</a:t>
            </a:fld>
            <a:endParaRPr kumimoji="0" lang="en-US" altLang="zh-TW">
              <a:solidFill>
                <a:srgbClr val="000000"/>
              </a:solidFill>
              <a:sym typeface="Calibri" pitchFamily="34" charset="0"/>
            </a:endParaRPr>
          </a:p>
        </p:txBody>
      </p:sp>
    </p:spTree>
    <p:extLst>
      <p:ext uri="{BB962C8B-B14F-4D97-AF65-F5344CB8AC3E}">
        <p14:creationId xmlns:p14="http://schemas.microsoft.com/office/powerpoint/2010/main" val="70755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1202" name="Shape 480"/>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25" tIns="91525" rIns="91525" bIns="91525"/>
          <a:lstStyle/>
          <a:p>
            <a:pPr eaLnBrk="1" hangingPunct="1"/>
            <a:r>
              <a:rPr lang="zh-TW" altLang="en-US" u="none" dirty="0" smtClean="0"/>
              <a:t>引自十二年國民基本教育課程綱要總綱</a:t>
            </a:r>
          </a:p>
          <a:p>
            <a:pPr eaLnBrk="1" hangingPunct="1">
              <a:spcBef>
                <a:spcPct val="0"/>
              </a:spcBef>
              <a:buClr>
                <a:srgbClr val="000000"/>
              </a:buClr>
              <a:buSzPct val="25000"/>
            </a:pPr>
            <a:r>
              <a:rPr lang="zh-TW" altLang="en-US" dirty="0" smtClean="0"/>
              <a:t>總綱</a:t>
            </a:r>
            <a:r>
              <a:rPr lang="zh-TW" altLang="en-US" dirty="0"/>
              <a:t>的課程</a:t>
            </a:r>
            <a:r>
              <a:rPr lang="zh-TW" altLang="en-US" dirty="0" smtClean="0"/>
              <a:t>目標</a:t>
            </a:r>
            <a:endParaRPr lang="en-US" altLang="zh-TW" dirty="0" smtClean="0"/>
          </a:p>
          <a:p>
            <a:pPr eaLnBrk="1" hangingPunct="1">
              <a:spcBef>
                <a:spcPct val="0"/>
              </a:spcBef>
              <a:buClr>
                <a:srgbClr val="000000"/>
              </a:buClr>
              <a:buSzPct val="25000"/>
            </a:pPr>
            <a:endParaRPr lang="en-US" altLang="zh-TW" dirty="0" smtClean="0"/>
          </a:p>
          <a:p>
            <a:pPr eaLnBrk="1" hangingPunct="1">
              <a:spcBef>
                <a:spcPct val="0"/>
              </a:spcBef>
              <a:buClr>
                <a:srgbClr val="000000"/>
              </a:buClr>
              <a:buSzPct val="25000"/>
            </a:pPr>
            <a:r>
              <a:rPr lang="zh-TW" altLang="en-US" dirty="0" smtClean="0"/>
              <a:t>啟發</a:t>
            </a:r>
            <a:r>
              <a:rPr lang="zh-TW" altLang="en-US" dirty="0"/>
              <a:t>生命潛能、陶養生活知能、促進生涯發展、涵育公民責任</a:t>
            </a:r>
          </a:p>
        </p:txBody>
      </p:sp>
      <p:sp>
        <p:nvSpPr>
          <p:cNvPr id="51203" name="Shape 481"/>
          <p:cNvSpPr>
            <a:spLocks noGrp="1" noRot="1" noChangeAspect="1" noTextEdit="1"/>
          </p:cNvSpPr>
          <p:nvPr>
            <p:ph type="sldImg" idx="2"/>
          </p:nvPr>
        </p:nvSpPr>
        <p:spPr bwMode="auto">
          <a:xfrm>
            <a:off x="3275013" y="511175"/>
            <a:ext cx="3405187" cy="2552700"/>
          </a:xfrm>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845361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13666" name="Shape 499"/>
          <p:cNvSpPr>
            <a:spLocks noGrp="1" noRot="1" noChangeAspect="1" noTextEdit="1"/>
          </p:cNvSpPr>
          <p:nvPr>
            <p:ph type="sldImg" idx="2"/>
          </p:nvPr>
        </p:nvSpPr>
        <p:spPr bwMode="auto">
          <a:xfrm>
            <a:off x="3275013" y="511175"/>
            <a:ext cx="3405187" cy="2552700"/>
          </a:xfrm>
          <a:custGeom>
            <a:avLst/>
            <a:gdLst>
              <a:gd name="T0" fmla="*/ 0 w 120000"/>
              <a:gd name="T1" fmla="*/ 0 h 120000"/>
              <a:gd name="T2" fmla="*/ 2147483647 w 120000"/>
              <a:gd name="T3" fmla="*/ 0 h 120000"/>
              <a:gd name="T4" fmla="*/ 2147483647 w 120000"/>
              <a:gd name="T5" fmla="*/ 2147483647 h 120000"/>
              <a:gd name="T6" fmla="*/ 0 w 120000"/>
              <a:gd name="T7" fmla="*/ 2147483647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solidFill>
              <a:srgbClr val="000000"/>
            </a:solidFill>
            <a:round/>
            <a:headEnd type="none" w="med" len="med"/>
            <a:tailEnd type="none" w="med" len="med"/>
          </a:ln>
        </p:spPr>
      </p:sp>
      <p:sp>
        <p:nvSpPr>
          <p:cNvPr id="248834" name="Shape 500"/>
          <p:cNvSpPr>
            <a:spLocks noGrp="1"/>
          </p:cNvSpPr>
          <p:nvPr>
            <p:ph type="body" idx="1"/>
          </p:nvPr>
        </p:nvSpPr>
        <p:spPr/>
        <p:txBody>
          <a:bodyPr lIns="91625" tIns="45800" rIns="91625" bIns="45800"/>
          <a:lstStyle/>
          <a:p>
            <a:pPr defTabSz="915403" fontAlgn="base">
              <a:spcBef>
                <a:spcPct val="0"/>
              </a:spcBef>
              <a:spcAft>
                <a:spcPct val="0"/>
              </a:spcAft>
              <a:buSzPct val="25000"/>
              <a:defRPr/>
            </a:pPr>
            <a:r>
              <a:rPr lang="zh-TW" altLang="en-US" u="none" dirty="0" smtClean="0"/>
              <a:t>引自十二年國民基本教育課程綱要總綱</a:t>
            </a:r>
            <a:endParaRPr lang="zh-TW" altLang="en-US" b="0" i="0" dirty="0" smtClean="0">
              <a:latin typeface="+mj-ea"/>
              <a:ea typeface="+mj-ea"/>
              <a:cs typeface="Times New Roman" pitchFamily="18" charset="0"/>
            </a:endParaRPr>
          </a:p>
          <a:p>
            <a:pPr eaLnBrk="1" hangingPunct="1">
              <a:spcBef>
                <a:spcPct val="0"/>
              </a:spcBef>
              <a:buSzPct val="25000"/>
              <a:defRPr/>
            </a:pPr>
            <a:r>
              <a:rPr lang="zh-TW" altLang="en-US" b="0" i="0" dirty="0" smtClean="0">
                <a:latin typeface="+mj-ea"/>
                <a:ea typeface="+mj-ea"/>
                <a:cs typeface="Times New Roman" pitchFamily="18" charset="0"/>
              </a:rPr>
              <a:t>總綱之核心素養</a:t>
            </a:r>
            <a:r>
              <a:rPr lang="zh-TW" altLang="en-US" b="0" i="0" dirty="0" smtClean="0">
                <a:latin typeface="新細明體"/>
                <a:ea typeface="+mn-ea"/>
                <a:cs typeface="Times New Roman" pitchFamily="18" charset="0"/>
              </a:rPr>
              <a:t>（</a:t>
            </a:r>
            <a:r>
              <a:rPr kumimoji="1" lang="zh-TW" altLang="en-US" b="1" i="1" dirty="0">
                <a:latin typeface="+mj-ea"/>
                <a:cs typeface="Times New Roman" pitchFamily="18" charset="0"/>
              </a:rPr>
              <a:t>請注意動畫效果</a:t>
            </a:r>
            <a:r>
              <a:rPr lang="zh-TW" altLang="en-US" b="0" i="0" dirty="0" smtClean="0">
                <a:latin typeface="新細明體"/>
                <a:ea typeface="+mn-ea"/>
                <a:cs typeface="Times New Roman" pitchFamily="18" charset="0"/>
              </a:rPr>
              <a:t>）</a:t>
            </a:r>
            <a:endParaRPr lang="en-US" altLang="zh-TW" b="0" i="0" dirty="0" smtClean="0">
              <a:latin typeface="新細明體"/>
              <a:ea typeface="+mn-ea"/>
              <a:cs typeface="Times New Roman" pitchFamily="18" charset="0"/>
            </a:endParaRPr>
          </a:p>
          <a:p>
            <a:pPr eaLnBrk="1" hangingPunct="1">
              <a:spcBef>
                <a:spcPct val="0"/>
              </a:spcBef>
              <a:buSzPct val="25000"/>
              <a:defRPr/>
            </a:pPr>
            <a:endParaRPr lang="en-US" altLang="zh-TW" b="1" i="1" dirty="0">
              <a:latin typeface="+mj-ea"/>
              <a:ea typeface="+mj-ea"/>
              <a:cs typeface="Times New Roman" pitchFamily="18" charset="0"/>
            </a:endParaRPr>
          </a:p>
          <a:p>
            <a:pPr eaLnBrk="1" hangingPunct="1">
              <a:spcBef>
                <a:spcPct val="0"/>
              </a:spcBef>
              <a:buSzPct val="25000"/>
              <a:defRPr/>
            </a:pPr>
            <a:r>
              <a:rPr lang="en-US" altLang="zh-TW" dirty="0">
                <a:latin typeface="+mj-ea"/>
                <a:ea typeface="+mj-ea"/>
                <a:cs typeface="Times New Roman" pitchFamily="18" charset="0"/>
              </a:rPr>
              <a:t>1.</a:t>
            </a:r>
            <a:r>
              <a:rPr lang="zh-TW" altLang="zh-TW" dirty="0">
                <a:latin typeface="+mj-ea"/>
                <a:ea typeface="+mj-ea"/>
                <a:cs typeface="Times New Roman" pitchFamily="18" charset="0"/>
              </a:rPr>
              <a:t>「核心素養」是指一個人為適應現在生活及面對未來挑戰，所應具備的知識、能力與態度。</a:t>
            </a:r>
            <a:endParaRPr lang="zh-TW" altLang="en-US" dirty="0">
              <a:latin typeface="+mj-ea"/>
              <a:ea typeface="+mj-ea"/>
              <a:cs typeface="Times New Roman" pitchFamily="18" charset="0"/>
            </a:endParaRPr>
          </a:p>
          <a:p>
            <a:pPr eaLnBrk="1" hangingPunct="1">
              <a:spcBef>
                <a:spcPct val="0"/>
              </a:spcBef>
              <a:buSzPct val="25000"/>
              <a:defRPr/>
            </a:pPr>
            <a:r>
              <a:rPr lang="en-US" altLang="zh-TW" dirty="0">
                <a:latin typeface="+mj-ea"/>
                <a:ea typeface="+mj-ea"/>
                <a:cs typeface="Times New Roman" pitchFamily="18" charset="0"/>
              </a:rPr>
              <a:t>2.</a:t>
            </a:r>
            <a:r>
              <a:rPr lang="zh-TW" altLang="zh-TW" dirty="0">
                <a:latin typeface="+mj-ea"/>
                <a:ea typeface="+mj-ea"/>
                <a:cs typeface="Times New Roman" pitchFamily="18" charset="0"/>
              </a:rPr>
              <a:t>「核心素養」強調學習不宜以學科知識及技能為限，而應關注學習與生活的結合，透過實踐力行而彰顯學習者的全人發展。</a:t>
            </a:r>
            <a:endParaRPr lang="zh-TW" altLang="en-US" dirty="0">
              <a:latin typeface="+mj-ea"/>
              <a:ea typeface="+mj-ea"/>
              <a:cs typeface="Times New Roman" pitchFamily="18" charset="0"/>
            </a:endParaRPr>
          </a:p>
          <a:p>
            <a:pPr eaLnBrk="1" hangingPunct="1">
              <a:spcBef>
                <a:spcPct val="0"/>
              </a:spcBef>
              <a:buSzPct val="25000"/>
              <a:defRPr/>
            </a:pPr>
            <a:r>
              <a:rPr lang="en-US" altLang="zh-TW" dirty="0">
                <a:latin typeface="+mj-ea"/>
                <a:ea typeface="+mj-ea"/>
                <a:cs typeface="Times New Roman" pitchFamily="18" charset="0"/>
              </a:rPr>
              <a:t>3.</a:t>
            </a:r>
            <a:r>
              <a:rPr lang="zh-TW" altLang="en-US" dirty="0">
                <a:latin typeface="+mj-ea"/>
                <a:ea typeface="+mj-ea"/>
                <a:cs typeface="Times New Roman" pitchFamily="18" charset="0"/>
              </a:rPr>
              <a:t>核心素養強調教育的價值與功能其三面九項涵蓋知識、能力與態度，在學習過程中引導學生解決生活情境中所面臨的問題，並能與時俱進成為終身學習者。</a:t>
            </a:r>
          </a:p>
          <a:p>
            <a:pPr eaLnBrk="1" hangingPunct="1">
              <a:spcBef>
                <a:spcPct val="0"/>
              </a:spcBef>
              <a:buSzPct val="25000"/>
              <a:defRPr/>
            </a:pPr>
            <a:r>
              <a:rPr lang="en-US" altLang="zh-TW" dirty="0">
                <a:latin typeface="+mj-ea"/>
                <a:ea typeface="+mj-ea"/>
                <a:cs typeface="Times New Roman" pitchFamily="18" charset="0"/>
              </a:rPr>
              <a:t>4.</a:t>
            </a:r>
            <a:r>
              <a:rPr lang="zh-TW" altLang="en-US" dirty="0">
                <a:latin typeface="+mj-ea"/>
                <a:ea typeface="+mj-ea"/>
                <a:cs typeface="Times New Roman" pitchFamily="18" charset="0"/>
              </a:rPr>
              <a:t>核心素養承續十大基本能力與核心能力勾勒說明學習者圖像（自主行動）</a:t>
            </a:r>
            <a:r>
              <a:rPr lang="en-US" altLang="en-US" dirty="0">
                <a:latin typeface="+mj-ea"/>
                <a:ea typeface="+mj-ea"/>
                <a:cs typeface="Times New Roman" pitchFamily="18" charset="0"/>
              </a:rPr>
              <a:t>、</a:t>
            </a:r>
            <a:r>
              <a:rPr lang="zh-TW" altLang="en-US" dirty="0">
                <a:latin typeface="+mj-ea"/>
                <a:ea typeface="+mj-ea"/>
                <a:cs typeface="Times New Roman" pitchFamily="18" charset="0"/>
              </a:rPr>
              <a:t>學習的圖像（溝通互動），以及學習的意義和價值（社會參與）。</a:t>
            </a:r>
          </a:p>
          <a:p>
            <a:pPr eaLnBrk="1" hangingPunct="1">
              <a:spcBef>
                <a:spcPct val="0"/>
              </a:spcBef>
              <a:buSzPct val="25000"/>
              <a:defRPr/>
            </a:pPr>
            <a:endParaRPr lang="en-US" dirty="0">
              <a:latin typeface="+mj-ea"/>
              <a:ea typeface="+mj-ea"/>
              <a:cs typeface="Times New Roman" pitchFamily="18" charset="0"/>
            </a:endParaRPr>
          </a:p>
        </p:txBody>
      </p:sp>
      <p:sp>
        <p:nvSpPr>
          <p:cNvPr id="113668" name="Shape 501"/>
          <p:cNvSpPr>
            <a:spLocks noGrp="1"/>
          </p:cNvSpPr>
          <p:nvPr>
            <p:ph type="sldNum" sz="quarter" idx="5"/>
          </p:nvPr>
        </p:nvSpPr>
        <p:spPr>
          <a:noFill/>
          <a:ln>
            <a:miter lim="800000"/>
            <a:headEnd/>
            <a:tailEnd/>
          </a:ln>
        </p:spPr>
        <p:txBody>
          <a:bodyPr lIns="91625" tIns="45800" rIns="91625" bIns="45800"/>
          <a:lstStyle/>
          <a:p>
            <a:pPr>
              <a:buSzPct val="25000"/>
            </a:pPr>
            <a:fld id="{78B4D954-DE6A-452E-817D-47CF400EE369}" type="slidenum">
              <a:rPr lang="en-US" altLang="zh-TW">
                <a:solidFill>
                  <a:srgbClr val="000000"/>
                </a:solidFill>
                <a:sym typeface="Calibri" pitchFamily="34" charset="0"/>
              </a:rPr>
              <a:pPr>
                <a:buSzPct val="25000"/>
              </a:pPr>
              <a:t>10</a:t>
            </a:fld>
            <a:endParaRPr lang="en-US" altLang="zh-TW">
              <a:solidFill>
                <a:srgbClr val="000000"/>
              </a:solidFill>
              <a:sym typeface="Calibri" pitchFamily="34" charset="0"/>
            </a:endParaRPr>
          </a:p>
        </p:txBody>
      </p:sp>
    </p:spTree>
    <p:extLst>
      <p:ext uri="{BB962C8B-B14F-4D97-AF65-F5344CB8AC3E}">
        <p14:creationId xmlns:p14="http://schemas.microsoft.com/office/powerpoint/2010/main" val="16729363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14690" name="Shape 490"/>
          <p:cNvSpPr>
            <a:spLocks noGrp="1" noRot="1" noChangeAspect="1" noTextEdit="1"/>
          </p:cNvSpPr>
          <p:nvPr>
            <p:ph type="sldImg" idx="2"/>
          </p:nvPr>
        </p:nvSpPr>
        <p:spPr bwMode="auto">
          <a:xfrm>
            <a:off x="3275013" y="511175"/>
            <a:ext cx="3405187" cy="2552700"/>
          </a:xfrm>
          <a:custGeom>
            <a:avLst/>
            <a:gdLst>
              <a:gd name="T0" fmla="*/ 0 w 120000"/>
              <a:gd name="T1" fmla="*/ 0 h 120000"/>
              <a:gd name="T2" fmla="*/ 2147483647 w 120000"/>
              <a:gd name="T3" fmla="*/ 0 h 120000"/>
              <a:gd name="T4" fmla="*/ 2147483647 w 120000"/>
              <a:gd name="T5" fmla="*/ 2147483647 h 120000"/>
              <a:gd name="T6" fmla="*/ 0 w 120000"/>
              <a:gd name="T7" fmla="*/ 2147483647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solidFill>
              <a:srgbClr val="000000"/>
            </a:solidFill>
            <a:round/>
            <a:headEnd type="none" w="med" len="med"/>
            <a:tailEnd type="none" w="med" len="med"/>
          </a:ln>
        </p:spPr>
      </p:sp>
      <p:sp>
        <p:nvSpPr>
          <p:cNvPr id="114691" name="Shape 491"/>
          <p:cNvSpPr>
            <a:spLocks noGrp="1"/>
          </p:cNvSpPr>
          <p:nvPr>
            <p:ph type="body" idx="1"/>
          </p:nvPr>
        </p:nvSpPr>
        <p:spPr>
          <a:noFill/>
        </p:spPr>
        <p:txBody>
          <a:bodyPr lIns="91625" tIns="45800" rIns="91625" bIns="45800"/>
          <a:lstStyle/>
          <a:p>
            <a:pPr eaLnBrk="1" hangingPunct="1"/>
            <a:r>
              <a:rPr lang="zh-TW" altLang="en-US" u="none" dirty="0" smtClean="0"/>
              <a:t>引自十二年國民基本教育課程綱要總綱</a:t>
            </a:r>
          </a:p>
          <a:p>
            <a:pPr eaLnBrk="1" hangingPunct="1">
              <a:spcBef>
                <a:spcPct val="0"/>
              </a:spcBef>
              <a:buSzPct val="25000"/>
            </a:pPr>
            <a:r>
              <a:rPr lang="zh-TW" altLang="en-US" dirty="0" smtClean="0"/>
              <a:t>總綱核心</a:t>
            </a:r>
            <a:r>
              <a:rPr lang="zh-TW" altLang="en-US" dirty="0"/>
              <a:t>素養的三面九</a:t>
            </a:r>
            <a:r>
              <a:rPr lang="zh-TW" altLang="en-US" dirty="0" smtClean="0"/>
              <a:t>項</a:t>
            </a:r>
            <a:endParaRPr lang="en-US" altLang="zh-TW" dirty="0" smtClean="0"/>
          </a:p>
          <a:p>
            <a:pPr eaLnBrk="1" hangingPunct="1">
              <a:spcBef>
                <a:spcPct val="0"/>
              </a:spcBef>
              <a:buSzPct val="25000"/>
            </a:pPr>
            <a:endParaRPr lang="en-US" altLang="zh-TW" dirty="0"/>
          </a:p>
          <a:p>
            <a:pPr eaLnBrk="1" hangingPunct="1">
              <a:spcBef>
                <a:spcPct val="0"/>
              </a:spcBef>
              <a:buSzPct val="25000"/>
            </a:pPr>
            <a:r>
              <a:rPr lang="zh-TW" altLang="en-US" dirty="0"/>
              <a:t>自主行動、溝通互動、社會參與</a:t>
            </a:r>
            <a:endParaRPr lang="en-US" altLang="zh-TW" dirty="0"/>
          </a:p>
          <a:p>
            <a:pPr eaLnBrk="1" hangingPunct="1">
              <a:spcBef>
                <a:spcPct val="0"/>
              </a:spcBef>
              <a:buSzPct val="25000"/>
            </a:pPr>
            <a:r>
              <a:rPr lang="zh-TW" altLang="en-US" dirty="0"/>
              <a:t>重點在於生活情境的交互靈活應用。</a:t>
            </a:r>
            <a:endParaRPr lang="en-US" altLang="zh-TW" dirty="0"/>
          </a:p>
          <a:p>
            <a:pPr eaLnBrk="1" hangingPunct="1">
              <a:spcBef>
                <a:spcPct val="0"/>
              </a:spcBef>
              <a:buSzPct val="25000"/>
            </a:pPr>
            <a:endParaRPr lang="en-US" altLang="zh-TW" dirty="0"/>
          </a:p>
          <a:p>
            <a:pPr eaLnBrk="1" hangingPunct="1">
              <a:spcBef>
                <a:spcPct val="0"/>
              </a:spcBef>
              <a:buSzPct val="25000"/>
            </a:pPr>
            <a:endParaRPr lang="zh-TW" altLang="en-US" dirty="0"/>
          </a:p>
        </p:txBody>
      </p:sp>
      <p:sp>
        <p:nvSpPr>
          <p:cNvPr id="114692" name="Shape 492"/>
          <p:cNvSpPr>
            <a:spLocks noGrp="1"/>
          </p:cNvSpPr>
          <p:nvPr>
            <p:ph type="sldNum" sz="quarter" idx="5"/>
          </p:nvPr>
        </p:nvSpPr>
        <p:spPr>
          <a:noFill/>
          <a:ln>
            <a:miter lim="800000"/>
            <a:headEnd/>
            <a:tailEnd/>
          </a:ln>
        </p:spPr>
        <p:txBody>
          <a:bodyPr lIns="91625" tIns="45800" rIns="91625" bIns="45800"/>
          <a:lstStyle/>
          <a:p>
            <a:pPr>
              <a:buSzPct val="25000"/>
            </a:pPr>
            <a:fld id="{8536EA4E-26DE-4CE2-994A-A16A9EAA7758}" type="slidenum">
              <a:rPr lang="en-US" altLang="zh-TW">
                <a:solidFill>
                  <a:srgbClr val="000000"/>
                </a:solidFill>
                <a:sym typeface="Calibri" pitchFamily="34" charset="0"/>
              </a:rPr>
              <a:pPr>
                <a:buSzPct val="25000"/>
              </a:pPr>
              <a:t>11</a:t>
            </a:fld>
            <a:endParaRPr lang="en-US" altLang="zh-TW">
              <a:solidFill>
                <a:srgbClr val="000000"/>
              </a:solidFill>
              <a:sym typeface="Calibri" pitchFamily="34" charset="0"/>
            </a:endParaRPr>
          </a:p>
        </p:txBody>
      </p:sp>
    </p:spTree>
    <p:extLst>
      <p:ext uri="{BB962C8B-B14F-4D97-AF65-F5344CB8AC3E}">
        <p14:creationId xmlns:p14="http://schemas.microsoft.com/office/powerpoint/2010/main" val="14777995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487E9AF6-68DF-4B86-9BB3-94A0B9C33453}" type="datetime1">
              <a:rPr lang="zh-TW" altLang="en-US" smtClean="0"/>
              <a:t>2018/11/16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2821A65A-72F9-4ABC-BC61-384BDEF5F494}" type="datetime1">
              <a:rPr lang="zh-TW" altLang="en-US" smtClean="0"/>
              <a:t>2018/11/16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827584" y="274638"/>
            <a:ext cx="5649416"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D79F9104-2889-4CFE-B721-552871AAD9D1}" type="datetime1">
              <a:rPr lang="zh-TW" altLang="en-US" smtClean="0"/>
              <a:t>2018/11/16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827584" y="593367"/>
            <a:ext cx="8004716" cy="7636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18" name="Google Shape;18;p4"/>
          <p:cNvSpPr txBox="1">
            <a:spLocks noGrp="1"/>
          </p:cNvSpPr>
          <p:nvPr>
            <p:ph type="body" idx="1"/>
          </p:nvPr>
        </p:nvSpPr>
        <p:spPr>
          <a:xfrm>
            <a:off x="827584" y="1536633"/>
            <a:ext cx="8004716" cy="4555200"/>
          </a:xfrm>
          <a:prstGeom prst="rect">
            <a:avLst/>
          </a:prstGeom>
        </p:spPr>
        <p:txBody>
          <a:bodyPr spcFirstLastPara="1" wrap="square" lIns="91425" tIns="91425" rIns="91425" bIns="91425" anchor="t" anchorCtr="0"/>
          <a:lstStyle>
            <a:lvl1pPr marL="457189" lvl="0" indent="-342891">
              <a:spcBef>
                <a:spcPts val="0"/>
              </a:spcBef>
              <a:spcAft>
                <a:spcPts val="0"/>
              </a:spcAft>
              <a:buSzPts val="1800"/>
              <a:buChar char="●"/>
              <a:defRPr/>
            </a:lvl1pPr>
            <a:lvl2pPr marL="914377" lvl="1" indent="-317492">
              <a:spcBef>
                <a:spcPts val="1600"/>
              </a:spcBef>
              <a:spcAft>
                <a:spcPts val="0"/>
              </a:spcAft>
              <a:buSzPts val="1400"/>
              <a:buChar char="○"/>
              <a:defRPr/>
            </a:lvl2pPr>
            <a:lvl3pPr marL="1371566" lvl="2" indent="-317492">
              <a:spcBef>
                <a:spcPts val="1600"/>
              </a:spcBef>
              <a:spcAft>
                <a:spcPts val="0"/>
              </a:spcAft>
              <a:buSzPts val="1400"/>
              <a:buChar char="■"/>
              <a:defRPr/>
            </a:lvl3pPr>
            <a:lvl4pPr marL="1828754" lvl="3" indent="-317492">
              <a:spcBef>
                <a:spcPts val="1600"/>
              </a:spcBef>
              <a:spcAft>
                <a:spcPts val="0"/>
              </a:spcAft>
              <a:buSzPts val="1400"/>
              <a:buChar char="●"/>
              <a:defRPr/>
            </a:lvl4pPr>
            <a:lvl5pPr marL="2285943" lvl="4" indent="-317492">
              <a:spcBef>
                <a:spcPts val="1600"/>
              </a:spcBef>
              <a:spcAft>
                <a:spcPts val="0"/>
              </a:spcAft>
              <a:buSzPts val="1400"/>
              <a:buChar char="○"/>
              <a:defRPr/>
            </a:lvl5pPr>
            <a:lvl6pPr marL="2743131" lvl="5" indent="-317492">
              <a:spcBef>
                <a:spcPts val="1600"/>
              </a:spcBef>
              <a:spcAft>
                <a:spcPts val="0"/>
              </a:spcAft>
              <a:buSzPts val="1400"/>
              <a:buChar char="■"/>
              <a:defRPr/>
            </a:lvl6pPr>
            <a:lvl7pPr marL="3200320" lvl="6" indent="-317492">
              <a:spcBef>
                <a:spcPts val="1600"/>
              </a:spcBef>
              <a:spcAft>
                <a:spcPts val="0"/>
              </a:spcAft>
              <a:buSzPts val="1400"/>
              <a:buChar char="●"/>
              <a:defRPr/>
            </a:lvl7pPr>
            <a:lvl8pPr marL="3657509" lvl="7" indent="-317492">
              <a:spcBef>
                <a:spcPts val="1600"/>
              </a:spcBef>
              <a:spcAft>
                <a:spcPts val="0"/>
              </a:spcAft>
              <a:buSzPts val="1400"/>
              <a:buChar char="○"/>
              <a:defRPr/>
            </a:lvl8pPr>
            <a:lvl9pPr marL="4114697" lvl="8" indent="-317492">
              <a:spcBef>
                <a:spcPts val="1600"/>
              </a:spcBef>
              <a:spcAft>
                <a:spcPts val="1600"/>
              </a:spcAft>
              <a:buSzPts val="1400"/>
              <a:buChar char="■"/>
              <a:defRPr/>
            </a:lvl9pPr>
          </a:lstStyle>
          <a:p>
            <a:endParaRPr dirty="0"/>
          </a:p>
        </p:txBody>
      </p:sp>
      <p:sp>
        <p:nvSpPr>
          <p:cNvPr id="19" name="Google Shape;19;p4"/>
          <p:cNvSpPr txBox="1">
            <a:spLocks noGrp="1"/>
          </p:cNvSpPr>
          <p:nvPr>
            <p:ph type="sldNum" idx="12"/>
          </p:nvPr>
        </p:nvSpPr>
        <p:spPr>
          <a:xfrm>
            <a:off x="8472459" y="6217623"/>
            <a:ext cx="5487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7260145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D15A3D"/>
                </a:solidFill>
                <a:latin typeface="微軟正黑體"/>
                <a:cs typeface="微軟正黑體"/>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11/16/2018</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4182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FE65833F-1708-465F-A9AD-D46B8B359B8B}" type="datetime1">
              <a:rPr lang="zh-TW" altLang="en-US" smtClean="0"/>
              <a:t>2018/11/16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899591" y="4406900"/>
            <a:ext cx="7595122"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99591" y="2906713"/>
            <a:ext cx="759512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9D89B038-9331-4205-A395-AFE465FF10CF}" type="datetime1">
              <a:rPr lang="zh-TW" altLang="en-US" smtClean="0"/>
              <a:t>2018/11/16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827584" y="1600200"/>
            <a:ext cx="366821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932040" y="1600200"/>
            <a:ext cx="375476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30C2FCBA-79A6-4F85-B521-2F5A67A04429}" type="datetime1">
              <a:rPr lang="zh-TW" altLang="en-US" smtClean="0"/>
              <a:t>2018/11/16</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27584" y="1535113"/>
            <a:ext cx="366980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827584" y="2174875"/>
            <a:ext cx="366980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5" name="文字版面配置區 4"/>
          <p:cNvSpPr>
            <a:spLocks noGrp="1"/>
          </p:cNvSpPr>
          <p:nvPr>
            <p:ph type="body" sz="quarter" idx="3"/>
          </p:nvPr>
        </p:nvSpPr>
        <p:spPr>
          <a:xfrm>
            <a:off x="4932040" y="1535113"/>
            <a:ext cx="375476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932040" y="2174875"/>
            <a:ext cx="37547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7" name="日期版面配置區 6"/>
          <p:cNvSpPr>
            <a:spLocks noGrp="1"/>
          </p:cNvSpPr>
          <p:nvPr>
            <p:ph type="dt" sz="half" idx="10"/>
          </p:nvPr>
        </p:nvSpPr>
        <p:spPr/>
        <p:txBody>
          <a:bodyPr/>
          <a:lstStyle/>
          <a:p>
            <a:fld id="{1BE8FA81-5A8E-4012-87B2-5F7F91E6D18B}" type="datetime1">
              <a:rPr lang="zh-TW" altLang="en-US" smtClean="0"/>
              <a:t>2018/11/16</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79612FCD-6932-4BC7-9573-B2A8C2DA768C}" type="datetime1">
              <a:rPr lang="zh-TW" altLang="en-US" smtClean="0"/>
              <a:t>2018/11/16</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77F32813-0A88-4A87-9259-B83A32A606C6}" type="datetime1">
              <a:rPr lang="zh-TW" altLang="en-US" smtClean="0"/>
              <a:t>2018/11/16</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971600" y="273050"/>
            <a:ext cx="24939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971600" y="1435100"/>
            <a:ext cx="24939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A8925B57-02B2-44DE-BE26-DB2D74504EA3}" type="datetime1">
              <a:rPr lang="zh-TW" altLang="en-US" smtClean="0"/>
              <a:t>2018/11/16</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FDEF535E-CB8A-47E0-AD40-A9460139A0FC}" type="datetime1">
              <a:rPr lang="zh-TW" altLang="en-US" smtClean="0"/>
              <a:t>2018/11/16</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lum/>
          </a:blip>
          <a:srcRect/>
          <a:stretch>
            <a:fillRect/>
          </a:stretch>
        </a:blip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27584" y="274638"/>
            <a:ext cx="7859216"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27584" y="1600200"/>
            <a:ext cx="7859216"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3BCD89-1CE4-4260-9124-41568470021F}" type="datetime1">
              <a:rPr lang="zh-TW" altLang="en-US" smtClean="0"/>
              <a:t>2018/11/16</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948264" y="6356349"/>
            <a:ext cx="2133600" cy="365125"/>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3DA0BB7-265A-403C-9275-D587AB510EDC}"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10" r:id="rId12"/>
    <p:sldLayoutId id="2147483711" r:id="rId1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8.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diagramLayout" Target="../diagrams/layout2.xml"/><Relationship Id="rId7" Type="http://schemas.openxmlformats.org/officeDocument/2006/relationships/image" Target="../media/image24.jpg"/><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1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5.xml"/><Relationship Id="rId1" Type="http://schemas.openxmlformats.org/officeDocument/2006/relationships/slideLayout" Target="../slideLayouts/slideLayout1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57.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xml"/><Relationship Id="rId5" Type="http://schemas.openxmlformats.org/officeDocument/2006/relationships/hyperlink" Target="https://www.naer.edu.tw/ezfiles/0/1000/attach/52/pta_17850_4105168_10047.pdf" TargetMode="External"/><Relationship Id="rId4" Type="http://schemas.openxmlformats.org/officeDocument/2006/relationships/hyperlink" Target="https://www.naer.edu.tw/ezfiles/0/1000/img/67/837222797.pd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hyperlink" Target="https://sites.google.com/view/infotech-asset/%E9%A6%96%E9%A0%81"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61.xml.rels><?xml version="1.0" encoding="UTF-8" standalone="yes"?>
<Relationships xmlns="http://schemas.openxmlformats.org/package/2006/relationships"><Relationship Id="rId8" Type="http://schemas.openxmlformats.org/officeDocument/2006/relationships/hyperlink" Target="http://ct.fg.tp.edu.tw/?p=732" TargetMode="External"/><Relationship Id="rId13" Type="http://schemas.openxmlformats.org/officeDocument/2006/relationships/hyperlink" Target="http://ct.fg.tp.edu.tw/?p=403" TargetMode="External"/><Relationship Id="rId3" Type="http://schemas.openxmlformats.org/officeDocument/2006/relationships/image" Target="../media/image50.png"/><Relationship Id="rId7" Type="http://schemas.openxmlformats.org/officeDocument/2006/relationships/hyperlink" Target="http://ct.fg.tp.edu.tw/?p=820" TargetMode="External"/><Relationship Id="rId12" Type="http://schemas.openxmlformats.org/officeDocument/2006/relationships/hyperlink" Target="http://ct.fg.tp.edu.tw/?p=366" TargetMode="External"/><Relationship Id="rId2" Type="http://schemas.openxmlformats.org/officeDocument/2006/relationships/hyperlink" Target="http://ct.fg.tp.edu.tw/?cat=32" TargetMode="External"/><Relationship Id="rId1" Type="http://schemas.openxmlformats.org/officeDocument/2006/relationships/slideLayout" Target="../slideLayouts/slideLayout2.xml"/><Relationship Id="rId6" Type="http://schemas.openxmlformats.org/officeDocument/2006/relationships/hyperlink" Target="http://ct.fg.tp.edu.tw/?p=65" TargetMode="External"/><Relationship Id="rId11" Type="http://schemas.openxmlformats.org/officeDocument/2006/relationships/hyperlink" Target="http://ct.fg.tp.edu.tw/?p=371" TargetMode="External"/><Relationship Id="rId5" Type="http://schemas.openxmlformats.org/officeDocument/2006/relationships/hyperlink" Target="http://ct.fg.tp.edu.tw/?p=61" TargetMode="External"/><Relationship Id="rId10" Type="http://schemas.openxmlformats.org/officeDocument/2006/relationships/hyperlink" Target="http://ct.fg.tp.edu.tw/?p=659" TargetMode="External"/><Relationship Id="rId4" Type="http://schemas.openxmlformats.org/officeDocument/2006/relationships/image" Target="../media/image51.png"/><Relationship Id="rId9" Type="http://schemas.openxmlformats.org/officeDocument/2006/relationships/hyperlink" Target="http://ct.fg.tp.edu.tw/?p=330" TargetMode="External"/></Relationships>
</file>

<file path=ppt/slides/_rels/slide62.xml.rels><?xml version="1.0" encoding="UTF-8" standalone="yes"?>
<Relationships xmlns="http://schemas.openxmlformats.org/package/2006/relationships"><Relationship Id="rId8" Type="http://schemas.openxmlformats.org/officeDocument/2006/relationships/hyperlink" Target="https://sites.google.com/ntjh.ntct.edu.tw/cstt2/" TargetMode="External"/><Relationship Id="rId3" Type="http://schemas.openxmlformats.org/officeDocument/2006/relationships/image" Target="../media/image52.jpeg"/><Relationship Id="rId7" Type="http://schemas.openxmlformats.org/officeDocument/2006/relationships/hyperlink" Target="https://sites.google.com/ntjh.ntct.edu.tw/cstt/"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png"/><Relationship Id="rId4" Type="http://schemas.openxmlformats.org/officeDocument/2006/relationships/image" Target="../media/image53.png"/></Relationships>
</file>

<file path=ppt/slides/_rels/slide63.xml.rels><?xml version="1.0" encoding="UTF-8" standalone="yes"?>
<Relationships xmlns="http://schemas.openxmlformats.org/package/2006/relationships"><Relationship Id="rId3" Type="http://schemas.openxmlformats.org/officeDocument/2006/relationships/hyperlink" Target="http://ms2.ctjh.ntpc.edu.tw/~luti/108it-class.html" TargetMode="External"/><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6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http://compthinking.csie.ntnu.edu.tw/index.php/document/7-doc" TargetMode="Externa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6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rotWithShape="1">
          <a:blip r:embed="rId2">
            <a:extLst>
              <a:ext uri="{28A0092B-C50C-407E-A947-70E740481C1C}">
                <a14:useLocalDpi xmlns:a14="http://schemas.microsoft.com/office/drawing/2010/main" val="0"/>
              </a:ext>
            </a:extLst>
          </a:blip>
          <a:srcRect l="17713" t="27949" r="14563" b="26902"/>
          <a:stretch/>
        </p:blipFill>
        <p:spPr>
          <a:xfrm>
            <a:off x="539552" y="188640"/>
            <a:ext cx="8208912" cy="4104456"/>
          </a:xfrm>
          <a:prstGeom prst="rect">
            <a:avLst/>
          </a:prstGeom>
        </p:spPr>
      </p:pic>
      <p:sp>
        <p:nvSpPr>
          <p:cNvPr id="5" name="矩形 4"/>
          <p:cNvSpPr/>
          <p:nvPr/>
        </p:nvSpPr>
        <p:spPr>
          <a:xfrm>
            <a:off x="1979712" y="1196752"/>
            <a:ext cx="5616624" cy="1600438"/>
          </a:xfrm>
          <a:prstGeom prst="rect">
            <a:avLst/>
          </a:prstGeom>
          <a:noFill/>
          <a:ln>
            <a:noFill/>
          </a:ln>
        </p:spPr>
        <p:txBody>
          <a:bodyPr wrap="square" lIns="91440" tIns="45720" rIns="91440" bIns="45720">
            <a:spAutoFit/>
          </a:bodyPr>
          <a:lstStyle/>
          <a:p>
            <a:pPr eaLnBrk="0" fontAlgn="base" hangingPunct="0">
              <a:spcBef>
                <a:spcPct val="0"/>
              </a:spcBef>
              <a:spcAft>
                <a:spcPct val="0"/>
              </a:spcAft>
            </a:pPr>
            <a:r>
              <a:rPr kumimoji="1" lang="zh-TW" altLang="en-US" sz="4400" dirty="0">
                <a:ln w="1905">
                  <a:noFill/>
                </a:ln>
                <a:solidFill>
                  <a:prstClr val="black"/>
                </a:solidFill>
                <a:latin typeface="微軟正黑體" pitchFamily="34" charset="-120"/>
                <a:ea typeface="微軟正黑體" pitchFamily="34" charset="-120"/>
              </a:rPr>
              <a:t>十二年國民基本教育</a:t>
            </a:r>
            <a:endParaRPr kumimoji="1" lang="en-US" altLang="zh-TW" sz="4400" dirty="0">
              <a:ln w="1905">
                <a:noFill/>
              </a:ln>
              <a:solidFill>
                <a:prstClr val="black"/>
              </a:solidFill>
              <a:latin typeface="微軟正黑體" pitchFamily="34" charset="-120"/>
              <a:ea typeface="微軟正黑體" pitchFamily="34" charset="-120"/>
            </a:endParaRPr>
          </a:p>
          <a:p>
            <a:pPr eaLnBrk="0" fontAlgn="base" hangingPunct="0">
              <a:spcBef>
                <a:spcPts val="1200"/>
              </a:spcBef>
              <a:spcAft>
                <a:spcPct val="0"/>
              </a:spcAft>
            </a:pPr>
            <a:r>
              <a:rPr kumimoji="1" lang="zh-TW" altLang="en-US" sz="4400" dirty="0" smtClean="0">
                <a:ln w="1905">
                  <a:noFill/>
                </a:ln>
                <a:solidFill>
                  <a:prstClr val="black"/>
                </a:solidFill>
                <a:latin typeface="微軟正黑體" pitchFamily="34" charset="-120"/>
                <a:ea typeface="微軟正黑體" pitchFamily="34" charset="-120"/>
              </a:rPr>
              <a:t>科技領域</a:t>
            </a:r>
            <a:r>
              <a:rPr kumimoji="1" lang="en-US" altLang="zh-TW" sz="4400" dirty="0" smtClean="0">
                <a:ln w="1905">
                  <a:noFill/>
                </a:ln>
                <a:solidFill>
                  <a:prstClr val="black"/>
                </a:solidFill>
                <a:latin typeface="微軟正黑體" pitchFamily="34" charset="-120"/>
                <a:ea typeface="微軟正黑體" pitchFamily="34" charset="-120"/>
              </a:rPr>
              <a:t>-</a:t>
            </a:r>
          </a:p>
        </p:txBody>
      </p:sp>
      <p:sp>
        <p:nvSpPr>
          <p:cNvPr id="6" name="矩形 5"/>
          <p:cNvSpPr/>
          <p:nvPr/>
        </p:nvSpPr>
        <p:spPr>
          <a:xfrm>
            <a:off x="1979712" y="2731567"/>
            <a:ext cx="5616624" cy="769441"/>
          </a:xfrm>
          <a:prstGeom prst="rect">
            <a:avLst/>
          </a:prstGeom>
        </p:spPr>
        <p:txBody>
          <a:bodyPr wrap="square">
            <a:spAutoFit/>
          </a:bodyPr>
          <a:lstStyle/>
          <a:p>
            <a:pPr eaLnBrk="0" fontAlgn="base" hangingPunct="0">
              <a:spcBef>
                <a:spcPts val="1200"/>
              </a:spcBef>
              <a:spcAft>
                <a:spcPct val="0"/>
              </a:spcAft>
            </a:pPr>
            <a:r>
              <a:rPr kumimoji="1" lang="zh-TW" altLang="en-US" sz="4400" b="1" dirty="0" smtClean="0">
                <a:ln w="1905">
                  <a:noFill/>
                </a:ln>
                <a:solidFill>
                  <a:srgbClr val="002060"/>
                </a:solidFill>
                <a:latin typeface="微軟正黑體" pitchFamily="34" charset="-120"/>
                <a:ea typeface="微軟正黑體" pitchFamily="34" charset="-120"/>
              </a:rPr>
              <a:t>課程綱要宣講</a:t>
            </a:r>
            <a:endParaRPr kumimoji="1" lang="zh-TW" altLang="en-US" sz="4400" b="1" dirty="0">
              <a:ln w="1905">
                <a:noFill/>
              </a:ln>
              <a:solidFill>
                <a:srgbClr val="002060"/>
              </a:solidFill>
              <a:latin typeface="微軟正黑體" pitchFamily="34" charset="-120"/>
              <a:ea typeface="微軟正黑體" pitchFamily="34" charset="-120"/>
            </a:endParaRPr>
          </a:p>
        </p:txBody>
      </p:sp>
      <p:sp>
        <p:nvSpPr>
          <p:cNvPr id="9" name="文字方塊 8"/>
          <p:cNvSpPr txBox="1"/>
          <p:nvPr/>
        </p:nvSpPr>
        <p:spPr>
          <a:xfrm>
            <a:off x="827584" y="4410978"/>
            <a:ext cx="7920880" cy="2031325"/>
          </a:xfrm>
          <a:prstGeom prst="rect">
            <a:avLst/>
          </a:prstGeom>
          <a:noFill/>
        </p:spPr>
        <p:txBody>
          <a:bodyPr wrap="square" rtlCol="0">
            <a:spAutoFit/>
          </a:bodyPr>
          <a:lstStyle/>
          <a:p>
            <a:r>
              <a:rPr lang="zh-TW" altLang="en-US" dirty="0">
                <a:solidFill>
                  <a:schemeClr val="bg1"/>
                </a:solidFill>
                <a:latin typeface="Microsoft JhengHei" charset="-120"/>
                <a:ea typeface="Microsoft JhengHei" charset="-120"/>
                <a:cs typeface="Microsoft JhengHei" charset="-120"/>
              </a:rPr>
              <a:t>新北市科技輔導團　田智婷</a:t>
            </a:r>
            <a:r>
              <a:rPr lang="zh-TW" altLang="en-US" dirty="0" smtClean="0">
                <a:solidFill>
                  <a:schemeClr val="bg1"/>
                </a:solidFill>
                <a:latin typeface="Microsoft JhengHei" charset="-120"/>
                <a:ea typeface="Microsoft JhengHei" charset="-120"/>
                <a:cs typeface="Microsoft JhengHei" charset="-120"/>
              </a:rPr>
              <a:t>老師</a:t>
            </a:r>
            <a:endParaRPr lang="en-US" altLang="zh-TW" dirty="0" smtClean="0">
              <a:solidFill>
                <a:schemeClr val="bg1"/>
              </a:solidFill>
              <a:latin typeface="Microsoft JhengHei" charset="-120"/>
              <a:ea typeface="Microsoft JhengHei" charset="-120"/>
              <a:cs typeface="Microsoft JhengHei" charset="-120"/>
            </a:endParaRPr>
          </a:p>
          <a:p>
            <a:r>
              <a:rPr lang="zh-TW" altLang="en-US" dirty="0">
                <a:solidFill>
                  <a:schemeClr val="bg1"/>
                </a:solidFill>
                <a:latin typeface="Microsoft JhengHei" charset="-120"/>
                <a:ea typeface="Microsoft JhengHei" charset="-120"/>
                <a:cs typeface="Microsoft JhengHei" charset="-120"/>
              </a:rPr>
              <a:t>蘆洲國中　電腦老師</a:t>
            </a:r>
          </a:p>
          <a:p>
            <a:r>
              <a:rPr lang="en-US" altLang="zh-TW" dirty="0">
                <a:solidFill>
                  <a:schemeClr val="bg1"/>
                </a:solidFill>
                <a:latin typeface="Microsoft JhengHei" charset="-120"/>
                <a:ea typeface="Microsoft JhengHei" charset="-120"/>
                <a:cs typeface="Microsoft JhengHei" charset="-120"/>
              </a:rPr>
              <a:t>tien2_22@yahoo.com.tw</a:t>
            </a:r>
          </a:p>
          <a:p>
            <a:r>
              <a:rPr lang="en-US" altLang="zh-TW" dirty="0" smtClean="0">
                <a:solidFill>
                  <a:schemeClr val="bg1"/>
                </a:solidFill>
                <a:latin typeface="Microsoft JhengHei" charset="-120"/>
                <a:ea typeface="Microsoft JhengHei" charset="-120"/>
                <a:cs typeface="Microsoft JhengHei" charset="-120"/>
              </a:rPr>
              <a:t>2018/11/20</a:t>
            </a:r>
          </a:p>
          <a:p>
            <a:endParaRPr lang="en-US" altLang="zh-TW" dirty="0" smtClean="0">
              <a:solidFill>
                <a:schemeClr val="bg1"/>
              </a:solidFill>
              <a:latin typeface="Microsoft JhengHei" charset="-120"/>
              <a:ea typeface="Microsoft JhengHei" charset="-120"/>
              <a:cs typeface="Microsoft JhengHei" charset="-120"/>
            </a:endParaRPr>
          </a:p>
          <a:p>
            <a:endParaRPr lang="zh-TW" altLang="en-US" dirty="0" smtClean="0">
              <a:solidFill>
                <a:schemeClr val="bg1"/>
              </a:solidFill>
              <a:latin typeface="Microsoft JhengHei" charset="-120"/>
              <a:ea typeface="Microsoft JhengHei" charset="-120"/>
              <a:cs typeface="Microsoft JhengHei" charset="-120"/>
            </a:endParaRPr>
          </a:p>
          <a:p>
            <a:r>
              <a:rPr lang="zh-TW" altLang="en-US" dirty="0" smtClean="0">
                <a:solidFill>
                  <a:schemeClr val="bg1"/>
                </a:solidFill>
                <a:latin typeface="Microsoft JhengHei" charset="-120"/>
                <a:ea typeface="Microsoft JhengHei" charset="-120"/>
                <a:cs typeface="Microsoft JhengHei" charset="-120"/>
              </a:rPr>
              <a:t>簡報參考：中央科技輔導團、新北科技輔導團、北一女陳怡芬老師</a:t>
            </a:r>
            <a:endParaRPr lang="zh-TW" altLang="en-US" dirty="0">
              <a:solidFill>
                <a:schemeClr val="bg1"/>
              </a:solidFill>
              <a:latin typeface="Microsoft JhengHei" charset="-120"/>
              <a:ea typeface="Microsoft JhengHei" charset="-120"/>
              <a:cs typeface="Microsoft JhengHei" charset="-120"/>
            </a:endParaRPr>
          </a:p>
        </p:txBody>
      </p:sp>
      <p:grpSp>
        <p:nvGrpSpPr>
          <p:cNvPr id="12" name="群組 11"/>
          <p:cNvGrpSpPr/>
          <p:nvPr/>
        </p:nvGrpSpPr>
        <p:grpSpPr>
          <a:xfrm>
            <a:off x="6372200" y="4230563"/>
            <a:ext cx="1439798" cy="1786265"/>
            <a:chOff x="6516216" y="4268415"/>
            <a:chExt cx="1534815" cy="1904147"/>
          </a:xfrm>
        </p:grpSpPr>
        <p:pic>
          <p:nvPicPr>
            <p:cNvPr id="10" name="圖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6216" y="4268415"/>
              <a:ext cx="1534815" cy="1534815"/>
            </a:xfrm>
            <a:prstGeom prst="rect">
              <a:avLst/>
            </a:prstGeom>
          </p:spPr>
        </p:pic>
        <p:sp>
          <p:nvSpPr>
            <p:cNvPr id="11" name="矩形 10"/>
            <p:cNvSpPr/>
            <p:nvPr/>
          </p:nvSpPr>
          <p:spPr>
            <a:xfrm>
              <a:off x="6614209" y="5803230"/>
              <a:ext cx="1338828" cy="369332"/>
            </a:xfrm>
            <a:prstGeom prst="rect">
              <a:avLst/>
            </a:prstGeom>
          </p:spPr>
          <p:txBody>
            <a:bodyPr wrap="none">
              <a:spAutoFit/>
            </a:bodyPr>
            <a:lstStyle/>
            <a:p>
              <a:pPr lvl="0" algn="r"/>
              <a:r>
                <a:rPr lang="zh-TW" altLang="en-US" dirty="0" smtClean="0"/>
                <a:t>資料下載</a:t>
              </a:r>
              <a:r>
                <a:rPr lang="zh-TW" altLang="en-US" dirty="0"/>
                <a:t>區</a:t>
              </a:r>
            </a:p>
          </p:txBody>
        </p:sp>
      </p:grpSp>
    </p:spTree>
    <p:extLst>
      <p:ext uri="{BB962C8B-B14F-4D97-AF65-F5344CB8AC3E}">
        <p14:creationId xmlns:p14="http://schemas.microsoft.com/office/powerpoint/2010/main" val="13318896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p:cNvPicPr>
            <a:picLocks noChangeAspect="1"/>
          </p:cNvPicPr>
          <p:nvPr/>
        </p:nvPicPr>
        <p:blipFill rotWithShape="1">
          <a:blip r:embed="rId3" cstate="print">
            <a:extLst>
              <a:ext uri="{28A0092B-C50C-407E-A947-70E740481C1C}">
                <a14:useLocalDpi xmlns:a14="http://schemas.microsoft.com/office/drawing/2010/main" val="0"/>
              </a:ext>
            </a:extLst>
          </a:blip>
          <a:srcRect l="26887" t="25909" r="22453" b="24832"/>
          <a:stretch/>
        </p:blipFill>
        <p:spPr>
          <a:xfrm>
            <a:off x="1733264" y="1707793"/>
            <a:ext cx="5561297" cy="2404723"/>
          </a:xfrm>
          <a:prstGeom prst="rect">
            <a:avLst/>
          </a:prstGeom>
        </p:spPr>
      </p:pic>
      <p:sp>
        <p:nvSpPr>
          <p:cNvPr id="27662" name="Shape 471"/>
          <p:cNvSpPr>
            <a:spLocks noGrp="1"/>
          </p:cNvSpPr>
          <p:nvPr>
            <p:ph type="title"/>
          </p:nvPr>
        </p:nvSpPr>
        <p:spPr>
          <a:xfrm>
            <a:off x="1639236" y="259831"/>
            <a:ext cx="5865528" cy="70246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91440" tIns="45720" rIns="91440" bIns="45720" numCol="1" anchor="ctr" anchorCtr="0" compatLnSpc="1">
            <a:prstTxWarp prst="textNoShape">
              <a:avLst/>
            </a:prstTxWarp>
            <a:normAutofit fontScale="90000"/>
          </a:bodyPr>
          <a:lstStyle/>
          <a:p>
            <a:pPr>
              <a:buSzPts val="2800"/>
            </a:pPr>
            <a:r>
              <a:rPr lang="zh-TW" altLang="en-US" b="1" dirty="0" smtClean="0">
                <a:solidFill>
                  <a:schemeClr val="accent1">
                    <a:lumMod val="75000"/>
                  </a:schemeClr>
                </a:solidFill>
                <a:sym typeface="Arial" pitchFamily="34" charset="0"/>
              </a:rPr>
              <a:t>五、</a:t>
            </a:r>
            <a:r>
              <a:rPr lang="zh-TW" altLang="en-US" b="1" dirty="0">
                <a:solidFill>
                  <a:schemeClr val="accent1">
                    <a:lumMod val="75000"/>
                  </a:schemeClr>
                </a:solidFill>
                <a:sym typeface="Arial" pitchFamily="34" charset="0"/>
              </a:rPr>
              <a:t>總綱的核心素養</a:t>
            </a:r>
            <a:endParaRPr lang="en-US" altLang="en-US" b="1" dirty="0">
              <a:solidFill>
                <a:schemeClr val="accent1">
                  <a:lumMod val="75000"/>
                </a:schemeClr>
              </a:solidFill>
              <a:sym typeface="Arial" pitchFamily="34" charset="0"/>
            </a:endParaRPr>
          </a:p>
        </p:txBody>
      </p:sp>
      <p:sp>
        <p:nvSpPr>
          <p:cNvPr id="27658" name="投影片編號版面配置區 20"/>
          <p:cNvSpPr>
            <a:spLocks noGrp="1"/>
          </p:cNvSpPr>
          <p:nvPr>
            <p:ph type="sldNum" sz="quarter" idx="12"/>
          </p:nvPr>
        </p:nvSpPr>
        <p:spPr bwMode="auto">
          <a:noFill/>
          <a:ln>
            <a:miter lim="800000"/>
            <a:headEnd/>
            <a:tailEnd/>
          </a:ln>
        </p:spPr>
        <p:txBody>
          <a:bodyPr/>
          <a:lstStyle/>
          <a:p>
            <a:fld id="{0735AFC5-ABCD-41F4-BCBD-44350E20D7DA}" type="slidenum">
              <a:rPr lang="zh-TW" altLang="en-US">
                <a:latin typeface="標楷體" pitchFamily="65" charset="-120"/>
                <a:ea typeface="標楷體" pitchFamily="65" charset="-120"/>
              </a:rPr>
              <a:pPr/>
              <a:t>10</a:t>
            </a:fld>
            <a:endParaRPr lang="en-US" altLang="zh-TW">
              <a:latin typeface="標楷體" pitchFamily="65" charset="-120"/>
              <a:ea typeface="標楷體" pitchFamily="65" charset="-120"/>
            </a:endParaRPr>
          </a:p>
        </p:txBody>
      </p:sp>
      <p:sp>
        <p:nvSpPr>
          <p:cNvPr id="32" name="文字方塊 31"/>
          <p:cNvSpPr txBox="1"/>
          <p:nvPr/>
        </p:nvSpPr>
        <p:spPr>
          <a:xfrm>
            <a:off x="2078922" y="2629932"/>
            <a:ext cx="1518364" cy="492443"/>
          </a:xfrm>
          <a:prstGeom prst="rect">
            <a:avLst/>
          </a:prstGeom>
          <a:noFill/>
        </p:spPr>
        <p:txBody>
          <a:bodyPr wrap="none" rtlCol="0" anchor="ctr">
            <a:spAutoFit/>
          </a:bodyPr>
          <a:lstStyle/>
          <a:p>
            <a:pPr algn="ctr"/>
            <a:r>
              <a:rPr kumimoji="1" lang="zh-TW" altLang="en-US" sz="2600" b="1" dirty="0" smtClean="0">
                <a:solidFill>
                  <a:prstClr val="black"/>
                </a:solidFill>
                <a:latin typeface="Microsoft JhengHei" charset="-120"/>
                <a:ea typeface="Microsoft JhengHei" charset="-120"/>
                <a:cs typeface="Microsoft JhengHei" charset="-120"/>
              </a:rPr>
              <a:t>學習意願</a:t>
            </a:r>
            <a:endParaRPr kumimoji="1" lang="zh-TW" altLang="en-US" sz="2600" b="1" dirty="0">
              <a:solidFill>
                <a:prstClr val="black"/>
              </a:solidFill>
              <a:latin typeface="Microsoft JhengHei" charset="-120"/>
              <a:ea typeface="Microsoft JhengHei" charset="-120"/>
              <a:cs typeface="Microsoft JhengHei" charset="-120"/>
            </a:endParaRPr>
          </a:p>
        </p:txBody>
      </p:sp>
      <p:sp>
        <p:nvSpPr>
          <p:cNvPr id="33" name="文字方塊 32"/>
          <p:cNvSpPr txBox="1"/>
          <p:nvPr/>
        </p:nvSpPr>
        <p:spPr>
          <a:xfrm>
            <a:off x="3719988" y="3300150"/>
            <a:ext cx="1518364" cy="492443"/>
          </a:xfrm>
          <a:prstGeom prst="rect">
            <a:avLst/>
          </a:prstGeom>
          <a:noFill/>
        </p:spPr>
        <p:txBody>
          <a:bodyPr wrap="none" rtlCol="0" anchor="ctr">
            <a:spAutoFit/>
          </a:bodyPr>
          <a:lstStyle/>
          <a:p>
            <a:pPr algn="ctr"/>
            <a:r>
              <a:rPr kumimoji="1" lang="zh-TW" altLang="en-US" sz="2600" b="1" dirty="0" smtClean="0">
                <a:solidFill>
                  <a:prstClr val="black"/>
                </a:solidFill>
                <a:latin typeface="Microsoft JhengHei" charset="-120"/>
                <a:ea typeface="Microsoft JhengHei" charset="-120"/>
                <a:cs typeface="Microsoft JhengHei" charset="-120"/>
              </a:rPr>
              <a:t>活用學習</a:t>
            </a:r>
            <a:endParaRPr kumimoji="1" lang="zh-TW" altLang="en-US" sz="2600" b="1" dirty="0">
              <a:solidFill>
                <a:prstClr val="black"/>
              </a:solidFill>
              <a:latin typeface="Microsoft JhengHei" charset="-120"/>
              <a:ea typeface="Microsoft JhengHei" charset="-120"/>
              <a:cs typeface="Microsoft JhengHei" charset="-120"/>
            </a:endParaRPr>
          </a:p>
        </p:txBody>
      </p:sp>
      <p:sp>
        <p:nvSpPr>
          <p:cNvPr id="34" name="文字方塊 33"/>
          <p:cNvSpPr txBox="1"/>
          <p:nvPr/>
        </p:nvSpPr>
        <p:spPr>
          <a:xfrm>
            <a:off x="5293540" y="2675468"/>
            <a:ext cx="1518364" cy="492443"/>
          </a:xfrm>
          <a:prstGeom prst="rect">
            <a:avLst/>
          </a:prstGeom>
          <a:noFill/>
        </p:spPr>
        <p:txBody>
          <a:bodyPr wrap="none" rtlCol="0" anchor="ctr">
            <a:spAutoFit/>
          </a:bodyPr>
          <a:lstStyle/>
          <a:p>
            <a:pPr algn="ctr"/>
            <a:r>
              <a:rPr kumimoji="1" lang="zh-TW" altLang="en-US" sz="2600" b="1" dirty="0" smtClean="0">
                <a:solidFill>
                  <a:prstClr val="black"/>
                </a:solidFill>
                <a:latin typeface="Microsoft JhengHei" charset="-120"/>
                <a:ea typeface="Microsoft JhengHei" charset="-120"/>
                <a:cs typeface="Microsoft JhengHei" charset="-120"/>
              </a:rPr>
              <a:t>學習方法</a:t>
            </a:r>
            <a:endParaRPr kumimoji="1" lang="zh-TW" altLang="en-US" sz="2600" b="1" dirty="0">
              <a:solidFill>
                <a:prstClr val="black"/>
              </a:solidFill>
              <a:latin typeface="Microsoft JhengHei" charset="-120"/>
              <a:ea typeface="Microsoft JhengHei" charset="-120"/>
              <a:cs typeface="Microsoft JhengHei" charset="-120"/>
            </a:endParaRPr>
          </a:p>
        </p:txBody>
      </p:sp>
      <p:sp>
        <p:nvSpPr>
          <p:cNvPr id="21" name="矩形 20"/>
          <p:cNvSpPr/>
          <p:nvPr/>
        </p:nvSpPr>
        <p:spPr>
          <a:xfrm>
            <a:off x="827584" y="4562935"/>
            <a:ext cx="8050049" cy="1692771"/>
          </a:xfrm>
          <a:prstGeom prst="rect">
            <a:avLst/>
          </a:prstGeom>
          <a:solidFill>
            <a:schemeClr val="bg1"/>
          </a:solidFill>
          <a:ln w="28575">
            <a:noFill/>
          </a:ln>
        </p:spPr>
        <p:txBody>
          <a:bodyPr wrap="square" lIns="0">
            <a:spAutoFit/>
          </a:bodyPr>
          <a:lstStyle/>
          <a:p>
            <a:r>
              <a:rPr lang="zh-TW" altLang="zh-TW" sz="2600" dirty="0">
                <a:solidFill>
                  <a:prstClr val="black"/>
                </a:solidFill>
                <a:latin typeface="微軟正黑體" panose="020B0604030504040204" pitchFamily="34" charset="-120"/>
                <a:ea typeface="微軟正黑體" panose="020B0604030504040204" pitchFamily="34" charset="-120"/>
              </a:rPr>
              <a:t>「核心素養」是指一個人為適應現在生活及面對未來挑戰，所應具備的</a:t>
            </a:r>
            <a:r>
              <a:rPr lang="zh-TW" altLang="zh-TW" sz="2600" b="1" dirty="0">
                <a:solidFill>
                  <a:srgbClr val="F7005A"/>
                </a:solidFill>
                <a:latin typeface="微軟正黑體" panose="020B0604030504040204" pitchFamily="34" charset="-120"/>
                <a:ea typeface="微軟正黑體" panose="020B0604030504040204" pitchFamily="34" charset="-120"/>
              </a:rPr>
              <a:t>知識、能力與態度</a:t>
            </a:r>
            <a:r>
              <a:rPr lang="zh-TW" altLang="zh-TW" sz="2600" dirty="0">
                <a:solidFill>
                  <a:prstClr val="black"/>
                </a:solidFill>
                <a:latin typeface="微軟正黑體" panose="020B0604030504040204" pitchFamily="34" charset="-120"/>
                <a:ea typeface="微軟正黑體" panose="020B0604030504040204" pitchFamily="34" charset="-120"/>
              </a:rPr>
              <a:t>。「核心素養」強調學習不宜以學科知識及技能為限，而應</a:t>
            </a:r>
            <a:r>
              <a:rPr lang="zh-TW" altLang="zh-TW" sz="2600" b="1" dirty="0">
                <a:solidFill>
                  <a:srgbClr val="0000FF"/>
                </a:solidFill>
                <a:latin typeface="微軟正黑體" panose="020B0604030504040204" pitchFamily="34" charset="-120"/>
                <a:ea typeface="微軟正黑體" panose="020B0604030504040204" pitchFamily="34" charset="-120"/>
              </a:rPr>
              <a:t>關注學習與生活的結合</a:t>
            </a:r>
            <a:r>
              <a:rPr lang="zh-TW" altLang="zh-TW" sz="2600" dirty="0">
                <a:solidFill>
                  <a:srgbClr val="0000FF"/>
                </a:solidFill>
                <a:latin typeface="微軟正黑體" panose="020B0604030504040204" pitchFamily="34" charset="-120"/>
                <a:ea typeface="微軟正黑體" panose="020B0604030504040204" pitchFamily="34" charset="-120"/>
              </a:rPr>
              <a:t>，</a:t>
            </a:r>
            <a:r>
              <a:rPr lang="zh-TW" altLang="zh-TW" sz="2600" b="1" dirty="0">
                <a:solidFill>
                  <a:srgbClr val="0000FF"/>
                </a:solidFill>
                <a:latin typeface="微軟正黑體" panose="020B0604030504040204" pitchFamily="34" charset="-120"/>
                <a:ea typeface="微軟正黑體" panose="020B0604030504040204" pitchFamily="34" charset="-120"/>
              </a:rPr>
              <a:t>透過實踐力行而彰顯學習者的全人</a:t>
            </a:r>
            <a:r>
              <a:rPr lang="zh-TW" altLang="zh-TW" sz="2600" b="1" dirty="0" smtClean="0">
                <a:solidFill>
                  <a:srgbClr val="0000FF"/>
                </a:solidFill>
                <a:latin typeface="微軟正黑體" panose="020B0604030504040204" pitchFamily="34" charset="-120"/>
                <a:ea typeface="微軟正黑體" panose="020B0604030504040204" pitchFamily="34" charset="-120"/>
              </a:rPr>
              <a:t>發展</a:t>
            </a:r>
            <a:r>
              <a:rPr lang="zh-TW" altLang="zh-TW" sz="2600" dirty="0">
                <a:solidFill>
                  <a:prstClr val="black"/>
                </a:solidFill>
                <a:latin typeface="微軟正黑體" panose="020B0604030504040204" pitchFamily="34" charset="-120"/>
                <a:ea typeface="微軟正黑體" panose="020B0604030504040204" pitchFamily="34" charset="-120"/>
              </a:rPr>
              <a:t>。</a:t>
            </a:r>
            <a:endParaRPr lang="zh-TW" altLang="en-US" sz="2600" b="1" dirty="0">
              <a:solidFill>
                <a:srgbClr val="0000FF"/>
              </a:solidFill>
            </a:endParaRPr>
          </a:p>
        </p:txBody>
      </p:sp>
      <p:sp>
        <p:nvSpPr>
          <p:cNvPr id="247818" name="Shape 508"/>
          <p:cNvSpPr txBox="1">
            <a:spLocks noChangeArrowheads="1"/>
          </p:cNvSpPr>
          <p:nvPr/>
        </p:nvSpPr>
        <p:spPr bwMode="auto">
          <a:xfrm>
            <a:off x="2339752" y="3980950"/>
            <a:ext cx="4464496" cy="559473"/>
          </a:xfrm>
          <a:prstGeom prst="rect">
            <a:avLst/>
          </a:prstGeom>
          <a:solidFill>
            <a:srgbClr val="FFDB78"/>
          </a:solidFill>
          <a:ln w="38100">
            <a:solidFill>
              <a:srgbClr val="FF0000"/>
            </a:solidFill>
            <a:miter lim="800000"/>
            <a:headEnd/>
            <a:tailEnd/>
          </a:ln>
        </p:spPr>
        <p:txBody>
          <a:bodyPr lIns="192019" tIns="192019" rIns="192019" bIns="192019" anchor="ctr"/>
          <a:lstStyle/>
          <a:p>
            <a:pPr algn="ctr">
              <a:lnSpc>
                <a:spcPct val="90000"/>
              </a:lnSpc>
              <a:buSzPct val="25000"/>
            </a:pPr>
            <a:r>
              <a:rPr lang="zh-TW" altLang="en-US" sz="3200" b="1" dirty="0">
                <a:solidFill>
                  <a:srgbClr val="FF3300"/>
                </a:solidFill>
                <a:effectLst>
                  <a:glow rad="76200">
                    <a:schemeClr val="bg1">
                      <a:alpha val="82000"/>
                    </a:schemeClr>
                  </a:glow>
                </a:effectLst>
                <a:latin typeface="Microsoft JhengHei" charset="-120"/>
                <a:ea typeface="Microsoft JhengHei" charset="-120"/>
                <a:cs typeface="Microsoft JhengHei" charset="-120"/>
                <a:sym typeface="Arial" pitchFamily="34" charset="0"/>
              </a:rPr>
              <a:t>以人為本的</a:t>
            </a:r>
            <a:r>
              <a:rPr lang="en-US" altLang="zh-TW" sz="3200" b="1" dirty="0" smtClean="0">
                <a:solidFill>
                  <a:srgbClr val="FF3300"/>
                </a:solidFill>
                <a:effectLst>
                  <a:glow rad="76200">
                    <a:schemeClr val="bg1">
                      <a:alpha val="82000"/>
                    </a:schemeClr>
                  </a:glow>
                </a:effectLst>
                <a:latin typeface="Microsoft JhengHei" charset="-120"/>
                <a:ea typeface="Microsoft JhengHei" charset="-120"/>
                <a:cs typeface="Microsoft JhengHei" charset="-120"/>
                <a:sym typeface="Arial" pitchFamily="34" charset="0"/>
              </a:rPr>
              <a:t>終身學習者</a:t>
            </a:r>
            <a:endParaRPr lang="en-US" altLang="zh-TW" sz="3200" b="1" dirty="0">
              <a:solidFill>
                <a:srgbClr val="FF3300"/>
              </a:solidFill>
              <a:effectLst>
                <a:glow rad="76200">
                  <a:schemeClr val="bg1">
                    <a:alpha val="82000"/>
                  </a:schemeClr>
                </a:glow>
              </a:effectLst>
              <a:latin typeface="Microsoft JhengHei" charset="-120"/>
              <a:ea typeface="Microsoft JhengHei" charset="-120"/>
              <a:cs typeface="Microsoft JhengHei" charset="-120"/>
              <a:sym typeface="Arial" pitchFamily="34" charset="0"/>
            </a:endParaRPr>
          </a:p>
        </p:txBody>
      </p:sp>
      <p:grpSp>
        <p:nvGrpSpPr>
          <p:cNvPr id="6" name="群組 5"/>
          <p:cNvGrpSpPr/>
          <p:nvPr/>
        </p:nvGrpSpPr>
        <p:grpSpPr>
          <a:xfrm>
            <a:off x="5162280" y="1088714"/>
            <a:ext cx="1723550" cy="1656184"/>
            <a:chOff x="5162280" y="1172627"/>
            <a:chExt cx="1723550" cy="1656184"/>
          </a:xfrm>
        </p:grpSpPr>
        <p:sp>
          <p:nvSpPr>
            <p:cNvPr id="22" name="橢圓 21"/>
            <p:cNvSpPr/>
            <p:nvPr/>
          </p:nvSpPr>
          <p:spPr>
            <a:xfrm>
              <a:off x="5203603" y="1172627"/>
              <a:ext cx="1656184" cy="1656184"/>
            </a:xfrm>
            <a:prstGeom prst="ellipse">
              <a:avLst/>
            </a:prstGeom>
            <a:solidFill>
              <a:srgbClr val="CDCD00"/>
            </a:solidFill>
            <a:ln>
              <a:noFill/>
            </a:ln>
            <a:scene3d>
              <a:camera prst="orthographicFront"/>
              <a:lightRig rig="threePt" dir="t"/>
            </a:scene3d>
            <a:sp3d>
              <a:bevelT w="190500" h="177800"/>
              <a:bevelB w="127000" h="127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30" name="文字方塊 29"/>
            <p:cNvSpPr txBox="1"/>
            <p:nvPr/>
          </p:nvSpPr>
          <p:spPr>
            <a:xfrm>
              <a:off x="5162280" y="1763713"/>
              <a:ext cx="1723550" cy="553998"/>
            </a:xfrm>
            <a:prstGeom prst="rect">
              <a:avLst/>
            </a:prstGeom>
            <a:noFill/>
          </p:spPr>
          <p:txBody>
            <a:bodyPr wrap="none" rtlCol="0" anchor="ctr">
              <a:spAutoFit/>
            </a:bodyPr>
            <a:lstStyle/>
            <a:p>
              <a:pPr algn="ctr"/>
              <a:r>
                <a:rPr kumimoji="1" lang="zh-TW" altLang="en-US" sz="3000" b="1" dirty="0" smtClean="0">
                  <a:solidFill>
                    <a:prstClr val="black"/>
                  </a:solidFill>
                  <a:effectLst>
                    <a:outerShdw blurRad="50800" dist="76200" dir="2700000" algn="tl" rotWithShape="0">
                      <a:prstClr val="black">
                        <a:alpha val="40000"/>
                      </a:prstClr>
                    </a:outerShdw>
                  </a:effectLst>
                  <a:latin typeface="Microsoft JhengHei" charset="-120"/>
                  <a:ea typeface="Microsoft JhengHei" charset="-120"/>
                  <a:cs typeface="Microsoft JhengHei" charset="-120"/>
                </a:rPr>
                <a:t>溝通互動</a:t>
              </a:r>
              <a:endParaRPr kumimoji="1" lang="zh-TW" altLang="en-US" sz="3000" b="1" dirty="0">
                <a:solidFill>
                  <a:prstClr val="black"/>
                </a:solidFill>
                <a:effectLst>
                  <a:outerShdw blurRad="50800" dist="76200" dir="2700000" algn="tl" rotWithShape="0">
                    <a:prstClr val="black">
                      <a:alpha val="40000"/>
                    </a:prstClr>
                  </a:outerShdw>
                </a:effectLst>
                <a:latin typeface="Microsoft JhengHei" charset="-120"/>
                <a:ea typeface="Microsoft JhengHei" charset="-120"/>
                <a:cs typeface="Microsoft JhengHei" charset="-120"/>
              </a:endParaRPr>
            </a:p>
          </p:txBody>
        </p:sp>
      </p:grpSp>
      <p:grpSp>
        <p:nvGrpSpPr>
          <p:cNvPr id="3" name="群組 2"/>
          <p:cNvGrpSpPr/>
          <p:nvPr/>
        </p:nvGrpSpPr>
        <p:grpSpPr>
          <a:xfrm>
            <a:off x="2035743" y="1052736"/>
            <a:ext cx="1723549" cy="1656184"/>
            <a:chOff x="2035743" y="1088766"/>
            <a:chExt cx="1723549" cy="1656184"/>
          </a:xfrm>
        </p:grpSpPr>
        <p:sp>
          <p:nvSpPr>
            <p:cNvPr id="2" name="橢圓 1"/>
            <p:cNvSpPr/>
            <p:nvPr/>
          </p:nvSpPr>
          <p:spPr>
            <a:xfrm>
              <a:off x="2071809" y="1088766"/>
              <a:ext cx="1656184" cy="1656184"/>
            </a:xfrm>
            <a:prstGeom prst="ellipse">
              <a:avLst/>
            </a:prstGeom>
            <a:solidFill>
              <a:srgbClr val="070099"/>
            </a:solidFill>
            <a:ln>
              <a:noFill/>
            </a:ln>
            <a:scene3d>
              <a:camera prst="orthographicFront"/>
              <a:lightRig rig="threePt" dir="t"/>
            </a:scene3d>
            <a:sp3d>
              <a:bevelT w="190500" h="190500"/>
              <a:bevelB w="127000" h="127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31" name="文字方塊 30"/>
            <p:cNvSpPr txBox="1"/>
            <p:nvPr/>
          </p:nvSpPr>
          <p:spPr>
            <a:xfrm>
              <a:off x="2035743" y="1661348"/>
              <a:ext cx="1723549" cy="553998"/>
            </a:xfrm>
            <a:prstGeom prst="rect">
              <a:avLst/>
            </a:prstGeom>
            <a:noFill/>
          </p:spPr>
          <p:txBody>
            <a:bodyPr wrap="none" rtlCol="0">
              <a:spAutoFit/>
            </a:bodyPr>
            <a:lstStyle/>
            <a:p>
              <a:r>
                <a:rPr kumimoji="1" lang="zh-TW" altLang="en-US" sz="3000" b="1" dirty="0">
                  <a:solidFill>
                    <a:schemeClr val="bg1"/>
                  </a:solidFill>
                  <a:effectLst>
                    <a:outerShdw blurRad="50800" dist="76200" dir="2700000" algn="tl" rotWithShape="0">
                      <a:prstClr val="black">
                        <a:alpha val="40000"/>
                      </a:prstClr>
                    </a:outerShdw>
                  </a:effectLst>
                  <a:latin typeface="Microsoft JhengHei" charset="-120"/>
                  <a:ea typeface="Microsoft JhengHei" charset="-120"/>
                  <a:cs typeface="Microsoft JhengHei" charset="-120"/>
                </a:rPr>
                <a:t>自主行動</a:t>
              </a:r>
            </a:p>
          </p:txBody>
        </p:sp>
      </p:grpSp>
      <p:grpSp>
        <p:nvGrpSpPr>
          <p:cNvPr id="4" name="群組 3"/>
          <p:cNvGrpSpPr/>
          <p:nvPr/>
        </p:nvGrpSpPr>
        <p:grpSpPr>
          <a:xfrm>
            <a:off x="3597286" y="1685412"/>
            <a:ext cx="1723550" cy="1656184"/>
            <a:chOff x="3597286" y="1721442"/>
            <a:chExt cx="1723550" cy="1656184"/>
          </a:xfrm>
        </p:grpSpPr>
        <p:sp>
          <p:nvSpPr>
            <p:cNvPr id="23" name="橢圓 22"/>
            <p:cNvSpPr/>
            <p:nvPr/>
          </p:nvSpPr>
          <p:spPr>
            <a:xfrm>
              <a:off x="3631340" y="1721442"/>
              <a:ext cx="1656184" cy="1656184"/>
            </a:xfrm>
            <a:prstGeom prst="ellipse">
              <a:avLst/>
            </a:prstGeom>
            <a:solidFill>
              <a:srgbClr val="C00000"/>
            </a:solidFill>
            <a:ln>
              <a:noFill/>
            </a:ln>
            <a:scene3d>
              <a:camera prst="orthographicFront"/>
              <a:lightRig rig="threePt" dir="t"/>
            </a:scene3d>
            <a:sp3d>
              <a:bevelT w="190500" h="190500"/>
              <a:bevelB w="127000" h="127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1" name="文字方塊 10"/>
            <p:cNvSpPr txBox="1"/>
            <p:nvPr/>
          </p:nvSpPr>
          <p:spPr>
            <a:xfrm>
              <a:off x="3597286" y="2322156"/>
              <a:ext cx="1723550" cy="553998"/>
            </a:xfrm>
            <a:prstGeom prst="rect">
              <a:avLst/>
            </a:prstGeom>
            <a:noFill/>
          </p:spPr>
          <p:txBody>
            <a:bodyPr wrap="none" rtlCol="0" anchor="ctr">
              <a:spAutoFit/>
            </a:bodyPr>
            <a:lstStyle/>
            <a:p>
              <a:pPr algn="ctr"/>
              <a:r>
                <a:rPr kumimoji="1" lang="zh-TW" altLang="en-US" sz="3000" b="1" dirty="0">
                  <a:solidFill>
                    <a:schemeClr val="bg1"/>
                  </a:solidFill>
                  <a:effectLst>
                    <a:outerShdw blurRad="50800" dist="76200" dir="2700000" algn="tl" rotWithShape="0">
                      <a:prstClr val="black">
                        <a:alpha val="40000"/>
                      </a:prstClr>
                    </a:outerShdw>
                  </a:effectLst>
                  <a:latin typeface="Microsoft JhengHei" charset="-120"/>
                  <a:ea typeface="Microsoft JhengHei" charset="-120"/>
                  <a:cs typeface="Microsoft JhengHei" charset="-120"/>
                </a:rPr>
                <a:t>社會參與</a:t>
              </a:r>
            </a:p>
          </p:txBody>
        </p:sp>
      </p:grpSp>
    </p:spTree>
    <p:extLst>
      <p:ext uri="{BB962C8B-B14F-4D97-AF65-F5344CB8AC3E}">
        <p14:creationId xmlns:p14="http://schemas.microsoft.com/office/powerpoint/2010/main" val="85369394"/>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up)">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up)">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up)">
                                      <p:cBhvr>
                                        <p:cTn id="32" dur="5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47818"/>
                                        </p:tgtEl>
                                        <p:attrNameLst>
                                          <p:attrName>style.visibility</p:attrName>
                                        </p:attrNameLst>
                                      </p:cBhvr>
                                      <p:to>
                                        <p:strVal val="visible"/>
                                      </p:to>
                                    </p:set>
                                    <p:animEffect transition="in" filter="fade">
                                      <p:cBhvr>
                                        <p:cTn id="37" dur="500"/>
                                        <p:tgtEl>
                                          <p:spTgt spid="24781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21" grpId="0" animBg="1"/>
      <p:bldP spid="2478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rotWithShape="1">
          <a:blip r:embed="rId3" cstate="print">
            <a:extLst>
              <a:ext uri="{28A0092B-C50C-407E-A947-70E740481C1C}">
                <a14:useLocalDpi xmlns:a14="http://schemas.microsoft.com/office/drawing/2010/main" val="0"/>
              </a:ext>
            </a:extLst>
          </a:blip>
          <a:srcRect l="20051" t="10521" r="16918" b="5558"/>
          <a:stretch/>
        </p:blipFill>
        <p:spPr>
          <a:xfrm>
            <a:off x="449297" y="634087"/>
            <a:ext cx="6409194" cy="6403295"/>
          </a:xfrm>
          <a:prstGeom prst="rect">
            <a:avLst/>
          </a:prstGeom>
        </p:spPr>
      </p:pic>
      <p:sp>
        <p:nvSpPr>
          <p:cNvPr id="65" name="Shape 471"/>
          <p:cNvSpPr>
            <a:spLocks noGrp="1"/>
          </p:cNvSpPr>
          <p:nvPr>
            <p:ph type="title"/>
          </p:nvPr>
        </p:nvSpPr>
        <p:spPr>
          <a:xfrm>
            <a:off x="199338" y="90157"/>
            <a:ext cx="8748713" cy="70246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91440" tIns="45720" rIns="91440" bIns="45720" numCol="1" anchor="ctr" anchorCtr="0" compatLnSpc="1">
            <a:prstTxWarp prst="textNoShape">
              <a:avLst/>
            </a:prstTxWarp>
            <a:normAutofit fontScale="90000"/>
          </a:bodyPr>
          <a:lstStyle/>
          <a:p>
            <a:pPr>
              <a:buSzPts val="2800"/>
            </a:pPr>
            <a:r>
              <a:rPr lang="zh-TW" altLang="en-US" b="1" dirty="0">
                <a:solidFill>
                  <a:schemeClr val="accent1">
                    <a:lumMod val="75000"/>
                  </a:schemeClr>
                </a:solidFill>
                <a:sym typeface="Arial" pitchFamily="34" charset="0"/>
              </a:rPr>
              <a:t>（一）核心素養的三大面向九大項目</a:t>
            </a:r>
            <a:endParaRPr lang="en-US" altLang="zh-TW" b="1" dirty="0">
              <a:solidFill>
                <a:schemeClr val="accent1">
                  <a:lumMod val="75000"/>
                </a:schemeClr>
              </a:solidFill>
              <a:sym typeface="Arial" pitchFamily="34" charset="0"/>
            </a:endParaRPr>
          </a:p>
        </p:txBody>
      </p:sp>
      <p:sp>
        <p:nvSpPr>
          <p:cNvPr id="2" name="投影片編號版面配置區 1"/>
          <p:cNvSpPr>
            <a:spLocks noGrp="1"/>
          </p:cNvSpPr>
          <p:nvPr>
            <p:ph type="sldNum" sz="quarter" idx="12"/>
          </p:nvPr>
        </p:nvSpPr>
        <p:spPr/>
        <p:txBody>
          <a:bodyPr/>
          <a:lstStyle/>
          <a:p>
            <a:fld id="{7B83EF40-B5B1-4485-A470-E02D46259FD4}" type="slidenum">
              <a:rPr lang="zh-TW" altLang="en-US" smtClean="0"/>
              <a:pPr/>
              <a:t>11</a:t>
            </a:fld>
            <a:endParaRPr lang="zh-TW" altLang="en-US"/>
          </a:p>
        </p:txBody>
      </p:sp>
      <p:sp>
        <p:nvSpPr>
          <p:cNvPr id="107" name="Shape 497"/>
          <p:cNvSpPr txBox="1">
            <a:spLocks noChangeArrowheads="1"/>
          </p:cNvSpPr>
          <p:nvPr/>
        </p:nvSpPr>
        <p:spPr bwMode="auto">
          <a:xfrm>
            <a:off x="5813722" y="738557"/>
            <a:ext cx="3418690" cy="1895945"/>
          </a:xfrm>
          <a:prstGeom prst="rect">
            <a:avLst/>
          </a:prstGeom>
          <a:noFill/>
          <a:ln>
            <a:noFill/>
            <a:headEnd/>
            <a:tailEnd/>
          </a:ln>
          <a:effectLst/>
        </p:spPr>
        <p:style>
          <a:lnRef idx="3">
            <a:schemeClr val="lt1"/>
          </a:lnRef>
          <a:fillRef idx="1">
            <a:schemeClr val="accent6"/>
          </a:fillRef>
          <a:effectRef idx="1">
            <a:schemeClr val="accent6"/>
          </a:effectRef>
          <a:fontRef idx="minor">
            <a:schemeClr val="lt1"/>
          </a:fontRef>
        </p:style>
        <p:txBody>
          <a:bodyPr lIns="68569" tIns="68569" rIns="68569" bIns="68569" anchor="ctr"/>
          <a:lstStyle/>
          <a:p>
            <a:pPr>
              <a:lnSpc>
                <a:spcPts val="3600"/>
              </a:lnSpc>
              <a:defRPr/>
            </a:pPr>
            <a:r>
              <a:rPr lang="en-US" sz="2800" dirty="0" err="1">
                <a:solidFill>
                  <a:srgbClr val="000000"/>
                </a:solidFill>
                <a:latin typeface="Microsoft JhengHei" charset="-120"/>
                <a:ea typeface="Microsoft JhengHei" charset="-120"/>
                <a:cs typeface="Microsoft JhengHei" charset="-120"/>
                <a:sym typeface="Times New Roman" pitchFamily="18" charset="0"/>
              </a:rPr>
              <a:t>以核心素養為主軸</a:t>
            </a:r>
            <a:endParaRPr lang="en-US" sz="2800" dirty="0">
              <a:solidFill>
                <a:srgbClr val="000000"/>
              </a:solidFill>
              <a:latin typeface="Microsoft JhengHei" charset="-120"/>
              <a:ea typeface="Microsoft JhengHei" charset="-120"/>
              <a:cs typeface="Microsoft JhengHei" charset="-120"/>
              <a:sym typeface="Times New Roman" pitchFamily="18" charset="0"/>
            </a:endParaRPr>
          </a:p>
          <a:p>
            <a:pPr>
              <a:lnSpc>
                <a:spcPts val="3600"/>
              </a:lnSpc>
              <a:defRPr/>
            </a:pPr>
            <a:r>
              <a:rPr lang="zh-TW" altLang="en-US" sz="2800" dirty="0">
                <a:solidFill>
                  <a:srgbClr val="000000"/>
                </a:solidFill>
                <a:latin typeface="Microsoft JhengHei" charset="-120"/>
                <a:ea typeface="Microsoft JhengHei" charset="-120"/>
                <a:cs typeface="Microsoft JhengHei" charset="-120"/>
                <a:sym typeface="Times New Roman" pitchFamily="18" charset="0"/>
              </a:rPr>
              <a:t>裨益</a:t>
            </a:r>
            <a:r>
              <a:rPr lang="en-US" sz="2800" dirty="0" err="1">
                <a:solidFill>
                  <a:srgbClr val="000000"/>
                </a:solidFill>
                <a:latin typeface="Microsoft JhengHei" charset="-120"/>
                <a:ea typeface="Microsoft JhengHei" charset="-120"/>
                <a:cs typeface="Microsoft JhengHei" charset="-120"/>
                <a:sym typeface="Times New Roman" pitchFamily="18" charset="0"/>
              </a:rPr>
              <a:t>各教育階段之間的</a:t>
            </a:r>
            <a:r>
              <a:rPr lang="en-US" sz="2800" b="1" dirty="0" err="1">
                <a:solidFill>
                  <a:srgbClr val="0000FF"/>
                </a:solidFill>
                <a:latin typeface="Microsoft JhengHei" charset="-120"/>
                <a:ea typeface="Microsoft JhengHei" charset="-120"/>
                <a:cs typeface="Microsoft JhengHei" charset="-120"/>
                <a:sym typeface="Times New Roman" pitchFamily="18" charset="0"/>
              </a:rPr>
              <a:t>連貫</a:t>
            </a:r>
            <a:r>
              <a:rPr lang="en-US" sz="2800" dirty="0" err="1">
                <a:solidFill>
                  <a:srgbClr val="000000"/>
                </a:solidFill>
                <a:latin typeface="Microsoft JhengHei" charset="-120"/>
                <a:ea typeface="Microsoft JhengHei" charset="-120"/>
                <a:cs typeface="Microsoft JhengHei" charset="-120"/>
                <a:sym typeface="Times New Roman" pitchFamily="18" charset="0"/>
              </a:rPr>
              <a:t>以及各領域</a:t>
            </a:r>
            <a:r>
              <a:rPr lang="en-US" altLang="zh-TW" sz="2800" dirty="0" smtClean="0">
                <a:solidFill>
                  <a:srgbClr val="000000"/>
                </a:solidFill>
                <a:latin typeface="Microsoft JhengHei" charset="-120"/>
                <a:ea typeface="Microsoft JhengHei" charset="-120"/>
                <a:cs typeface="Microsoft JhengHei" charset="-120"/>
                <a:sym typeface="Times New Roman" pitchFamily="18" charset="0"/>
              </a:rPr>
              <a:t>/</a:t>
            </a:r>
          </a:p>
          <a:p>
            <a:pPr>
              <a:lnSpc>
                <a:spcPts val="3600"/>
              </a:lnSpc>
              <a:defRPr/>
            </a:pPr>
            <a:r>
              <a:rPr lang="en-US" sz="2800" dirty="0" err="1" smtClean="0">
                <a:solidFill>
                  <a:srgbClr val="000000"/>
                </a:solidFill>
                <a:latin typeface="Microsoft JhengHei" charset="-120"/>
                <a:ea typeface="Microsoft JhengHei" charset="-120"/>
                <a:cs typeface="Microsoft JhengHei" charset="-120"/>
                <a:sym typeface="Times New Roman" pitchFamily="18" charset="0"/>
              </a:rPr>
              <a:t>科目之間的</a:t>
            </a:r>
            <a:r>
              <a:rPr lang="en-US" sz="2800" b="1" dirty="0" err="1" smtClean="0">
                <a:solidFill>
                  <a:srgbClr val="0000FF"/>
                </a:solidFill>
                <a:latin typeface="Microsoft JhengHei" charset="-120"/>
                <a:ea typeface="Microsoft JhengHei" charset="-120"/>
                <a:cs typeface="Microsoft JhengHei" charset="-120"/>
                <a:sym typeface="Times New Roman" pitchFamily="18" charset="0"/>
              </a:rPr>
              <a:t>統整</a:t>
            </a:r>
            <a:endParaRPr lang="en-US" sz="2800" b="1" dirty="0">
              <a:solidFill>
                <a:srgbClr val="0000FF"/>
              </a:solidFill>
              <a:latin typeface="Microsoft JhengHei" charset="-120"/>
              <a:ea typeface="Microsoft JhengHei" charset="-120"/>
              <a:cs typeface="Microsoft JhengHei" charset="-120"/>
              <a:sym typeface="Times New Roman" pitchFamily="18" charset="0"/>
            </a:endParaRPr>
          </a:p>
        </p:txBody>
      </p:sp>
      <p:sp>
        <p:nvSpPr>
          <p:cNvPr id="7" name="文字方塊 6"/>
          <p:cNvSpPr txBox="1"/>
          <p:nvPr/>
        </p:nvSpPr>
        <p:spPr>
          <a:xfrm rot="20372531">
            <a:off x="2542512" y="2758368"/>
            <a:ext cx="1415772" cy="461665"/>
          </a:xfrm>
          <a:prstGeom prst="rect">
            <a:avLst/>
          </a:prstGeom>
          <a:noFill/>
        </p:spPr>
        <p:txBody>
          <a:bodyPr wrap="none" rtlCol="0">
            <a:spAutoFit/>
          </a:bodyPr>
          <a:lstStyle/>
          <a:p>
            <a:r>
              <a:rPr kumimoji="1" lang="zh-TW" altLang="en-US" sz="2400" b="1" dirty="0" smtClean="0">
                <a:solidFill>
                  <a:schemeClr val="bg1"/>
                </a:solidFill>
                <a:latin typeface="Microsoft JhengHei" charset="-120"/>
                <a:ea typeface="Microsoft JhengHei" charset="-120"/>
                <a:cs typeface="Microsoft JhengHei" charset="-120"/>
              </a:rPr>
              <a:t>自主行動</a:t>
            </a:r>
            <a:endParaRPr kumimoji="1" lang="zh-TW" altLang="en-US" sz="2400" b="1" dirty="0">
              <a:solidFill>
                <a:schemeClr val="bg1"/>
              </a:solidFill>
              <a:latin typeface="Microsoft JhengHei" charset="-120"/>
              <a:ea typeface="Microsoft JhengHei" charset="-120"/>
              <a:cs typeface="Microsoft JhengHei" charset="-120"/>
            </a:endParaRPr>
          </a:p>
        </p:txBody>
      </p:sp>
      <p:sp>
        <p:nvSpPr>
          <p:cNvPr id="8" name="文字方塊 7"/>
          <p:cNvSpPr txBox="1"/>
          <p:nvPr/>
        </p:nvSpPr>
        <p:spPr>
          <a:xfrm rot="2198303">
            <a:off x="2364962" y="4303911"/>
            <a:ext cx="1415772" cy="461665"/>
          </a:xfrm>
          <a:prstGeom prst="rect">
            <a:avLst/>
          </a:prstGeom>
          <a:noFill/>
        </p:spPr>
        <p:txBody>
          <a:bodyPr wrap="none" rtlCol="0">
            <a:spAutoFit/>
          </a:bodyPr>
          <a:lstStyle/>
          <a:p>
            <a:r>
              <a:rPr kumimoji="1" lang="zh-TW" altLang="en-US" sz="2400" b="1" dirty="0" smtClean="0">
                <a:solidFill>
                  <a:schemeClr val="bg1"/>
                </a:solidFill>
                <a:latin typeface="Microsoft JhengHei" charset="-120"/>
                <a:ea typeface="Microsoft JhengHei" charset="-120"/>
                <a:cs typeface="Microsoft JhengHei" charset="-120"/>
              </a:rPr>
              <a:t>社會參與</a:t>
            </a:r>
            <a:endParaRPr kumimoji="1" lang="zh-TW" altLang="en-US" sz="2400" b="1" dirty="0">
              <a:solidFill>
                <a:schemeClr val="bg1"/>
              </a:solidFill>
              <a:latin typeface="Microsoft JhengHei" charset="-120"/>
              <a:ea typeface="Microsoft JhengHei" charset="-120"/>
              <a:cs typeface="Microsoft JhengHei" charset="-120"/>
            </a:endParaRPr>
          </a:p>
        </p:txBody>
      </p:sp>
      <p:sp>
        <p:nvSpPr>
          <p:cNvPr id="9" name="文字方塊 8"/>
          <p:cNvSpPr txBox="1"/>
          <p:nvPr/>
        </p:nvSpPr>
        <p:spPr>
          <a:xfrm rot="17188473">
            <a:off x="3808754" y="3781362"/>
            <a:ext cx="1415772" cy="461665"/>
          </a:xfrm>
          <a:prstGeom prst="rect">
            <a:avLst/>
          </a:prstGeom>
          <a:noFill/>
        </p:spPr>
        <p:txBody>
          <a:bodyPr wrap="none" rtlCol="0">
            <a:spAutoFit/>
          </a:bodyPr>
          <a:lstStyle/>
          <a:p>
            <a:r>
              <a:rPr kumimoji="1" lang="zh-TW" altLang="en-US" sz="2400" b="1" dirty="0" smtClean="0">
                <a:solidFill>
                  <a:prstClr val="black"/>
                </a:solidFill>
                <a:latin typeface="Microsoft JhengHei" charset="-120"/>
                <a:ea typeface="Microsoft JhengHei" charset="-120"/>
                <a:cs typeface="Microsoft JhengHei" charset="-120"/>
              </a:rPr>
              <a:t>溝通互動</a:t>
            </a:r>
            <a:endParaRPr kumimoji="1" lang="zh-TW" altLang="en-US" sz="2400" b="1" dirty="0">
              <a:solidFill>
                <a:prstClr val="black"/>
              </a:solidFill>
              <a:latin typeface="Microsoft JhengHei" charset="-120"/>
              <a:ea typeface="Microsoft JhengHei" charset="-120"/>
              <a:cs typeface="Microsoft JhengHei" charset="-120"/>
            </a:endParaRPr>
          </a:p>
        </p:txBody>
      </p:sp>
      <p:sp>
        <p:nvSpPr>
          <p:cNvPr id="10" name="文字方塊 9"/>
          <p:cNvSpPr txBox="1"/>
          <p:nvPr/>
        </p:nvSpPr>
        <p:spPr>
          <a:xfrm>
            <a:off x="2991987" y="3339918"/>
            <a:ext cx="1261884" cy="954107"/>
          </a:xfrm>
          <a:prstGeom prst="rect">
            <a:avLst/>
          </a:prstGeom>
          <a:noFill/>
        </p:spPr>
        <p:txBody>
          <a:bodyPr wrap="none" rtlCol="0">
            <a:spAutoFit/>
          </a:bodyPr>
          <a:lstStyle/>
          <a:p>
            <a:pPr algn="ctr"/>
            <a:r>
              <a:rPr kumimoji="1" lang="zh-TW" altLang="en-US" sz="2800" b="1" dirty="0" smtClean="0">
                <a:solidFill>
                  <a:prstClr val="black"/>
                </a:solidFill>
                <a:latin typeface="Microsoft JhengHei" charset="-120"/>
                <a:ea typeface="Microsoft JhengHei" charset="-120"/>
                <a:cs typeface="Microsoft JhengHei" charset="-120"/>
              </a:rPr>
              <a:t>終身</a:t>
            </a:r>
            <a:endParaRPr kumimoji="1" lang="en-US" altLang="zh-TW" sz="2800" b="1" dirty="0" smtClean="0">
              <a:solidFill>
                <a:prstClr val="black"/>
              </a:solidFill>
              <a:latin typeface="Microsoft JhengHei" charset="-120"/>
              <a:ea typeface="Microsoft JhengHei" charset="-120"/>
              <a:cs typeface="Microsoft JhengHei" charset="-120"/>
            </a:endParaRPr>
          </a:p>
          <a:p>
            <a:pPr algn="ctr"/>
            <a:r>
              <a:rPr kumimoji="1" lang="zh-TW" altLang="en-US" sz="2800" b="1" dirty="0" smtClean="0">
                <a:solidFill>
                  <a:prstClr val="black"/>
                </a:solidFill>
                <a:latin typeface="Microsoft JhengHei" charset="-120"/>
                <a:ea typeface="Microsoft JhengHei" charset="-120"/>
                <a:cs typeface="Microsoft JhengHei" charset="-120"/>
              </a:rPr>
              <a:t>學習者</a:t>
            </a:r>
            <a:endParaRPr kumimoji="1" lang="zh-TW" altLang="en-US" sz="2800" b="1" dirty="0">
              <a:solidFill>
                <a:prstClr val="black"/>
              </a:solidFill>
              <a:latin typeface="Microsoft JhengHei" charset="-120"/>
              <a:ea typeface="Microsoft JhengHei" charset="-120"/>
              <a:cs typeface="Microsoft JhengHei" charset="-120"/>
            </a:endParaRPr>
          </a:p>
        </p:txBody>
      </p:sp>
      <p:sp>
        <p:nvSpPr>
          <p:cNvPr id="11" name="矩形 10"/>
          <p:cNvSpPr/>
          <p:nvPr/>
        </p:nvSpPr>
        <p:spPr>
          <a:xfrm>
            <a:off x="2137786" y="1683661"/>
            <a:ext cx="1471495" cy="707886"/>
          </a:xfrm>
          <a:prstGeom prst="rect">
            <a:avLst/>
          </a:prstGeom>
        </p:spPr>
        <p:txBody>
          <a:bodyPr wrap="square" anchor="ctr">
            <a:spAutoFit/>
          </a:bodyPr>
          <a:lstStyle/>
          <a:p>
            <a:pPr algn="ctr"/>
            <a:r>
              <a:rPr lang="zh-TW" altLang="en-US" sz="2000" dirty="0" smtClean="0">
                <a:solidFill>
                  <a:prstClr val="black"/>
                </a:solidFill>
                <a:latin typeface="Microsoft JhengHei" charset="-120"/>
                <a:ea typeface="Microsoft JhengHei" charset="-120"/>
                <a:cs typeface="Microsoft JhengHei" charset="-120"/>
              </a:rPr>
              <a:t>系統思考</a:t>
            </a:r>
          </a:p>
          <a:p>
            <a:pPr algn="ctr"/>
            <a:r>
              <a:rPr lang="zh-TW" altLang="en-US" sz="2000" dirty="0" smtClean="0">
                <a:solidFill>
                  <a:prstClr val="black"/>
                </a:solidFill>
                <a:latin typeface="Microsoft JhengHei" charset="-120"/>
                <a:ea typeface="Microsoft JhengHei" charset="-120"/>
                <a:cs typeface="Microsoft JhengHei" charset="-120"/>
              </a:rPr>
              <a:t>與解決問題</a:t>
            </a:r>
            <a:endParaRPr lang="zh-TW" altLang="en-US" sz="2000" dirty="0">
              <a:solidFill>
                <a:prstClr val="black"/>
              </a:solidFill>
              <a:latin typeface="Microsoft JhengHei" charset="-120"/>
              <a:ea typeface="Microsoft JhengHei" charset="-120"/>
              <a:cs typeface="Microsoft JhengHei" charset="-120"/>
            </a:endParaRPr>
          </a:p>
        </p:txBody>
      </p:sp>
      <p:sp>
        <p:nvSpPr>
          <p:cNvPr id="12" name="矩形 11"/>
          <p:cNvSpPr/>
          <p:nvPr/>
        </p:nvSpPr>
        <p:spPr>
          <a:xfrm>
            <a:off x="1161110" y="2538984"/>
            <a:ext cx="1531538" cy="707886"/>
          </a:xfrm>
          <a:prstGeom prst="rect">
            <a:avLst/>
          </a:prstGeom>
        </p:spPr>
        <p:txBody>
          <a:bodyPr wrap="square" anchor="ctr">
            <a:spAutoFit/>
          </a:bodyPr>
          <a:lstStyle/>
          <a:p>
            <a:pPr algn="ctr"/>
            <a:r>
              <a:rPr lang="zh-TW" altLang="en-US" sz="2000" dirty="0" smtClean="0">
                <a:solidFill>
                  <a:prstClr val="black"/>
                </a:solidFill>
                <a:latin typeface="Microsoft JhengHei" charset="-120"/>
                <a:ea typeface="Microsoft JhengHei" charset="-120"/>
                <a:cs typeface="Microsoft JhengHei" charset="-120"/>
              </a:rPr>
              <a:t>身心素質</a:t>
            </a:r>
          </a:p>
          <a:p>
            <a:pPr algn="ctr"/>
            <a:r>
              <a:rPr lang="zh-TW" altLang="en-US" sz="2000" dirty="0" smtClean="0">
                <a:solidFill>
                  <a:prstClr val="black"/>
                </a:solidFill>
                <a:latin typeface="Microsoft JhengHei" charset="-120"/>
                <a:ea typeface="Microsoft JhengHei" charset="-120"/>
                <a:cs typeface="Microsoft JhengHei" charset="-120"/>
              </a:rPr>
              <a:t>與自我精進</a:t>
            </a:r>
            <a:endParaRPr lang="zh-TW" altLang="en-US" sz="2000" dirty="0">
              <a:solidFill>
                <a:prstClr val="black"/>
              </a:solidFill>
              <a:latin typeface="Microsoft JhengHei" charset="-120"/>
              <a:ea typeface="Microsoft JhengHei" charset="-120"/>
              <a:cs typeface="Microsoft JhengHei" charset="-120"/>
            </a:endParaRPr>
          </a:p>
        </p:txBody>
      </p:sp>
      <p:sp>
        <p:nvSpPr>
          <p:cNvPr id="13" name="矩形 12"/>
          <p:cNvSpPr/>
          <p:nvPr/>
        </p:nvSpPr>
        <p:spPr>
          <a:xfrm>
            <a:off x="3503087" y="1706665"/>
            <a:ext cx="1476602" cy="707886"/>
          </a:xfrm>
          <a:prstGeom prst="rect">
            <a:avLst/>
          </a:prstGeom>
        </p:spPr>
        <p:txBody>
          <a:bodyPr wrap="square" anchor="ctr">
            <a:spAutoFit/>
          </a:bodyPr>
          <a:lstStyle/>
          <a:p>
            <a:pPr algn="ctr"/>
            <a:r>
              <a:rPr lang="zh-TW" altLang="en-US" sz="2000" dirty="0" smtClean="0">
                <a:solidFill>
                  <a:prstClr val="black"/>
                </a:solidFill>
                <a:latin typeface="Microsoft JhengHei" charset="-120"/>
                <a:ea typeface="Microsoft JhengHei" charset="-120"/>
                <a:cs typeface="Microsoft JhengHei" charset="-120"/>
              </a:rPr>
              <a:t>規劃執行</a:t>
            </a:r>
          </a:p>
          <a:p>
            <a:pPr algn="ctr"/>
            <a:r>
              <a:rPr lang="zh-TW" altLang="en-US" sz="2000" dirty="0" smtClean="0">
                <a:solidFill>
                  <a:prstClr val="black"/>
                </a:solidFill>
                <a:latin typeface="Microsoft JhengHei" charset="-120"/>
                <a:ea typeface="Microsoft JhengHei" charset="-120"/>
                <a:cs typeface="Microsoft JhengHei" charset="-120"/>
              </a:rPr>
              <a:t>與創新應變</a:t>
            </a:r>
            <a:endParaRPr lang="zh-TW" altLang="en-US" sz="2000" dirty="0">
              <a:solidFill>
                <a:prstClr val="black"/>
              </a:solidFill>
              <a:latin typeface="Microsoft JhengHei" charset="-120"/>
              <a:ea typeface="Microsoft JhengHei" charset="-120"/>
              <a:cs typeface="Microsoft JhengHei" charset="-120"/>
            </a:endParaRPr>
          </a:p>
        </p:txBody>
      </p:sp>
      <p:sp>
        <p:nvSpPr>
          <p:cNvPr id="14" name="矩形 13"/>
          <p:cNvSpPr/>
          <p:nvPr/>
        </p:nvSpPr>
        <p:spPr>
          <a:xfrm>
            <a:off x="4573695" y="2577323"/>
            <a:ext cx="1533761" cy="707886"/>
          </a:xfrm>
          <a:prstGeom prst="rect">
            <a:avLst/>
          </a:prstGeom>
        </p:spPr>
        <p:txBody>
          <a:bodyPr wrap="square" anchor="ctr">
            <a:spAutoFit/>
          </a:bodyPr>
          <a:lstStyle/>
          <a:p>
            <a:pPr algn="ctr"/>
            <a:r>
              <a:rPr lang="zh-TW" altLang="en-US" sz="2000" dirty="0" smtClean="0">
                <a:solidFill>
                  <a:prstClr val="black"/>
                </a:solidFill>
                <a:latin typeface="Microsoft JhengHei" charset="-120"/>
                <a:ea typeface="Microsoft JhengHei" charset="-120"/>
                <a:cs typeface="Microsoft JhengHei" charset="-120"/>
              </a:rPr>
              <a:t>符號運用</a:t>
            </a:r>
          </a:p>
          <a:p>
            <a:pPr algn="ctr"/>
            <a:r>
              <a:rPr lang="zh-TW" altLang="en-US" sz="2000" dirty="0" smtClean="0">
                <a:solidFill>
                  <a:prstClr val="black"/>
                </a:solidFill>
                <a:latin typeface="Microsoft JhengHei" charset="-120"/>
                <a:ea typeface="Microsoft JhengHei" charset="-120"/>
                <a:cs typeface="Microsoft JhengHei" charset="-120"/>
              </a:rPr>
              <a:t>與溝通表達</a:t>
            </a:r>
            <a:endParaRPr lang="zh-TW" altLang="en-US" sz="2000" dirty="0">
              <a:solidFill>
                <a:prstClr val="black"/>
              </a:solidFill>
              <a:latin typeface="Microsoft JhengHei" charset="-120"/>
              <a:ea typeface="Microsoft JhengHei" charset="-120"/>
              <a:cs typeface="Microsoft JhengHei" charset="-120"/>
            </a:endParaRPr>
          </a:p>
        </p:txBody>
      </p:sp>
      <p:sp>
        <p:nvSpPr>
          <p:cNvPr id="15" name="矩形 14"/>
          <p:cNvSpPr/>
          <p:nvPr/>
        </p:nvSpPr>
        <p:spPr>
          <a:xfrm>
            <a:off x="4838237" y="3809478"/>
            <a:ext cx="1481726" cy="707886"/>
          </a:xfrm>
          <a:prstGeom prst="rect">
            <a:avLst/>
          </a:prstGeom>
        </p:spPr>
        <p:txBody>
          <a:bodyPr wrap="square" anchor="ctr">
            <a:spAutoFit/>
          </a:bodyPr>
          <a:lstStyle/>
          <a:p>
            <a:pPr algn="ctr"/>
            <a:r>
              <a:rPr lang="zh-TW" altLang="en-US" sz="2000" dirty="0" smtClean="0">
                <a:solidFill>
                  <a:prstClr val="black"/>
                </a:solidFill>
                <a:latin typeface="Microsoft JhengHei" charset="-120"/>
                <a:ea typeface="Microsoft JhengHei" charset="-120"/>
                <a:cs typeface="Microsoft JhengHei" charset="-120"/>
              </a:rPr>
              <a:t>科技資訊</a:t>
            </a:r>
          </a:p>
          <a:p>
            <a:pPr algn="ctr"/>
            <a:r>
              <a:rPr lang="zh-TW" altLang="en-US" sz="2000" dirty="0" smtClean="0">
                <a:solidFill>
                  <a:prstClr val="black"/>
                </a:solidFill>
                <a:latin typeface="Microsoft JhengHei" charset="-120"/>
                <a:ea typeface="Microsoft JhengHei" charset="-120"/>
                <a:cs typeface="Microsoft JhengHei" charset="-120"/>
              </a:rPr>
              <a:t>與媒體素養</a:t>
            </a:r>
            <a:endParaRPr lang="zh-TW" altLang="en-US" sz="2000" dirty="0">
              <a:solidFill>
                <a:prstClr val="black"/>
              </a:solidFill>
              <a:latin typeface="Microsoft JhengHei" charset="-120"/>
              <a:ea typeface="Microsoft JhengHei" charset="-120"/>
              <a:cs typeface="Microsoft JhengHei" charset="-120"/>
            </a:endParaRPr>
          </a:p>
        </p:txBody>
      </p:sp>
      <p:sp>
        <p:nvSpPr>
          <p:cNvPr id="16" name="矩形 15"/>
          <p:cNvSpPr/>
          <p:nvPr/>
        </p:nvSpPr>
        <p:spPr>
          <a:xfrm>
            <a:off x="4203478" y="4973962"/>
            <a:ext cx="1492141" cy="707886"/>
          </a:xfrm>
          <a:prstGeom prst="rect">
            <a:avLst/>
          </a:prstGeom>
        </p:spPr>
        <p:txBody>
          <a:bodyPr wrap="square" anchor="ctr">
            <a:spAutoFit/>
          </a:bodyPr>
          <a:lstStyle/>
          <a:p>
            <a:pPr algn="ctr"/>
            <a:r>
              <a:rPr lang="zh-TW" altLang="en-US" sz="2000" dirty="0" smtClean="0">
                <a:solidFill>
                  <a:prstClr val="black"/>
                </a:solidFill>
                <a:latin typeface="Microsoft JhengHei" charset="-120"/>
                <a:ea typeface="Microsoft JhengHei" charset="-120"/>
                <a:cs typeface="Microsoft JhengHei" charset="-120"/>
              </a:rPr>
              <a:t>藝術涵養</a:t>
            </a:r>
          </a:p>
          <a:p>
            <a:pPr algn="ctr"/>
            <a:r>
              <a:rPr lang="zh-TW" altLang="en-US" sz="2000" dirty="0" smtClean="0">
                <a:solidFill>
                  <a:prstClr val="black"/>
                </a:solidFill>
                <a:latin typeface="Microsoft JhengHei" charset="-120"/>
                <a:ea typeface="Microsoft JhengHei" charset="-120"/>
                <a:cs typeface="Microsoft JhengHei" charset="-120"/>
              </a:rPr>
              <a:t>與美感素養</a:t>
            </a:r>
            <a:endParaRPr lang="zh-TW" altLang="en-US" sz="2000" dirty="0">
              <a:solidFill>
                <a:prstClr val="black"/>
              </a:solidFill>
              <a:latin typeface="Microsoft JhengHei" charset="-120"/>
              <a:ea typeface="Microsoft JhengHei" charset="-120"/>
              <a:cs typeface="Microsoft JhengHei" charset="-120"/>
            </a:endParaRPr>
          </a:p>
        </p:txBody>
      </p:sp>
      <p:sp>
        <p:nvSpPr>
          <p:cNvPr id="17" name="矩形 16"/>
          <p:cNvSpPr/>
          <p:nvPr/>
        </p:nvSpPr>
        <p:spPr>
          <a:xfrm>
            <a:off x="2873533" y="5529877"/>
            <a:ext cx="1560723" cy="707886"/>
          </a:xfrm>
          <a:prstGeom prst="rect">
            <a:avLst/>
          </a:prstGeom>
        </p:spPr>
        <p:txBody>
          <a:bodyPr wrap="square" anchor="ctr">
            <a:spAutoFit/>
          </a:bodyPr>
          <a:lstStyle/>
          <a:p>
            <a:pPr algn="ctr"/>
            <a:r>
              <a:rPr lang="zh-TW" altLang="en-US" sz="2000" dirty="0" smtClean="0">
                <a:solidFill>
                  <a:prstClr val="black"/>
                </a:solidFill>
                <a:latin typeface="Microsoft JhengHei" charset="-120"/>
                <a:ea typeface="Microsoft JhengHei" charset="-120"/>
                <a:cs typeface="Microsoft JhengHei" charset="-120"/>
              </a:rPr>
              <a:t>道德實踐</a:t>
            </a:r>
          </a:p>
          <a:p>
            <a:pPr algn="ctr"/>
            <a:r>
              <a:rPr lang="zh-TW" altLang="en-US" sz="2000" dirty="0" smtClean="0">
                <a:solidFill>
                  <a:prstClr val="black"/>
                </a:solidFill>
                <a:latin typeface="Microsoft JhengHei" charset="-120"/>
                <a:ea typeface="Microsoft JhengHei" charset="-120"/>
                <a:cs typeface="Microsoft JhengHei" charset="-120"/>
              </a:rPr>
              <a:t>與公民意識</a:t>
            </a:r>
            <a:endParaRPr lang="zh-TW" altLang="en-US" sz="2000" dirty="0">
              <a:solidFill>
                <a:prstClr val="black"/>
              </a:solidFill>
              <a:latin typeface="Microsoft JhengHei" charset="-120"/>
              <a:ea typeface="Microsoft JhengHei" charset="-120"/>
              <a:cs typeface="Microsoft JhengHei" charset="-120"/>
            </a:endParaRPr>
          </a:p>
        </p:txBody>
      </p:sp>
      <p:sp>
        <p:nvSpPr>
          <p:cNvPr id="18" name="矩形 17"/>
          <p:cNvSpPr/>
          <p:nvPr/>
        </p:nvSpPr>
        <p:spPr>
          <a:xfrm>
            <a:off x="1558162" y="4992577"/>
            <a:ext cx="1559368" cy="707886"/>
          </a:xfrm>
          <a:prstGeom prst="rect">
            <a:avLst/>
          </a:prstGeom>
        </p:spPr>
        <p:txBody>
          <a:bodyPr wrap="square" anchor="ctr">
            <a:spAutoFit/>
          </a:bodyPr>
          <a:lstStyle/>
          <a:p>
            <a:pPr algn="ctr"/>
            <a:r>
              <a:rPr lang="zh-TW" altLang="en-US" sz="2000" dirty="0" smtClean="0">
                <a:solidFill>
                  <a:prstClr val="black"/>
                </a:solidFill>
                <a:latin typeface="Microsoft JhengHei" charset="-120"/>
                <a:ea typeface="Microsoft JhengHei" charset="-120"/>
                <a:cs typeface="Microsoft JhengHei" charset="-120"/>
              </a:rPr>
              <a:t>人際關係</a:t>
            </a:r>
          </a:p>
          <a:p>
            <a:pPr algn="ctr"/>
            <a:r>
              <a:rPr lang="zh-TW" altLang="en-US" sz="2000" dirty="0" smtClean="0">
                <a:solidFill>
                  <a:prstClr val="black"/>
                </a:solidFill>
                <a:latin typeface="Microsoft JhengHei" charset="-120"/>
                <a:ea typeface="Microsoft JhengHei" charset="-120"/>
                <a:cs typeface="Microsoft JhengHei" charset="-120"/>
              </a:rPr>
              <a:t>與團隊合作</a:t>
            </a:r>
            <a:endParaRPr lang="zh-TW" altLang="en-US" sz="2000" dirty="0">
              <a:solidFill>
                <a:prstClr val="black"/>
              </a:solidFill>
              <a:latin typeface="Microsoft JhengHei" charset="-120"/>
              <a:ea typeface="Microsoft JhengHei" charset="-120"/>
              <a:cs typeface="Microsoft JhengHei" charset="-120"/>
            </a:endParaRPr>
          </a:p>
        </p:txBody>
      </p:sp>
      <p:sp>
        <p:nvSpPr>
          <p:cNvPr id="19" name="矩形 18"/>
          <p:cNvSpPr/>
          <p:nvPr/>
        </p:nvSpPr>
        <p:spPr>
          <a:xfrm>
            <a:off x="1004023" y="3893867"/>
            <a:ext cx="1476493" cy="707886"/>
          </a:xfrm>
          <a:prstGeom prst="rect">
            <a:avLst/>
          </a:prstGeom>
        </p:spPr>
        <p:txBody>
          <a:bodyPr wrap="square" anchor="ctr">
            <a:spAutoFit/>
          </a:bodyPr>
          <a:lstStyle/>
          <a:p>
            <a:pPr algn="ctr"/>
            <a:r>
              <a:rPr lang="zh-TW" altLang="en-US" sz="2000" dirty="0" smtClean="0">
                <a:solidFill>
                  <a:prstClr val="black"/>
                </a:solidFill>
                <a:latin typeface="Microsoft JhengHei" charset="-120"/>
                <a:ea typeface="Microsoft JhengHei" charset="-120"/>
                <a:cs typeface="Microsoft JhengHei" charset="-120"/>
              </a:rPr>
              <a:t>多元文化</a:t>
            </a:r>
          </a:p>
          <a:p>
            <a:pPr algn="ctr"/>
            <a:r>
              <a:rPr lang="zh-TW" altLang="en-US" sz="2000" dirty="0" smtClean="0">
                <a:solidFill>
                  <a:prstClr val="black"/>
                </a:solidFill>
                <a:latin typeface="Microsoft JhengHei" charset="-120"/>
                <a:ea typeface="Microsoft JhengHei" charset="-120"/>
                <a:cs typeface="Microsoft JhengHei" charset="-120"/>
              </a:rPr>
              <a:t>與國際理解</a:t>
            </a:r>
            <a:endParaRPr lang="zh-TW" altLang="en-US" sz="2000" dirty="0">
              <a:solidFill>
                <a:prstClr val="black"/>
              </a:solidFill>
              <a:latin typeface="Microsoft JhengHei" charset="-120"/>
              <a:ea typeface="Microsoft JhengHei" charset="-120"/>
              <a:cs typeface="Microsoft JhengHei" charset="-120"/>
            </a:endParaRPr>
          </a:p>
        </p:txBody>
      </p:sp>
      <p:sp>
        <p:nvSpPr>
          <p:cNvPr id="20" name="矩形 19"/>
          <p:cNvSpPr/>
          <p:nvPr/>
        </p:nvSpPr>
        <p:spPr>
          <a:xfrm>
            <a:off x="1703747" y="2172837"/>
            <a:ext cx="526106" cy="461665"/>
          </a:xfrm>
          <a:prstGeom prst="rect">
            <a:avLst/>
          </a:prstGeom>
        </p:spPr>
        <p:txBody>
          <a:bodyPr wrap="none" anchor="ctr">
            <a:spAutoFit/>
          </a:bodyPr>
          <a:lstStyle/>
          <a:p>
            <a:pPr algn="ctr"/>
            <a:r>
              <a:rPr lang="zh-TW" altLang="en-US" sz="2400" b="1" dirty="0" smtClean="0">
                <a:solidFill>
                  <a:srgbClr val="070099"/>
                </a:solidFill>
              </a:rPr>
              <a:t>A1</a:t>
            </a:r>
            <a:endParaRPr lang="zh-TW" altLang="en-US" sz="2400" b="1" dirty="0">
              <a:solidFill>
                <a:srgbClr val="070099"/>
              </a:solidFill>
            </a:endParaRPr>
          </a:p>
        </p:txBody>
      </p:sp>
      <p:sp>
        <p:nvSpPr>
          <p:cNvPr id="21" name="矩形 20"/>
          <p:cNvSpPr/>
          <p:nvPr/>
        </p:nvSpPr>
        <p:spPr>
          <a:xfrm>
            <a:off x="2692648" y="1347875"/>
            <a:ext cx="526106" cy="461665"/>
          </a:xfrm>
          <a:prstGeom prst="rect">
            <a:avLst/>
          </a:prstGeom>
        </p:spPr>
        <p:txBody>
          <a:bodyPr wrap="none" anchor="ctr">
            <a:spAutoFit/>
          </a:bodyPr>
          <a:lstStyle/>
          <a:p>
            <a:pPr algn="ctr"/>
            <a:r>
              <a:rPr lang="zh-TW" altLang="en-US" sz="2400" b="1" dirty="0" smtClean="0">
                <a:solidFill>
                  <a:srgbClr val="070099"/>
                </a:solidFill>
              </a:rPr>
              <a:t>A</a:t>
            </a:r>
            <a:r>
              <a:rPr lang="en-US" altLang="zh-TW" sz="2400" b="1" dirty="0" smtClean="0">
                <a:solidFill>
                  <a:srgbClr val="070099"/>
                </a:solidFill>
              </a:rPr>
              <a:t>2</a:t>
            </a:r>
            <a:endParaRPr lang="zh-TW" altLang="en-US" sz="2400" b="1" dirty="0">
              <a:solidFill>
                <a:srgbClr val="070099"/>
              </a:solidFill>
            </a:endParaRPr>
          </a:p>
        </p:txBody>
      </p:sp>
      <p:sp>
        <p:nvSpPr>
          <p:cNvPr id="22" name="矩形 21"/>
          <p:cNvSpPr/>
          <p:nvPr/>
        </p:nvSpPr>
        <p:spPr>
          <a:xfrm>
            <a:off x="3990318" y="1326934"/>
            <a:ext cx="526106" cy="461665"/>
          </a:xfrm>
          <a:prstGeom prst="rect">
            <a:avLst/>
          </a:prstGeom>
        </p:spPr>
        <p:txBody>
          <a:bodyPr wrap="none" anchor="ctr">
            <a:spAutoFit/>
          </a:bodyPr>
          <a:lstStyle/>
          <a:p>
            <a:pPr algn="ctr"/>
            <a:r>
              <a:rPr lang="zh-TW" altLang="en-US" sz="2400" b="1" dirty="0" smtClean="0">
                <a:solidFill>
                  <a:srgbClr val="070099"/>
                </a:solidFill>
              </a:rPr>
              <a:t>A</a:t>
            </a:r>
            <a:r>
              <a:rPr lang="en-US" altLang="zh-TW" sz="2400" b="1" dirty="0">
                <a:solidFill>
                  <a:srgbClr val="070099"/>
                </a:solidFill>
              </a:rPr>
              <a:t>3</a:t>
            </a:r>
            <a:endParaRPr lang="zh-TW" altLang="en-US" sz="2400" b="1" dirty="0">
              <a:solidFill>
                <a:srgbClr val="070099"/>
              </a:solidFill>
            </a:endParaRPr>
          </a:p>
        </p:txBody>
      </p:sp>
      <p:sp>
        <p:nvSpPr>
          <p:cNvPr id="23" name="矩形 22"/>
          <p:cNvSpPr/>
          <p:nvPr/>
        </p:nvSpPr>
        <p:spPr>
          <a:xfrm>
            <a:off x="5006143" y="2228955"/>
            <a:ext cx="513282" cy="461665"/>
          </a:xfrm>
          <a:prstGeom prst="rect">
            <a:avLst/>
          </a:prstGeom>
        </p:spPr>
        <p:txBody>
          <a:bodyPr wrap="none" anchor="ctr">
            <a:spAutoFit/>
          </a:bodyPr>
          <a:lstStyle/>
          <a:p>
            <a:pPr algn="ctr"/>
            <a:r>
              <a:rPr lang="en-US" altLang="zh-TW" sz="2400" b="1" dirty="0" smtClean="0">
                <a:solidFill>
                  <a:schemeClr val="accent6">
                    <a:lumMod val="75000"/>
                  </a:schemeClr>
                </a:solidFill>
              </a:rPr>
              <a:t>B1</a:t>
            </a:r>
            <a:endParaRPr lang="zh-TW" altLang="en-US" sz="2400" b="1" dirty="0">
              <a:solidFill>
                <a:schemeClr val="accent6">
                  <a:lumMod val="75000"/>
                </a:schemeClr>
              </a:solidFill>
            </a:endParaRPr>
          </a:p>
        </p:txBody>
      </p:sp>
      <p:sp>
        <p:nvSpPr>
          <p:cNvPr id="24" name="矩形 23"/>
          <p:cNvSpPr/>
          <p:nvPr/>
        </p:nvSpPr>
        <p:spPr>
          <a:xfrm>
            <a:off x="5251289" y="3474989"/>
            <a:ext cx="513282" cy="461665"/>
          </a:xfrm>
          <a:prstGeom prst="rect">
            <a:avLst/>
          </a:prstGeom>
        </p:spPr>
        <p:txBody>
          <a:bodyPr wrap="none" anchor="ctr">
            <a:spAutoFit/>
          </a:bodyPr>
          <a:lstStyle/>
          <a:p>
            <a:pPr algn="ctr"/>
            <a:r>
              <a:rPr lang="en-US" altLang="zh-TW" sz="2400" b="1" dirty="0" smtClean="0">
                <a:solidFill>
                  <a:schemeClr val="accent6">
                    <a:lumMod val="75000"/>
                  </a:schemeClr>
                </a:solidFill>
              </a:rPr>
              <a:t>B2</a:t>
            </a:r>
            <a:endParaRPr lang="zh-TW" altLang="en-US" sz="2400" b="1" dirty="0">
              <a:solidFill>
                <a:schemeClr val="accent6">
                  <a:lumMod val="75000"/>
                </a:schemeClr>
              </a:solidFill>
            </a:endParaRPr>
          </a:p>
        </p:txBody>
      </p:sp>
      <p:sp>
        <p:nvSpPr>
          <p:cNvPr id="25" name="矩形 24"/>
          <p:cNvSpPr/>
          <p:nvPr/>
        </p:nvSpPr>
        <p:spPr>
          <a:xfrm>
            <a:off x="4646126" y="4512297"/>
            <a:ext cx="513282" cy="461665"/>
          </a:xfrm>
          <a:prstGeom prst="rect">
            <a:avLst/>
          </a:prstGeom>
        </p:spPr>
        <p:txBody>
          <a:bodyPr wrap="none" anchor="ctr">
            <a:spAutoFit/>
          </a:bodyPr>
          <a:lstStyle/>
          <a:p>
            <a:pPr algn="ctr"/>
            <a:r>
              <a:rPr lang="en-US" altLang="zh-TW" sz="2400" b="1" dirty="0" smtClean="0">
                <a:solidFill>
                  <a:schemeClr val="accent6">
                    <a:lumMod val="75000"/>
                  </a:schemeClr>
                </a:solidFill>
              </a:rPr>
              <a:t>B3</a:t>
            </a:r>
            <a:endParaRPr lang="zh-TW" altLang="en-US" sz="2400" b="1" dirty="0">
              <a:solidFill>
                <a:schemeClr val="accent6">
                  <a:lumMod val="75000"/>
                </a:schemeClr>
              </a:solidFill>
            </a:endParaRPr>
          </a:p>
        </p:txBody>
      </p:sp>
      <p:sp>
        <p:nvSpPr>
          <p:cNvPr id="26" name="矩形 25"/>
          <p:cNvSpPr/>
          <p:nvPr/>
        </p:nvSpPr>
        <p:spPr>
          <a:xfrm>
            <a:off x="3375386" y="5158793"/>
            <a:ext cx="503664" cy="461665"/>
          </a:xfrm>
          <a:prstGeom prst="rect">
            <a:avLst/>
          </a:prstGeom>
        </p:spPr>
        <p:txBody>
          <a:bodyPr wrap="none" anchor="ctr">
            <a:spAutoFit/>
          </a:bodyPr>
          <a:lstStyle/>
          <a:p>
            <a:pPr algn="ctr"/>
            <a:r>
              <a:rPr lang="en-US" altLang="zh-TW" sz="2400" b="1" dirty="0" smtClean="0">
                <a:solidFill>
                  <a:srgbClr val="C00000"/>
                </a:solidFill>
              </a:rPr>
              <a:t>C1</a:t>
            </a:r>
            <a:endParaRPr lang="zh-TW" altLang="en-US" sz="2400" b="1" dirty="0">
              <a:solidFill>
                <a:srgbClr val="C00000"/>
              </a:solidFill>
            </a:endParaRPr>
          </a:p>
        </p:txBody>
      </p:sp>
      <p:sp>
        <p:nvSpPr>
          <p:cNvPr id="27" name="矩形 26"/>
          <p:cNvSpPr/>
          <p:nvPr/>
        </p:nvSpPr>
        <p:spPr>
          <a:xfrm>
            <a:off x="2196667" y="4653135"/>
            <a:ext cx="503664" cy="461665"/>
          </a:xfrm>
          <a:prstGeom prst="rect">
            <a:avLst/>
          </a:prstGeom>
        </p:spPr>
        <p:txBody>
          <a:bodyPr wrap="none" anchor="ctr">
            <a:spAutoFit/>
          </a:bodyPr>
          <a:lstStyle/>
          <a:p>
            <a:pPr algn="ctr"/>
            <a:r>
              <a:rPr lang="en-US" altLang="zh-TW" sz="2400" b="1" dirty="0" smtClean="0">
                <a:solidFill>
                  <a:srgbClr val="C00000"/>
                </a:solidFill>
              </a:rPr>
              <a:t>C2</a:t>
            </a:r>
            <a:endParaRPr lang="zh-TW" altLang="en-US" sz="2400" b="1" dirty="0">
              <a:solidFill>
                <a:srgbClr val="C00000"/>
              </a:solidFill>
            </a:endParaRPr>
          </a:p>
        </p:txBody>
      </p:sp>
      <p:sp>
        <p:nvSpPr>
          <p:cNvPr id="28" name="矩形 27"/>
          <p:cNvSpPr/>
          <p:nvPr/>
        </p:nvSpPr>
        <p:spPr>
          <a:xfrm>
            <a:off x="1490438" y="3561997"/>
            <a:ext cx="503664" cy="461665"/>
          </a:xfrm>
          <a:prstGeom prst="rect">
            <a:avLst/>
          </a:prstGeom>
        </p:spPr>
        <p:txBody>
          <a:bodyPr wrap="none" anchor="ctr">
            <a:spAutoFit/>
          </a:bodyPr>
          <a:lstStyle/>
          <a:p>
            <a:pPr algn="ctr"/>
            <a:r>
              <a:rPr lang="en-US" altLang="zh-TW" sz="2400" b="1" dirty="0" smtClean="0">
                <a:solidFill>
                  <a:srgbClr val="C00000"/>
                </a:solidFill>
              </a:rPr>
              <a:t>C3</a:t>
            </a:r>
            <a:endParaRPr lang="zh-TW" altLang="en-US" sz="2400" b="1" dirty="0">
              <a:solidFill>
                <a:srgbClr val="C00000"/>
              </a:solidFill>
            </a:endParaRPr>
          </a:p>
        </p:txBody>
      </p:sp>
      <p:sp>
        <p:nvSpPr>
          <p:cNvPr id="29" name="矩形 28"/>
          <p:cNvSpPr/>
          <p:nvPr/>
        </p:nvSpPr>
        <p:spPr>
          <a:xfrm rot="3141291">
            <a:off x="524925" y="5594450"/>
            <a:ext cx="1518364" cy="492443"/>
          </a:xfrm>
          <a:prstGeom prst="rect">
            <a:avLst/>
          </a:prstGeom>
        </p:spPr>
        <p:txBody>
          <a:bodyPr wrap="none" anchor="ctr">
            <a:spAutoFit/>
          </a:bodyPr>
          <a:lstStyle/>
          <a:p>
            <a:pPr algn="ctr"/>
            <a:r>
              <a:rPr lang="zh-TW" altLang="en-US" sz="2600" b="1" dirty="0" smtClean="0">
                <a:solidFill>
                  <a:srgbClr val="C00000"/>
                </a:solidFill>
                <a:latin typeface="Microsoft JhengHei" charset="-120"/>
                <a:ea typeface="Microsoft JhengHei" charset="-120"/>
                <a:cs typeface="Microsoft JhengHei" charset="-120"/>
              </a:rPr>
              <a:t>生活情境</a:t>
            </a:r>
            <a:endParaRPr lang="zh-TW" altLang="en-US" sz="2600" b="1" dirty="0">
              <a:solidFill>
                <a:srgbClr val="C00000"/>
              </a:solidFill>
              <a:latin typeface="Microsoft JhengHei" charset="-120"/>
              <a:ea typeface="Microsoft JhengHei" charset="-120"/>
              <a:cs typeface="Microsoft JhengHei" charset="-120"/>
            </a:endParaRPr>
          </a:p>
        </p:txBody>
      </p:sp>
      <p:sp>
        <p:nvSpPr>
          <p:cNvPr id="30" name="矩形 29"/>
          <p:cNvSpPr/>
          <p:nvPr/>
        </p:nvSpPr>
        <p:spPr>
          <a:xfrm rot="17038802">
            <a:off x="5910362" y="4443823"/>
            <a:ext cx="1518364" cy="492443"/>
          </a:xfrm>
          <a:prstGeom prst="rect">
            <a:avLst/>
          </a:prstGeom>
        </p:spPr>
        <p:txBody>
          <a:bodyPr wrap="none" anchor="ctr">
            <a:spAutoFit/>
          </a:bodyPr>
          <a:lstStyle/>
          <a:p>
            <a:pPr algn="ctr"/>
            <a:r>
              <a:rPr lang="zh-TW" altLang="en-US" sz="2600" b="1" dirty="0" smtClean="0">
                <a:solidFill>
                  <a:srgbClr val="E46C0A"/>
                </a:solidFill>
                <a:latin typeface="Microsoft JhengHei" charset="-120"/>
                <a:ea typeface="Microsoft JhengHei" charset="-120"/>
                <a:cs typeface="Microsoft JhengHei" charset="-120"/>
              </a:rPr>
              <a:t>生活情境</a:t>
            </a:r>
            <a:endParaRPr lang="zh-TW" altLang="en-US" sz="2600" b="1" dirty="0">
              <a:solidFill>
                <a:srgbClr val="E46C0A"/>
              </a:solidFill>
              <a:latin typeface="Microsoft JhengHei" charset="-120"/>
              <a:ea typeface="Microsoft JhengHei" charset="-120"/>
              <a:cs typeface="Microsoft JhengHei" charset="-120"/>
            </a:endParaRPr>
          </a:p>
        </p:txBody>
      </p:sp>
      <p:sp>
        <p:nvSpPr>
          <p:cNvPr id="31" name="矩形 30"/>
          <p:cNvSpPr/>
          <p:nvPr/>
        </p:nvSpPr>
        <p:spPr>
          <a:xfrm rot="19942479">
            <a:off x="1349863" y="958042"/>
            <a:ext cx="1518364" cy="492443"/>
          </a:xfrm>
          <a:prstGeom prst="rect">
            <a:avLst/>
          </a:prstGeom>
        </p:spPr>
        <p:txBody>
          <a:bodyPr wrap="none" anchor="ctr">
            <a:spAutoFit/>
          </a:bodyPr>
          <a:lstStyle/>
          <a:p>
            <a:pPr algn="ctr"/>
            <a:r>
              <a:rPr lang="zh-TW" altLang="en-US" sz="2600" b="1" dirty="0" smtClean="0">
                <a:solidFill>
                  <a:srgbClr val="002060"/>
                </a:solidFill>
                <a:latin typeface="Microsoft JhengHei" charset="-120"/>
                <a:ea typeface="Microsoft JhengHei" charset="-120"/>
                <a:cs typeface="Microsoft JhengHei" charset="-120"/>
              </a:rPr>
              <a:t>生活情境</a:t>
            </a:r>
            <a:endParaRPr lang="zh-TW" altLang="en-US" sz="2600" b="1" dirty="0">
              <a:solidFill>
                <a:srgbClr val="002060"/>
              </a:solidFill>
              <a:latin typeface="Microsoft JhengHei" charset="-120"/>
              <a:ea typeface="Microsoft JhengHei" charset="-120"/>
              <a:cs typeface="Microsoft JhengHei" charset="-120"/>
            </a:endParaRPr>
          </a:p>
        </p:txBody>
      </p:sp>
    </p:spTree>
    <p:extLst>
      <p:ext uri="{BB962C8B-B14F-4D97-AF65-F5344CB8AC3E}">
        <p14:creationId xmlns:p14="http://schemas.microsoft.com/office/powerpoint/2010/main" val="1147716455"/>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ipe(left)">
                                      <p:cBhvr>
                                        <p:cTn id="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甜甜圈 14"/>
          <p:cNvSpPr/>
          <p:nvPr/>
        </p:nvSpPr>
        <p:spPr>
          <a:xfrm>
            <a:off x="4694444" y="4181439"/>
            <a:ext cx="2160000" cy="2160000"/>
          </a:xfrm>
          <a:prstGeom prst="donut">
            <a:avLst>
              <a:gd name="adj" fmla="val 402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prstClr val="black"/>
              </a:solidFill>
            </a:endParaRPr>
          </a:p>
        </p:txBody>
      </p:sp>
      <p:sp>
        <p:nvSpPr>
          <p:cNvPr id="56324" name="投影片編號版面配置區 4"/>
          <p:cNvSpPr>
            <a:spLocks noGrp="1"/>
          </p:cNvSpPr>
          <p:nvPr>
            <p:ph type="sldNum" sz="quarter" idx="12"/>
          </p:nvPr>
        </p:nvSpPr>
        <p:spPr bwMode="auto">
          <a:xfrm>
            <a:off x="6553202" y="6371819"/>
            <a:ext cx="2064759" cy="3496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2400">
                <a:solidFill>
                  <a:schemeClr val="tx1"/>
                </a:solidFill>
                <a:latin typeface="Calibri" pitchFamily="34" charset="0"/>
                <a:ea typeface="新細明體" pitchFamily="18" charset="-120"/>
              </a:defRPr>
            </a:lvl1pPr>
            <a:lvl2pPr marL="557199" indent="-214308">
              <a:spcBef>
                <a:spcPct val="20000"/>
              </a:spcBef>
              <a:buFont typeface="Arial" pitchFamily="34" charset="0"/>
              <a:buChar char="–"/>
              <a:defRPr sz="2100">
                <a:solidFill>
                  <a:schemeClr val="tx1"/>
                </a:solidFill>
                <a:latin typeface="Calibri" pitchFamily="34" charset="0"/>
                <a:ea typeface="新細明體" pitchFamily="18" charset="-120"/>
              </a:defRPr>
            </a:lvl2pPr>
            <a:lvl3pPr marL="857228" indent="-171446">
              <a:spcBef>
                <a:spcPct val="20000"/>
              </a:spcBef>
              <a:buFont typeface="Arial" pitchFamily="34" charset="0"/>
              <a:buChar char="•"/>
              <a:defRPr sz="1800">
                <a:solidFill>
                  <a:schemeClr val="tx1"/>
                </a:solidFill>
                <a:latin typeface="Calibri" pitchFamily="34" charset="0"/>
                <a:ea typeface="新細明體" pitchFamily="18" charset="-120"/>
              </a:defRPr>
            </a:lvl3pPr>
            <a:lvl4pPr marL="1200120" indent="-171446">
              <a:spcBef>
                <a:spcPct val="20000"/>
              </a:spcBef>
              <a:buFont typeface="Arial" pitchFamily="34" charset="0"/>
              <a:buChar char="–"/>
              <a:defRPr sz="1500">
                <a:solidFill>
                  <a:schemeClr val="tx1"/>
                </a:solidFill>
                <a:latin typeface="Calibri" pitchFamily="34" charset="0"/>
                <a:ea typeface="新細明體" pitchFamily="18" charset="-120"/>
              </a:defRPr>
            </a:lvl4pPr>
            <a:lvl5pPr marL="1543012" indent="-171446">
              <a:spcBef>
                <a:spcPct val="20000"/>
              </a:spcBef>
              <a:buFont typeface="Arial" pitchFamily="34" charset="0"/>
              <a:buChar char="»"/>
              <a:defRPr sz="1500">
                <a:solidFill>
                  <a:schemeClr val="tx1"/>
                </a:solidFill>
                <a:latin typeface="Calibri" pitchFamily="34" charset="0"/>
                <a:ea typeface="新細明體" pitchFamily="18" charset="-120"/>
              </a:defRPr>
            </a:lvl5pPr>
            <a:lvl6pPr marL="1885903" indent="-171446" eaLnBrk="0" fontAlgn="base" hangingPunct="0">
              <a:spcBef>
                <a:spcPct val="20000"/>
              </a:spcBef>
              <a:spcAft>
                <a:spcPct val="0"/>
              </a:spcAft>
              <a:buFont typeface="Arial" pitchFamily="34" charset="0"/>
              <a:buChar char="»"/>
              <a:defRPr sz="1500">
                <a:solidFill>
                  <a:schemeClr val="tx1"/>
                </a:solidFill>
                <a:latin typeface="Calibri" pitchFamily="34" charset="0"/>
                <a:ea typeface="新細明體" pitchFamily="18" charset="-120"/>
              </a:defRPr>
            </a:lvl6pPr>
            <a:lvl7pPr marL="2228795" indent="-171446" eaLnBrk="0" fontAlgn="base" hangingPunct="0">
              <a:spcBef>
                <a:spcPct val="20000"/>
              </a:spcBef>
              <a:spcAft>
                <a:spcPct val="0"/>
              </a:spcAft>
              <a:buFont typeface="Arial" pitchFamily="34" charset="0"/>
              <a:buChar char="»"/>
              <a:defRPr sz="1500">
                <a:solidFill>
                  <a:schemeClr val="tx1"/>
                </a:solidFill>
                <a:latin typeface="Calibri" pitchFamily="34" charset="0"/>
                <a:ea typeface="新細明體" pitchFamily="18" charset="-120"/>
              </a:defRPr>
            </a:lvl7pPr>
            <a:lvl8pPr marL="2571686" indent="-171446" eaLnBrk="0" fontAlgn="base" hangingPunct="0">
              <a:spcBef>
                <a:spcPct val="20000"/>
              </a:spcBef>
              <a:spcAft>
                <a:spcPct val="0"/>
              </a:spcAft>
              <a:buFont typeface="Arial" pitchFamily="34" charset="0"/>
              <a:buChar char="»"/>
              <a:defRPr sz="1500">
                <a:solidFill>
                  <a:schemeClr val="tx1"/>
                </a:solidFill>
                <a:latin typeface="Calibri" pitchFamily="34" charset="0"/>
                <a:ea typeface="新細明體" pitchFamily="18" charset="-120"/>
              </a:defRPr>
            </a:lvl8pPr>
            <a:lvl9pPr marL="2914577" indent="-171446" eaLnBrk="0" fontAlgn="base" hangingPunct="0">
              <a:spcBef>
                <a:spcPct val="20000"/>
              </a:spcBef>
              <a:spcAft>
                <a:spcPct val="0"/>
              </a:spcAft>
              <a:buFont typeface="Arial" pitchFamily="34" charset="0"/>
              <a:buChar char="»"/>
              <a:defRPr sz="1500">
                <a:solidFill>
                  <a:schemeClr val="tx1"/>
                </a:solidFill>
                <a:latin typeface="Calibri" pitchFamily="34" charset="0"/>
                <a:ea typeface="新細明體" pitchFamily="18" charset="-120"/>
              </a:defRPr>
            </a:lvl9pPr>
          </a:lstStyle>
          <a:p>
            <a:pPr>
              <a:spcBef>
                <a:spcPct val="0"/>
              </a:spcBef>
              <a:buFontTx/>
              <a:buNone/>
            </a:pPr>
            <a:fld id="{21130097-A372-48E4-BA5A-3C2D7FCD59CE}" type="slidenum">
              <a:rPr lang="zh-TW" altLang="en-US" sz="900">
                <a:solidFill>
                  <a:srgbClr val="898989"/>
                </a:solidFill>
                <a:latin typeface="標楷體" pitchFamily="65" charset="-120"/>
                <a:ea typeface="標楷體" pitchFamily="65" charset="-120"/>
              </a:rPr>
              <a:pPr>
                <a:spcBef>
                  <a:spcPct val="0"/>
                </a:spcBef>
                <a:buFontTx/>
                <a:buNone/>
              </a:pPr>
              <a:t>12</a:t>
            </a:fld>
            <a:endParaRPr lang="en-US" altLang="zh-TW" sz="900">
              <a:solidFill>
                <a:srgbClr val="898989"/>
              </a:solidFill>
              <a:latin typeface="標楷體" pitchFamily="65" charset="-120"/>
              <a:ea typeface="標楷體" pitchFamily="65" charset="-120"/>
            </a:endParaRPr>
          </a:p>
        </p:txBody>
      </p:sp>
      <p:sp>
        <p:nvSpPr>
          <p:cNvPr id="56325" name="Shape 526"/>
          <p:cNvSpPr txBox="1">
            <a:spLocks noChangeArrowheads="1"/>
          </p:cNvSpPr>
          <p:nvPr/>
        </p:nvSpPr>
        <p:spPr bwMode="auto">
          <a:xfrm>
            <a:off x="1004099" y="294154"/>
            <a:ext cx="6408737"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91440" tIns="45720" rIns="91440" bIns="45720" numCol="1" anchor="ctr" anchorCtr="0" compatLnSpc="1">
            <a:prstTxWarp prst="textNoShape">
              <a:avLst/>
            </a:prstTxWarp>
          </a:bodyPr>
          <a:lstStyle>
            <a:lvl1pPr algn="ctr" fontAlgn="base">
              <a:spcBef>
                <a:spcPct val="0"/>
              </a:spcBef>
              <a:spcAft>
                <a:spcPct val="0"/>
              </a:spcAft>
              <a:buSzPts val="2800"/>
              <a:defRPr sz="3300" b="1">
                <a:solidFill>
                  <a:schemeClr val="accent1">
                    <a:lumMod val="75000"/>
                  </a:schemeClr>
                </a:solidFill>
                <a:latin typeface="微軟正黑體" pitchFamily="34" charset="-120"/>
                <a:ea typeface="微軟正黑體" pitchFamily="34" charset="-120"/>
                <a:cs typeface="+mj-cs"/>
              </a:defRPr>
            </a:lvl1pPr>
            <a:lvl2pPr algn="ctr" fontAlgn="base">
              <a:spcBef>
                <a:spcPct val="0"/>
              </a:spcBef>
              <a:spcAft>
                <a:spcPct val="0"/>
              </a:spcAft>
              <a:defRPr sz="3300">
                <a:latin typeface="Calibri" panose="020F0502020204030204" pitchFamily="34" charset="0"/>
                <a:ea typeface="新細明體" panose="02020500000000000000" pitchFamily="18" charset="-120"/>
              </a:defRPr>
            </a:lvl2pPr>
            <a:lvl3pPr algn="ctr" fontAlgn="base">
              <a:spcBef>
                <a:spcPct val="0"/>
              </a:spcBef>
              <a:spcAft>
                <a:spcPct val="0"/>
              </a:spcAft>
              <a:defRPr sz="3300">
                <a:latin typeface="Calibri" panose="020F0502020204030204" pitchFamily="34" charset="0"/>
                <a:ea typeface="新細明體" panose="02020500000000000000" pitchFamily="18" charset="-120"/>
              </a:defRPr>
            </a:lvl3pPr>
            <a:lvl4pPr algn="ctr" fontAlgn="base">
              <a:spcBef>
                <a:spcPct val="0"/>
              </a:spcBef>
              <a:spcAft>
                <a:spcPct val="0"/>
              </a:spcAft>
              <a:defRPr sz="3300">
                <a:latin typeface="Calibri" panose="020F0502020204030204" pitchFamily="34" charset="0"/>
                <a:ea typeface="新細明體" panose="02020500000000000000" pitchFamily="18" charset="-120"/>
              </a:defRPr>
            </a:lvl4pPr>
            <a:lvl5pPr algn="ctr" fontAlgn="base">
              <a:spcBef>
                <a:spcPct val="0"/>
              </a:spcBef>
              <a:spcAft>
                <a:spcPct val="0"/>
              </a:spcAft>
              <a:defRPr sz="3300">
                <a:latin typeface="Calibri" panose="020F0502020204030204" pitchFamily="34" charset="0"/>
                <a:ea typeface="新細明體" panose="02020500000000000000" pitchFamily="18" charset="-120"/>
              </a:defRPr>
            </a:lvl5pPr>
            <a:lvl6pPr marL="342892" algn="ctr" fontAlgn="base">
              <a:spcBef>
                <a:spcPct val="0"/>
              </a:spcBef>
              <a:spcAft>
                <a:spcPct val="0"/>
              </a:spcAft>
              <a:defRPr sz="3300">
                <a:latin typeface="Calibri" panose="020F0502020204030204" pitchFamily="34" charset="0"/>
                <a:ea typeface="新細明體" panose="02020500000000000000" pitchFamily="18" charset="-120"/>
              </a:defRPr>
            </a:lvl6pPr>
            <a:lvl7pPr marL="685783" algn="ctr" fontAlgn="base">
              <a:spcBef>
                <a:spcPct val="0"/>
              </a:spcBef>
              <a:spcAft>
                <a:spcPct val="0"/>
              </a:spcAft>
              <a:defRPr sz="3300">
                <a:latin typeface="Calibri" panose="020F0502020204030204" pitchFamily="34" charset="0"/>
                <a:ea typeface="新細明體" panose="02020500000000000000" pitchFamily="18" charset="-120"/>
              </a:defRPr>
            </a:lvl7pPr>
            <a:lvl8pPr marL="1028675" algn="ctr" fontAlgn="base">
              <a:spcBef>
                <a:spcPct val="0"/>
              </a:spcBef>
              <a:spcAft>
                <a:spcPct val="0"/>
              </a:spcAft>
              <a:defRPr sz="3300">
                <a:latin typeface="Calibri" panose="020F0502020204030204" pitchFamily="34" charset="0"/>
                <a:ea typeface="新細明體" panose="02020500000000000000" pitchFamily="18" charset="-120"/>
              </a:defRPr>
            </a:lvl8pPr>
            <a:lvl9pPr marL="1371566" algn="ctr" fontAlgn="base">
              <a:spcBef>
                <a:spcPct val="0"/>
              </a:spcBef>
              <a:spcAft>
                <a:spcPct val="0"/>
              </a:spcAft>
              <a:defRPr sz="3300">
                <a:latin typeface="Calibri" panose="020F0502020204030204" pitchFamily="34" charset="0"/>
                <a:ea typeface="新細明體" panose="02020500000000000000" pitchFamily="18" charset="-120"/>
              </a:defRPr>
            </a:lvl9pPr>
          </a:lstStyle>
          <a:p>
            <a:r>
              <a:rPr lang="zh-TW" altLang="en-US" dirty="0">
                <a:sym typeface="Arial" pitchFamily="34" charset="0"/>
              </a:rPr>
              <a:t>（二）</a:t>
            </a:r>
            <a:r>
              <a:rPr lang="en-US" altLang="zh-TW" dirty="0" err="1">
                <a:sym typeface="Arial" pitchFamily="34" charset="0"/>
              </a:rPr>
              <a:t>核心素養的轉化</a:t>
            </a:r>
            <a:r>
              <a:rPr lang="en-US" altLang="zh-TW" dirty="0" err="1"/>
              <a:t>與發展</a:t>
            </a:r>
            <a:endParaRPr lang="en-US" altLang="zh-TW" dirty="0"/>
          </a:p>
        </p:txBody>
      </p:sp>
      <p:pic>
        <p:nvPicPr>
          <p:cNvPr id="5" name="圖片 4"/>
          <p:cNvPicPr>
            <a:picLocks noChangeAspect="1"/>
          </p:cNvPicPr>
          <p:nvPr/>
        </p:nvPicPr>
        <p:blipFill rotWithShape="1">
          <a:blip r:embed="rId3" cstate="print">
            <a:duotone>
              <a:prstClr val="black"/>
              <a:schemeClr val="tx1">
                <a:tint val="45000"/>
                <a:satMod val="400000"/>
              </a:schemeClr>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31131" t="12156" r="62389" b="53913"/>
          <a:stretch/>
        </p:blipFill>
        <p:spPr>
          <a:xfrm>
            <a:off x="2613370" y="1278427"/>
            <a:ext cx="573313" cy="2251882"/>
          </a:xfrm>
          <a:prstGeom prst="rect">
            <a:avLst/>
          </a:prstGeom>
        </p:spPr>
      </p:pic>
      <p:pic>
        <p:nvPicPr>
          <p:cNvPr id="11" name="圖片 10"/>
          <p:cNvPicPr>
            <a:picLocks noChangeAspect="1"/>
          </p:cNvPicPr>
          <p:nvPr/>
        </p:nvPicPr>
        <p:blipFill rotWithShape="1">
          <a:blip r:embed="rId5" cstate="print">
            <a:grayscl/>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l="30047" t="71049" r="61091" b="24427"/>
          <a:stretch/>
        </p:blipFill>
        <p:spPr>
          <a:xfrm>
            <a:off x="2397867" y="5078694"/>
            <a:ext cx="784071" cy="300252"/>
          </a:xfrm>
          <a:prstGeom prst="rect">
            <a:avLst/>
          </a:prstGeom>
        </p:spPr>
      </p:pic>
      <p:grpSp>
        <p:nvGrpSpPr>
          <p:cNvPr id="4" name="群組 3"/>
          <p:cNvGrpSpPr/>
          <p:nvPr/>
        </p:nvGrpSpPr>
        <p:grpSpPr>
          <a:xfrm>
            <a:off x="985868" y="3071444"/>
            <a:ext cx="1242104" cy="1066864"/>
            <a:chOff x="1170622" y="3193772"/>
            <a:chExt cx="1242104" cy="1066864"/>
          </a:xfrm>
        </p:grpSpPr>
        <p:sp>
          <p:nvSpPr>
            <p:cNvPr id="24" name="五邊形 23"/>
            <p:cNvSpPr/>
            <p:nvPr/>
          </p:nvSpPr>
          <p:spPr>
            <a:xfrm rot="5400000">
              <a:off x="1440411" y="3294306"/>
              <a:ext cx="696541" cy="1236119"/>
            </a:xfrm>
            <a:prstGeom prst="homePlate">
              <a:avLst/>
            </a:prstGeom>
            <a:solidFill>
              <a:srgbClr val="00F26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prstClr val="white"/>
                </a:solidFill>
              </a:endParaRPr>
            </a:p>
          </p:txBody>
        </p:sp>
        <p:sp>
          <p:nvSpPr>
            <p:cNvPr id="25" name="矩形 24"/>
            <p:cNvSpPr/>
            <p:nvPr/>
          </p:nvSpPr>
          <p:spPr>
            <a:xfrm>
              <a:off x="1171755" y="3323434"/>
              <a:ext cx="1240971" cy="167346"/>
            </a:xfrm>
            <a:prstGeom prst="rect">
              <a:avLst/>
            </a:prstGeom>
            <a:solidFill>
              <a:srgbClr val="00F26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prstClr val="white"/>
                </a:solidFill>
              </a:endParaRPr>
            </a:p>
          </p:txBody>
        </p:sp>
        <p:sp>
          <p:nvSpPr>
            <p:cNvPr id="26" name="矩形 25"/>
            <p:cNvSpPr/>
            <p:nvPr/>
          </p:nvSpPr>
          <p:spPr>
            <a:xfrm>
              <a:off x="1171755" y="3193772"/>
              <a:ext cx="1240971" cy="72000"/>
            </a:xfrm>
            <a:prstGeom prst="rect">
              <a:avLst/>
            </a:prstGeom>
            <a:solidFill>
              <a:srgbClr val="00F26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prstClr val="white"/>
                </a:solidFill>
              </a:endParaRPr>
            </a:p>
          </p:txBody>
        </p:sp>
      </p:grpSp>
      <p:grpSp>
        <p:nvGrpSpPr>
          <p:cNvPr id="9" name="群組 8"/>
          <p:cNvGrpSpPr/>
          <p:nvPr/>
        </p:nvGrpSpPr>
        <p:grpSpPr>
          <a:xfrm>
            <a:off x="3399060" y="1822878"/>
            <a:ext cx="1270709" cy="2754689"/>
            <a:chOff x="3624717" y="1889802"/>
            <a:chExt cx="1270709" cy="2754689"/>
          </a:xfrm>
        </p:grpSpPr>
        <p:grpSp>
          <p:nvGrpSpPr>
            <p:cNvPr id="7" name="群組 6"/>
            <p:cNvGrpSpPr/>
            <p:nvPr/>
          </p:nvGrpSpPr>
          <p:grpSpPr>
            <a:xfrm>
              <a:off x="3654454" y="1889802"/>
              <a:ext cx="1240972" cy="741303"/>
              <a:chOff x="3954008" y="1917098"/>
              <a:chExt cx="1240972" cy="741303"/>
            </a:xfrm>
          </p:grpSpPr>
          <p:sp>
            <p:nvSpPr>
              <p:cNvPr id="27" name="五邊形 26"/>
              <p:cNvSpPr/>
              <p:nvPr/>
            </p:nvSpPr>
            <p:spPr>
              <a:xfrm rot="5400000">
                <a:off x="4335651" y="1803925"/>
                <a:ext cx="472833" cy="1236119"/>
              </a:xfrm>
              <a:prstGeom prst="homePlate">
                <a:avLst/>
              </a:prstGeom>
              <a:solidFill>
                <a:srgbClr val="69FF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prstClr val="white"/>
                  </a:solidFill>
                </a:endParaRPr>
              </a:p>
            </p:txBody>
          </p:sp>
          <p:sp>
            <p:nvSpPr>
              <p:cNvPr id="28" name="矩形 27"/>
              <p:cNvSpPr/>
              <p:nvPr/>
            </p:nvSpPr>
            <p:spPr>
              <a:xfrm>
                <a:off x="3954009" y="2014487"/>
                <a:ext cx="1240971" cy="109305"/>
              </a:xfrm>
              <a:prstGeom prst="rect">
                <a:avLst/>
              </a:prstGeom>
              <a:solidFill>
                <a:srgbClr val="69FF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prstClr val="white"/>
                  </a:solidFill>
                </a:endParaRPr>
              </a:p>
            </p:txBody>
          </p:sp>
          <p:sp>
            <p:nvSpPr>
              <p:cNvPr id="29" name="矩形 28"/>
              <p:cNvSpPr/>
              <p:nvPr/>
            </p:nvSpPr>
            <p:spPr>
              <a:xfrm>
                <a:off x="3954009" y="1917098"/>
                <a:ext cx="1240971" cy="45719"/>
              </a:xfrm>
              <a:prstGeom prst="rect">
                <a:avLst/>
              </a:prstGeom>
              <a:solidFill>
                <a:srgbClr val="69FF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prstClr val="white"/>
                  </a:solidFill>
                </a:endParaRPr>
              </a:p>
            </p:txBody>
          </p:sp>
        </p:grpSp>
        <p:sp>
          <p:nvSpPr>
            <p:cNvPr id="30" name="五邊形 29"/>
            <p:cNvSpPr/>
            <p:nvPr/>
          </p:nvSpPr>
          <p:spPr>
            <a:xfrm rot="5400000">
              <a:off x="4006360" y="3790015"/>
              <a:ext cx="472833" cy="1236119"/>
            </a:xfrm>
            <a:prstGeom prst="homePlate">
              <a:avLst/>
            </a:prstGeom>
            <a:solidFill>
              <a:srgbClr val="69FF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prstClr val="white"/>
                </a:solidFill>
              </a:endParaRPr>
            </a:p>
          </p:txBody>
        </p:sp>
        <p:sp>
          <p:nvSpPr>
            <p:cNvPr id="31" name="矩形 30"/>
            <p:cNvSpPr/>
            <p:nvPr/>
          </p:nvSpPr>
          <p:spPr>
            <a:xfrm>
              <a:off x="3624718" y="4000577"/>
              <a:ext cx="1240971" cy="109305"/>
            </a:xfrm>
            <a:prstGeom prst="rect">
              <a:avLst/>
            </a:prstGeom>
            <a:solidFill>
              <a:srgbClr val="69FF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prstClr val="white"/>
                </a:solidFill>
              </a:endParaRPr>
            </a:p>
          </p:txBody>
        </p:sp>
        <p:sp>
          <p:nvSpPr>
            <p:cNvPr id="49" name="矩形 48"/>
            <p:cNvSpPr/>
            <p:nvPr/>
          </p:nvSpPr>
          <p:spPr>
            <a:xfrm>
              <a:off x="3748044" y="4109679"/>
              <a:ext cx="934871" cy="492443"/>
            </a:xfrm>
            <a:prstGeom prst="rect">
              <a:avLst/>
            </a:prstGeom>
          </p:spPr>
          <p:txBody>
            <a:bodyPr wrap="none">
              <a:spAutoFit/>
            </a:bodyPr>
            <a:lstStyle/>
            <a:p>
              <a:r>
                <a:rPr lang="zh-TW" altLang="en-US" sz="2600" b="1" dirty="0" smtClean="0">
                  <a:solidFill>
                    <a:prstClr val="black"/>
                  </a:solidFill>
                  <a:latin typeface="Microsoft JhengHei" charset="-120"/>
                  <a:ea typeface="Microsoft JhengHei" charset="-120"/>
                  <a:cs typeface="Microsoft JhengHei" charset="-120"/>
                </a:rPr>
                <a:t>轉 化</a:t>
              </a:r>
              <a:endParaRPr lang="zh-TW" altLang="en-US" sz="2600" b="1" dirty="0">
                <a:solidFill>
                  <a:prstClr val="black"/>
                </a:solidFill>
                <a:latin typeface="Microsoft JhengHei" charset="-120"/>
                <a:ea typeface="Microsoft JhengHei" charset="-120"/>
                <a:cs typeface="Microsoft JhengHei" charset="-120"/>
              </a:endParaRPr>
            </a:p>
          </p:txBody>
        </p:sp>
        <p:sp>
          <p:nvSpPr>
            <p:cNvPr id="50" name="矩形 49"/>
            <p:cNvSpPr/>
            <p:nvPr/>
          </p:nvSpPr>
          <p:spPr>
            <a:xfrm>
              <a:off x="3814165" y="2110135"/>
              <a:ext cx="934871" cy="492443"/>
            </a:xfrm>
            <a:prstGeom prst="rect">
              <a:avLst/>
            </a:prstGeom>
          </p:spPr>
          <p:txBody>
            <a:bodyPr wrap="none">
              <a:spAutoFit/>
            </a:bodyPr>
            <a:lstStyle/>
            <a:p>
              <a:r>
                <a:rPr lang="zh-TW" altLang="en-US" sz="2600" b="1" dirty="0" smtClean="0">
                  <a:solidFill>
                    <a:prstClr val="black"/>
                  </a:solidFill>
                  <a:latin typeface="Microsoft JhengHei" charset="-120"/>
                  <a:ea typeface="Microsoft JhengHei" charset="-120"/>
                  <a:cs typeface="Microsoft JhengHei" charset="-120"/>
                </a:rPr>
                <a:t>轉 化</a:t>
              </a:r>
              <a:endParaRPr lang="zh-TW" altLang="en-US" sz="2600" b="1" dirty="0">
                <a:solidFill>
                  <a:prstClr val="black"/>
                </a:solidFill>
                <a:latin typeface="Microsoft JhengHei" charset="-120"/>
                <a:ea typeface="Microsoft JhengHei" charset="-120"/>
                <a:cs typeface="Microsoft JhengHei" charset="-120"/>
              </a:endParaRPr>
            </a:p>
          </p:txBody>
        </p:sp>
      </p:grpSp>
      <p:grpSp>
        <p:nvGrpSpPr>
          <p:cNvPr id="32" name="群組 31"/>
          <p:cNvGrpSpPr/>
          <p:nvPr/>
        </p:nvGrpSpPr>
        <p:grpSpPr>
          <a:xfrm>
            <a:off x="648090" y="4725021"/>
            <a:ext cx="1962150" cy="890954"/>
            <a:chOff x="467982" y="4873696"/>
            <a:chExt cx="1962150" cy="890954"/>
          </a:xfrm>
        </p:grpSpPr>
        <p:sp>
          <p:nvSpPr>
            <p:cNvPr id="33" name="圓角矩形 32"/>
            <p:cNvSpPr/>
            <p:nvPr/>
          </p:nvSpPr>
          <p:spPr>
            <a:xfrm>
              <a:off x="492366" y="4873696"/>
              <a:ext cx="1828800" cy="89095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TW" altLang="en-US">
                <a:solidFill>
                  <a:prstClr val="white"/>
                </a:solidFill>
              </a:endParaRPr>
            </a:p>
          </p:txBody>
        </p:sp>
        <p:sp>
          <p:nvSpPr>
            <p:cNvPr id="34" name="圓角化同側角落矩形 33"/>
            <p:cNvSpPr/>
            <p:nvPr/>
          </p:nvSpPr>
          <p:spPr>
            <a:xfrm>
              <a:off x="492374" y="4880469"/>
              <a:ext cx="1828800" cy="443560"/>
            </a:xfrm>
            <a:prstGeom prst="round2SameRect">
              <a:avLst>
                <a:gd name="adj1" fmla="val 30330"/>
                <a:gd name="adj2" fmla="val 0"/>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TW" altLang="en-US">
                <a:solidFill>
                  <a:prstClr val="white"/>
                </a:solidFill>
              </a:endParaRPr>
            </a:p>
          </p:txBody>
        </p:sp>
        <p:sp>
          <p:nvSpPr>
            <p:cNvPr id="35" name="矩形 34"/>
            <p:cNvSpPr/>
            <p:nvPr/>
          </p:nvSpPr>
          <p:spPr>
            <a:xfrm>
              <a:off x="467982" y="4927208"/>
              <a:ext cx="1962150" cy="830997"/>
            </a:xfrm>
            <a:prstGeom prst="rect">
              <a:avLst/>
            </a:prstGeom>
          </p:spPr>
          <p:txBody>
            <a:bodyPr wrap="square">
              <a:spAutoFit/>
            </a:bodyPr>
            <a:lstStyle/>
            <a:p>
              <a:r>
                <a:rPr lang="zh-TW" altLang="en-US" sz="2400" b="1" dirty="0" smtClean="0">
                  <a:solidFill>
                    <a:prstClr val="white"/>
                  </a:solidFill>
                  <a:latin typeface="Microsoft JhengHei" charset="-120"/>
                  <a:ea typeface="Microsoft JhengHei" charset="-120"/>
                  <a:cs typeface="Microsoft JhengHei" charset="-120"/>
                </a:rPr>
                <a:t>各領域/科目</a:t>
              </a:r>
            </a:p>
            <a:p>
              <a:pPr algn="ctr"/>
              <a:r>
                <a:rPr lang="zh-TW" altLang="en-US" sz="2400" b="1" dirty="0" smtClean="0">
                  <a:solidFill>
                    <a:prstClr val="white"/>
                  </a:solidFill>
                  <a:latin typeface="Microsoft JhengHei" charset="-120"/>
                  <a:ea typeface="Microsoft JhengHei" charset="-120"/>
                  <a:cs typeface="Microsoft JhengHei" charset="-120"/>
                </a:rPr>
                <a:t>綱要</a:t>
              </a:r>
              <a:endParaRPr lang="zh-TW" altLang="en-US" sz="2400" b="1" dirty="0">
                <a:solidFill>
                  <a:prstClr val="white"/>
                </a:solidFill>
                <a:latin typeface="Microsoft JhengHei" charset="-120"/>
                <a:ea typeface="Microsoft JhengHei" charset="-120"/>
                <a:cs typeface="Microsoft JhengHei" charset="-120"/>
              </a:endParaRPr>
            </a:p>
          </p:txBody>
        </p:sp>
      </p:grpSp>
      <p:grpSp>
        <p:nvGrpSpPr>
          <p:cNvPr id="36" name="群組 35"/>
          <p:cNvGrpSpPr/>
          <p:nvPr/>
        </p:nvGrpSpPr>
        <p:grpSpPr>
          <a:xfrm>
            <a:off x="3034722" y="4778487"/>
            <a:ext cx="1962150" cy="890954"/>
            <a:chOff x="467982" y="4873696"/>
            <a:chExt cx="1962150" cy="890954"/>
          </a:xfrm>
        </p:grpSpPr>
        <p:sp>
          <p:nvSpPr>
            <p:cNvPr id="37" name="圓角矩形 36"/>
            <p:cNvSpPr/>
            <p:nvPr/>
          </p:nvSpPr>
          <p:spPr>
            <a:xfrm>
              <a:off x="492366" y="4873696"/>
              <a:ext cx="1828800" cy="89095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TW" altLang="en-US">
                <a:solidFill>
                  <a:prstClr val="white"/>
                </a:solidFill>
              </a:endParaRPr>
            </a:p>
          </p:txBody>
        </p:sp>
        <p:sp>
          <p:nvSpPr>
            <p:cNvPr id="38" name="圓角化同側角落矩形 37"/>
            <p:cNvSpPr/>
            <p:nvPr/>
          </p:nvSpPr>
          <p:spPr>
            <a:xfrm>
              <a:off x="492374" y="4880469"/>
              <a:ext cx="1828800" cy="443560"/>
            </a:xfrm>
            <a:prstGeom prst="round2SameRect">
              <a:avLst>
                <a:gd name="adj1" fmla="val 30330"/>
                <a:gd name="adj2" fmla="val 0"/>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TW" altLang="en-US">
                <a:solidFill>
                  <a:prstClr val="white"/>
                </a:solidFill>
              </a:endParaRPr>
            </a:p>
          </p:txBody>
        </p:sp>
        <p:sp>
          <p:nvSpPr>
            <p:cNvPr id="39" name="矩形 38"/>
            <p:cNvSpPr/>
            <p:nvPr/>
          </p:nvSpPr>
          <p:spPr>
            <a:xfrm>
              <a:off x="467982" y="4927208"/>
              <a:ext cx="1962150" cy="830997"/>
            </a:xfrm>
            <a:prstGeom prst="rect">
              <a:avLst/>
            </a:prstGeom>
          </p:spPr>
          <p:txBody>
            <a:bodyPr wrap="square">
              <a:spAutoFit/>
            </a:bodyPr>
            <a:lstStyle/>
            <a:p>
              <a:r>
                <a:rPr lang="zh-TW" altLang="en-US" sz="2400" b="1" dirty="0" smtClean="0">
                  <a:solidFill>
                    <a:prstClr val="white"/>
                  </a:solidFill>
                  <a:latin typeface="Microsoft JhengHei" charset="-120"/>
                  <a:ea typeface="Microsoft JhengHei" charset="-120"/>
                  <a:cs typeface="Microsoft JhengHei" charset="-120"/>
                </a:rPr>
                <a:t>各領域/科目</a:t>
              </a:r>
            </a:p>
            <a:p>
              <a:pPr algn="ctr"/>
              <a:r>
                <a:rPr lang="zh-TW" altLang="en-US" sz="2400" b="1" dirty="0" smtClean="0">
                  <a:solidFill>
                    <a:prstClr val="white"/>
                  </a:solidFill>
                  <a:latin typeface="Microsoft JhengHei" charset="-120"/>
                  <a:ea typeface="Microsoft JhengHei" charset="-120"/>
                  <a:cs typeface="Microsoft JhengHei" charset="-120"/>
                </a:rPr>
                <a:t>核心素養</a:t>
              </a:r>
              <a:endParaRPr lang="zh-TW" altLang="en-US" sz="2400" b="1" dirty="0">
                <a:solidFill>
                  <a:prstClr val="white"/>
                </a:solidFill>
                <a:latin typeface="Microsoft JhengHei" charset="-120"/>
                <a:ea typeface="Microsoft JhengHei" charset="-120"/>
                <a:cs typeface="Microsoft JhengHei" charset="-120"/>
              </a:endParaRPr>
            </a:p>
          </p:txBody>
        </p:sp>
      </p:grpSp>
      <p:grpSp>
        <p:nvGrpSpPr>
          <p:cNvPr id="3" name="群組 2"/>
          <p:cNvGrpSpPr/>
          <p:nvPr/>
        </p:nvGrpSpPr>
        <p:grpSpPr>
          <a:xfrm>
            <a:off x="784570" y="1783849"/>
            <a:ext cx="1828800" cy="890954"/>
            <a:chOff x="-1177580" y="2882433"/>
            <a:chExt cx="1828800" cy="890954"/>
          </a:xfrm>
        </p:grpSpPr>
        <p:sp>
          <p:nvSpPr>
            <p:cNvPr id="40" name="圓角矩形 39"/>
            <p:cNvSpPr/>
            <p:nvPr/>
          </p:nvSpPr>
          <p:spPr>
            <a:xfrm>
              <a:off x="-1177580" y="2882433"/>
              <a:ext cx="1828800" cy="890954"/>
            </a:xfrm>
            <a:prstGeom prst="roundRect">
              <a:avLst/>
            </a:prstGeom>
            <a:solidFill>
              <a:srgbClr val="66FF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TW" altLang="en-US">
                <a:solidFill>
                  <a:prstClr val="white"/>
                </a:solidFill>
              </a:endParaRPr>
            </a:p>
          </p:txBody>
        </p:sp>
        <p:sp>
          <p:nvSpPr>
            <p:cNvPr id="41" name="圓角化同側角落矩形 40"/>
            <p:cNvSpPr/>
            <p:nvPr/>
          </p:nvSpPr>
          <p:spPr>
            <a:xfrm>
              <a:off x="-1177580" y="2882433"/>
              <a:ext cx="1828800" cy="443560"/>
            </a:xfrm>
            <a:prstGeom prst="round2SameRect">
              <a:avLst>
                <a:gd name="adj1" fmla="val 30330"/>
                <a:gd name="adj2" fmla="val 0"/>
              </a:avLst>
            </a:prstGeom>
            <a:solidFill>
              <a:srgbClr val="47DC5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TW" altLang="en-US">
                <a:solidFill>
                  <a:prstClr val="white"/>
                </a:solidFill>
              </a:endParaRPr>
            </a:p>
          </p:txBody>
        </p:sp>
        <p:sp>
          <p:nvSpPr>
            <p:cNvPr id="42" name="矩形 41"/>
            <p:cNvSpPr/>
            <p:nvPr/>
          </p:nvSpPr>
          <p:spPr>
            <a:xfrm>
              <a:off x="-772748" y="3019957"/>
              <a:ext cx="1107996" cy="584775"/>
            </a:xfrm>
            <a:prstGeom prst="rect">
              <a:avLst/>
            </a:prstGeom>
          </p:spPr>
          <p:txBody>
            <a:bodyPr wrap="none">
              <a:spAutoFit/>
            </a:bodyPr>
            <a:lstStyle/>
            <a:p>
              <a:r>
                <a:rPr lang="zh-TW" altLang="en-US" sz="3200" b="1" dirty="0" smtClean="0">
                  <a:solidFill>
                    <a:srgbClr val="FF0000"/>
                  </a:solidFill>
                  <a:latin typeface="Microsoft JhengHei" charset="-120"/>
                  <a:ea typeface="Microsoft JhengHei" charset="-120"/>
                  <a:cs typeface="Microsoft JhengHei" charset="-120"/>
                </a:rPr>
                <a:t>總 綱</a:t>
              </a:r>
              <a:endParaRPr lang="zh-TW" altLang="en-US" sz="3200" b="1" dirty="0">
                <a:solidFill>
                  <a:srgbClr val="FF0000"/>
                </a:solidFill>
                <a:latin typeface="Microsoft JhengHei" charset="-120"/>
                <a:ea typeface="Microsoft JhengHei" charset="-120"/>
                <a:cs typeface="Microsoft JhengHei" charset="-120"/>
              </a:endParaRPr>
            </a:p>
          </p:txBody>
        </p:sp>
      </p:grpSp>
      <p:grpSp>
        <p:nvGrpSpPr>
          <p:cNvPr id="44" name="群組 43"/>
          <p:cNvGrpSpPr/>
          <p:nvPr/>
        </p:nvGrpSpPr>
        <p:grpSpPr>
          <a:xfrm>
            <a:off x="3159387" y="875240"/>
            <a:ext cx="1828800" cy="890954"/>
            <a:chOff x="-1177580" y="2882433"/>
            <a:chExt cx="1828800" cy="890954"/>
          </a:xfrm>
        </p:grpSpPr>
        <p:sp>
          <p:nvSpPr>
            <p:cNvPr id="45" name="圓角矩形 44"/>
            <p:cNvSpPr/>
            <p:nvPr/>
          </p:nvSpPr>
          <p:spPr>
            <a:xfrm>
              <a:off x="-1177580" y="2882433"/>
              <a:ext cx="1828800" cy="890954"/>
            </a:xfrm>
            <a:prstGeom prst="roundRect">
              <a:avLst/>
            </a:prstGeom>
            <a:solidFill>
              <a:srgbClr val="66FF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TW" altLang="en-US">
                <a:solidFill>
                  <a:prstClr val="white"/>
                </a:solidFill>
              </a:endParaRPr>
            </a:p>
          </p:txBody>
        </p:sp>
        <p:sp>
          <p:nvSpPr>
            <p:cNvPr id="46" name="圓角化同側角落矩形 45"/>
            <p:cNvSpPr/>
            <p:nvPr/>
          </p:nvSpPr>
          <p:spPr>
            <a:xfrm>
              <a:off x="-1177580" y="2882433"/>
              <a:ext cx="1828800" cy="443560"/>
            </a:xfrm>
            <a:prstGeom prst="round2SameRect">
              <a:avLst>
                <a:gd name="adj1" fmla="val 30330"/>
                <a:gd name="adj2" fmla="val 0"/>
              </a:avLst>
            </a:prstGeom>
            <a:solidFill>
              <a:srgbClr val="47DC5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TW" altLang="en-US">
                <a:solidFill>
                  <a:prstClr val="white"/>
                </a:solidFill>
              </a:endParaRPr>
            </a:p>
          </p:txBody>
        </p:sp>
        <p:sp>
          <p:nvSpPr>
            <p:cNvPr id="47" name="矩形 46"/>
            <p:cNvSpPr/>
            <p:nvPr/>
          </p:nvSpPr>
          <p:spPr>
            <a:xfrm>
              <a:off x="-1073659" y="3064383"/>
              <a:ext cx="1620957" cy="523220"/>
            </a:xfrm>
            <a:prstGeom prst="rect">
              <a:avLst/>
            </a:prstGeom>
          </p:spPr>
          <p:txBody>
            <a:bodyPr wrap="none">
              <a:spAutoFit/>
            </a:bodyPr>
            <a:lstStyle/>
            <a:p>
              <a:r>
                <a:rPr lang="zh-TW" altLang="en-US" sz="2800" b="1" dirty="0" smtClean="0">
                  <a:solidFill>
                    <a:srgbClr val="0000FF"/>
                  </a:solidFill>
                  <a:latin typeface="Microsoft JhengHei" charset="-120"/>
                  <a:ea typeface="Microsoft JhengHei" charset="-120"/>
                  <a:cs typeface="Microsoft JhengHei" charset="-120"/>
                </a:rPr>
                <a:t>核心素養</a:t>
              </a:r>
              <a:endParaRPr lang="zh-TW" altLang="en-US" sz="2800" b="1" dirty="0">
                <a:solidFill>
                  <a:srgbClr val="0000FF"/>
                </a:solidFill>
                <a:latin typeface="Microsoft JhengHei" charset="-120"/>
                <a:ea typeface="Microsoft JhengHei" charset="-120"/>
                <a:cs typeface="Microsoft JhengHei" charset="-120"/>
              </a:endParaRPr>
            </a:p>
          </p:txBody>
        </p:sp>
      </p:grpSp>
      <p:grpSp>
        <p:nvGrpSpPr>
          <p:cNvPr id="6" name="群組 5"/>
          <p:cNvGrpSpPr/>
          <p:nvPr/>
        </p:nvGrpSpPr>
        <p:grpSpPr>
          <a:xfrm>
            <a:off x="3127433" y="2882433"/>
            <a:ext cx="1874402" cy="890954"/>
            <a:chOff x="3186683" y="2882433"/>
            <a:chExt cx="1874402" cy="890954"/>
          </a:xfrm>
        </p:grpSpPr>
        <p:sp>
          <p:nvSpPr>
            <p:cNvPr id="51" name="圓角矩形 50"/>
            <p:cNvSpPr/>
            <p:nvPr/>
          </p:nvSpPr>
          <p:spPr>
            <a:xfrm>
              <a:off x="3186683" y="2882433"/>
              <a:ext cx="1828800" cy="890954"/>
            </a:xfrm>
            <a:prstGeom prst="roundRect">
              <a:avLst/>
            </a:prstGeom>
            <a:solidFill>
              <a:srgbClr val="66FF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TW" altLang="en-US">
                <a:solidFill>
                  <a:prstClr val="white"/>
                </a:solidFill>
              </a:endParaRPr>
            </a:p>
          </p:txBody>
        </p:sp>
        <p:sp>
          <p:nvSpPr>
            <p:cNvPr id="52" name="圓角化同側角落矩形 51"/>
            <p:cNvSpPr/>
            <p:nvPr/>
          </p:nvSpPr>
          <p:spPr>
            <a:xfrm>
              <a:off x="3186683" y="2882433"/>
              <a:ext cx="1828800" cy="443560"/>
            </a:xfrm>
            <a:prstGeom prst="round2SameRect">
              <a:avLst>
                <a:gd name="adj1" fmla="val 30330"/>
                <a:gd name="adj2" fmla="val 0"/>
              </a:avLst>
            </a:prstGeom>
            <a:solidFill>
              <a:srgbClr val="47DC5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TW" altLang="en-US">
                <a:solidFill>
                  <a:prstClr val="white"/>
                </a:solidFill>
              </a:endParaRPr>
            </a:p>
          </p:txBody>
        </p:sp>
        <p:sp>
          <p:nvSpPr>
            <p:cNvPr id="53" name="矩形 52"/>
            <p:cNvSpPr/>
            <p:nvPr/>
          </p:nvSpPr>
          <p:spPr>
            <a:xfrm>
              <a:off x="3209296" y="2896081"/>
              <a:ext cx="1851789" cy="492443"/>
            </a:xfrm>
            <a:prstGeom prst="rect">
              <a:avLst/>
            </a:prstGeom>
          </p:spPr>
          <p:txBody>
            <a:bodyPr wrap="none">
              <a:spAutoFit/>
            </a:bodyPr>
            <a:lstStyle/>
            <a:p>
              <a:r>
                <a:rPr lang="zh-TW" altLang="en-US" sz="2600" b="1" dirty="0" smtClean="0">
                  <a:solidFill>
                    <a:srgbClr val="0000FF"/>
                  </a:solidFill>
                  <a:latin typeface="Microsoft JhengHei" charset="-120"/>
                  <a:ea typeface="Microsoft JhengHei" charset="-120"/>
                  <a:cs typeface="Microsoft JhengHei" charset="-120"/>
                </a:rPr>
                <a:t>各教育階段</a:t>
              </a:r>
              <a:endParaRPr lang="zh-TW" altLang="en-US" sz="2600" b="1" dirty="0">
                <a:solidFill>
                  <a:srgbClr val="0000FF"/>
                </a:solidFill>
                <a:latin typeface="Microsoft JhengHei" charset="-120"/>
                <a:ea typeface="Microsoft JhengHei" charset="-120"/>
                <a:cs typeface="Microsoft JhengHei" charset="-120"/>
              </a:endParaRPr>
            </a:p>
          </p:txBody>
        </p:sp>
        <p:sp>
          <p:nvSpPr>
            <p:cNvPr id="54" name="矩形 53"/>
            <p:cNvSpPr/>
            <p:nvPr/>
          </p:nvSpPr>
          <p:spPr>
            <a:xfrm>
              <a:off x="3195647" y="3259802"/>
              <a:ext cx="1670041" cy="492443"/>
            </a:xfrm>
            <a:prstGeom prst="rect">
              <a:avLst/>
            </a:prstGeom>
          </p:spPr>
          <p:txBody>
            <a:bodyPr wrap="square">
              <a:spAutoFit/>
            </a:bodyPr>
            <a:lstStyle/>
            <a:p>
              <a:pPr algn="ctr"/>
              <a:r>
                <a:rPr lang="zh-TW" altLang="en-US" sz="2600" b="1" dirty="0" smtClean="0">
                  <a:solidFill>
                    <a:srgbClr val="0000FF"/>
                  </a:solidFill>
                  <a:latin typeface="Microsoft JhengHei" charset="-120"/>
                  <a:ea typeface="Microsoft JhengHei" charset="-120"/>
                  <a:cs typeface="Microsoft JhengHei" charset="-120"/>
                </a:rPr>
                <a:t>核心素養</a:t>
              </a:r>
              <a:endParaRPr lang="zh-TW" altLang="en-US" sz="2600" b="1" dirty="0">
                <a:solidFill>
                  <a:srgbClr val="0000FF"/>
                </a:solidFill>
                <a:latin typeface="Microsoft JhengHei" charset="-120"/>
                <a:ea typeface="Microsoft JhengHei" charset="-120"/>
                <a:cs typeface="Microsoft JhengHei" charset="-120"/>
              </a:endParaRPr>
            </a:p>
          </p:txBody>
        </p:sp>
      </p:grpSp>
      <p:grpSp>
        <p:nvGrpSpPr>
          <p:cNvPr id="55" name="群組 54"/>
          <p:cNvGrpSpPr/>
          <p:nvPr/>
        </p:nvGrpSpPr>
        <p:grpSpPr>
          <a:xfrm>
            <a:off x="6116380" y="3499072"/>
            <a:ext cx="2333727" cy="1145419"/>
            <a:chOff x="467982" y="4873696"/>
            <a:chExt cx="1962150" cy="890954"/>
          </a:xfrm>
        </p:grpSpPr>
        <p:sp>
          <p:nvSpPr>
            <p:cNvPr id="56" name="圓角矩形 55"/>
            <p:cNvSpPr/>
            <p:nvPr/>
          </p:nvSpPr>
          <p:spPr>
            <a:xfrm>
              <a:off x="492366" y="4873696"/>
              <a:ext cx="1828800" cy="89095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TW" altLang="en-US">
                <a:solidFill>
                  <a:prstClr val="white"/>
                </a:solidFill>
              </a:endParaRPr>
            </a:p>
          </p:txBody>
        </p:sp>
        <p:sp>
          <p:nvSpPr>
            <p:cNvPr id="57" name="圓角化同側角落矩形 56"/>
            <p:cNvSpPr/>
            <p:nvPr/>
          </p:nvSpPr>
          <p:spPr>
            <a:xfrm>
              <a:off x="492374" y="4880469"/>
              <a:ext cx="1828800" cy="443560"/>
            </a:xfrm>
            <a:prstGeom prst="round2SameRect">
              <a:avLst>
                <a:gd name="adj1" fmla="val 30330"/>
                <a:gd name="adj2" fmla="val 0"/>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TW" altLang="en-US">
                <a:solidFill>
                  <a:prstClr val="white"/>
                </a:solidFill>
              </a:endParaRPr>
            </a:p>
          </p:txBody>
        </p:sp>
        <p:sp>
          <p:nvSpPr>
            <p:cNvPr id="58" name="矩形 57"/>
            <p:cNvSpPr/>
            <p:nvPr/>
          </p:nvSpPr>
          <p:spPr>
            <a:xfrm>
              <a:off x="467982" y="4927208"/>
              <a:ext cx="1962150" cy="813964"/>
            </a:xfrm>
            <a:prstGeom prst="rect">
              <a:avLst/>
            </a:prstGeom>
          </p:spPr>
          <p:txBody>
            <a:bodyPr wrap="square">
              <a:spAutoFit/>
            </a:bodyPr>
            <a:lstStyle/>
            <a:p>
              <a:pPr algn="ctr">
                <a:spcAft>
                  <a:spcPts val="1200"/>
                </a:spcAft>
              </a:pPr>
              <a:r>
                <a:rPr lang="zh-TW" altLang="en-US" sz="2600" b="1" dirty="0" smtClean="0">
                  <a:solidFill>
                    <a:prstClr val="white"/>
                  </a:solidFill>
                  <a:latin typeface="Microsoft JhengHei" charset="-120"/>
                  <a:ea typeface="Microsoft JhengHei" charset="-120"/>
                  <a:cs typeface="Microsoft JhengHei" charset="-120"/>
                </a:rPr>
                <a:t>各領域/科目</a:t>
              </a:r>
            </a:p>
            <a:p>
              <a:pPr algn="ctr"/>
              <a:r>
                <a:rPr lang="zh-TW" altLang="en-US" sz="2600" b="1" dirty="0" smtClean="0">
                  <a:solidFill>
                    <a:prstClr val="white"/>
                  </a:solidFill>
                  <a:latin typeface="Microsoft JhengHei" charset="-120"/>
                  <a:ea typeface="Microsoft JhengHei" charset="-120"/>
                  <a:cs typeface="Microsoft JhengHei" charset="-120"/>
                </a:rPr>
                <a:t>理念與目標</a:t>
              </a:r>
              <a:endParaRPr lang="zh-TW" altLang="en-US" sz="2600" b="1" dirty="0">
                <a:solidFill>
                  <a:prstClr val="white"/>
                </a:solidFill>
                <a:latin typeface="Microsoft JhengHei" charset="-120"/>
                <a:ea typeface="Microsoft JhengHei" charset="-120"/>
                <a:cs typeface="Microsoft JhengHei" charset="-120"/>
              </a:endParaRPr>
            </a:p>
          </p:txBody>
        </p:sp>
      </p:grpSp>
      <p:grpSp>
        <p:nvGrpSpPr>
          <p:cNvPr id="59" name="群組 58"/>
          <p:cNvGrpSpPr/>
          <p:nvPr/>
        </p:nvGrpSpPr>
        <p:grpSpPr>
          <a:xfrm>
            <a:off x="5866936" y="5128277"/>
            <a:ext cx="3427187" cy="1423013"/>
            <a:chOff x="459492" y="4873696"/>
            <a:chExt cx="1962150" cy="1106878"/>
          </a:xfrm>
        </p:grpSpPr>
        <p:sp>
          <p:nvSpPr>
            <p:cNvPr id="60" name="圓角矩形 59"/>
            <p:cNvSpPr/>
            <p:nvPr/>
          </p:nvSpPr>
          <p:spPr>
            <a:xfrm>
              <a:off x="492366" y="4873696"/>
              <a:ext cx="1828800" cy="89095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TW" altLang="en-US">
                <a:solidFill>
                  <a:prstClr val="white"/>
                </a:solidFill>
              </a:endParaRPr>
            </a:p>
          </p:txBody>
        </p:sp>
        <p:sp>
          <p:nvSpPr>
            <p:cNvPr id="61" name="圓角化同側角落矩形 60"/>
            <p:cNvSpPr/>
            <p:nvPr/>
          </p:nvSpPr>
          <p:spPr>
            <a:xfrm>
              <a:off x="492374" y="4880469"/>
              <a:ext cx="1828800" cy="443560"/>
            </a:xfrm>
            <a:prstGeom prst="round2SameRect">
              <a:avLst>
                <a:gd name="adj1" fmla="val 30330"/>
                <a:gd name="adj2" fmla="val 0"/>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TW" altLang="en-US">
                <a:solidFill>
                  <a:prstClr val="white"/>
                </a:solidFill>
              </a:endParaRPr>
            </a:p>
          </p:txBody>
        </p:sp>
        <p:sp>
          <p:nvSpPr>
            <p:cNvPr id="62" name="矩形 61"/>
            <p:cNvSpPr/>
            <p:nvPr/>
          </p:nvSpPr>
          <p:spPr>
            <a:xfrm>
              <a:off x="459492" y="4927208"/>
              <a:ext cx="1962150" cy="1053366"/>
            </a:xfrm>
            <a:prstGeom prst="rect">
              <a:avLst/>
            </a:prstGeom>
          </p:spPr>
          <p:txBody>
            <a:bodyPr wrap="square">
              <a:spAutoFit/>
            </a:bodyPr>
            <a:lstStyle/>
            <a:p>
              <a:pPr algn="ctr">
                <a:spcAft>
                  <a:spcPts val="1200"/>
                </a:spcAft>
              </a:pPr>
              <a:r>
                <a:rPr lang="zh-TW" altLang="en-US" sz="2400" b="1" dirty="0" smtClean="0">
                  <a:solidFill>
                    <a:prstClr val="white"/>
                  </a:solidFill>
                  <a:latin typeface="Microsoft JhengHei" charset="-120"/>
                  <a:ea typeface="Microsoft JhengHei" charset="-120"/>
                  <a:cs typeface="Microsoft JhengHei" charset="-120"/>
                </a:rPr>
                <a:t>各領域/科目學習重點</a:t>
              </a:r>
            </a:p>
            <a:p>
              <a:pPr algn="ctr"/>
              <a:r>
                <a:rPr lang="zh-TW" altLang="en-US" sz="2400" b="1" dirty="0" smtClean="0">
                  <a:solidFill>
                    <a:prstClr val="white"/>
                  </a:solidFill>
                  <a:latin typeface="Microsoft JhengHei" charset="-120"/>
                  <a:ea typeface="Microsoft JhengHei" charset="-120"/>
                  <a:cs typeface="Microsoft JhengHei" charset="-120"/>
                </a:rPr>
                <a:t>（學習表現／學習內容）</a:t>
              </a:r>
              <a:endParaRPr lang="zh-TW" altLang="en-US" sz="2400" b="1" dirty="0">
                <a:solidFill>
                  <a:prstClr val="white"/>
                </a:solidFill>
                <a:latin typeface="Microsoft JhengHei" charset="-120"/>
                <a:ea typeface="Microsoft JhengHei" charset="-120"/>
                <a:cs typeface="Microsoft JhengHei" charset="-120"/>
              </a:endParaRPr>
            </a:p>
          </p:txBody>
        </p:sp>
      </p:grpSp>
      <p:sp>
        <p:nvSpPr>
          <p:cNvPr id="16" name="＞形箭號 15"/>
          <p:cNvSpPr/>
          <p:nvPr/>
        </p:nvSpPr>
        <p:spPr>
          <a:xfrm rot="7411137">
            <a:off x="4782908" y="4526191"/>
            <a:ext cx="288000" cy="35280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prstClr val="black"/>
              </a:solidFill>
            </a:endParaRPr>
          </a:p>
        </p:txBody>
      </p:sp>
      <p:sp>
        <p:nvSpPr>
          <p:cNvPr id="63" name="＞形箭號 62"/>
          <p:cNvSpPr/>
          <p:nvPr/>
        </p:nvSpPr>
        <p:spPr>
          <a:xfrm rot="289140" flipV="1">
            <a:off x="5838511" y="4066703"/>
            <a:ext cx="288000" cy="35280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prstClr val="black"/>
              </a:solidFill>
            </a:endParaRPr>
          </a:p>
        </p:txBody>
      </p:sp>
      <p:sp>
        <p:nvSpPr>
          <p:cNvPr id="64" name="＞形箭號 63"/>
          <p:cNvSpPr>
            <a:spLocks noChangeAspect="1"/>
          </p:cNvSpPr>
          <p:nvPr/>
        </p:nvSpPr>
        <p:spPr>
          <a:xfrm rot="14147317">
            <a:off x="6519111" y="4593931"/>
            <a:ext cx="252000" cy="28698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prstClr val="black"/>
              </a:solidFill>
            </a:endParaRPr>
          </a:p>
        </p:txBody>
      </p:sp>
      <p:sp>
        <p:nvSpPr>
          <p:cNvPr id="65" name="＞形箭號 64"/>
          <p:cNvSpPr>
            <a:spLocks noChangeAspect="1"/>
          </p:cNvSpPr>
          <p:nvPr/>
        </p:nvSpPr>
        <p:spPr>
          <a:xfrm rot="4637887" flipV="1">
            <a:off x="6663316" y="4899832"/>
            <a:ext cx="252000" cy="28698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prstClr val="black"/>
              </a:solidFill>
            </a:endParaRPr>
          </a:p>
        </p:txBody>
      </p:sp>
      <p:sp>
        <p:nvSpPr>
          <p:cNvPr id="66" name="＞形箭號 65"/>
          <p:cNvSpPr>
            <a:spLocks noChangeAspect="1"/>
          </p:cNvSpPr>
          <p:nvPr/>
        </p:nvSpPr>
        <p:spPr>
          <a:xfrm rot="12804655">
            <a:off x="4692000" y="5567975"/>
            <a:ext cx="288000" cy="35432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prstClr val="black"/>
              </a:solidFill>
            </a:endParaRPr>
          </a:p>
        </p:txBody>
      </p:sp>
      <p:sp>
        <p:nvSpPr>
          <p:cNvPr id="67" name="＞形箭號 66"/>
          <p:cNvSpPr>
            <a:spLocks noChangeAspect="1"/>
          </p:cNvSpPr>
          <p:nvPr/>
        </p:nvSpPr>
        <p:spPr>
          <a:xfrm rot="289140" flipV="1">
            <a:off x="5717322" y="6106665"/>
            <a:ext cx="288000" cy="35432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prstClr val="black"/>
              </a:solidFill>
            </a:endParaRPr>
          </a:p>
        </p:txBody>
      </p:sp>
      <p:sp>
        <p:nvSpPr>
          <p:cNvPr id="68" name="矩形 67"/>
          <p:cNvSpPr/>
          <p:nvPr/>
        </p:nvSpPr>
        <p:spPr>
          <a:xfrm>
            <a:off x="6974254" y="4644491"/>
            <a:ext cx="877163" cy="461665"/>
          </a:xfrm>
          <a:prstGeom prst="rect">
            <a:avLst/>
          </a:prstGeom>
        </p:spPr>
        <p:txBody>
          <a:bodyPr wrap="none">
            <a:spAutoFit/>
          </a:bodyPr>
          <a:lstStyle/>
          <a:p>
            <a:r>
              <a:rPr lang="zh-TW" altLang="en-US" sz="2400" b="1" dirty="0" smtClean="0">
                <a:solidFill>
                  <a:prstClr val="black"/>
                </a:solidFill>
                <a:latin typeface="Microsoft JhengHei" charset="-120"/>
                <a:ea typeface="Microsoft JhengHei" charset="-120"/>
                <a:cs typeface="Microsoft JhengHei" charset="-120"/>
              </a:rPr>
              <a:t>發 展</a:t>
            </a:r>
            <a:endParaRPr lang="zh-TW" altLang="en-US" sz="2400" b="1" dirty="0">
              <a:solidFill>
                <a:prstClr val="black"/>
              </a:solidFill>
              <a:latin typeface="Microsoft JhengHei" charset="-120"/>
              <a:ea typeface="Microsoft JhengHei" charset="-120"/>
              <a:cs typeface="Microsoft JhengHei" charset="-120"/>
            </a:endParaRPr>
          </a:p>
        </p:txBody>
      </p:sp>
      <p:sp>
        <p:nvSpPr>
          <p:cNvPr id="69" name="矩形 68"/>
          <p:cNvSpPr/>
          <p:nvPr/>
        </p:nvSpPr>
        <p:spPr>
          <a:xfrm>
            <a:off x="4918588" y="5893451"/>
            <a:ext cx="800219" cy="461665"/>
          </a:xfrm>
          <a:prstGeom prst="rect">
            <a:avLst/>
          </a:prstGeom>
        </p:spPr>
        <p:txBody>
          <a:bodyPr wrap="none">
            <a:spAutoFit/>
          </a:bodyPr>
          <a:lstStyle/>
          <a:p>
            <a:r>
              <a:rPr lang="zh-TW" altLang="en-US" sz="2400" b="1" dirty="0">
                <a:solidFill>
                  <a:prstClr val="black"/>
                </a:solidFill>
                <a:latin typeface="Microsoft JhengHei" charset="-120"/>
                <a:ea typeface="Microsoft JhengHei" charset="-120"/>
                <a:cs typeface="Microsoft JhengHei" charset="-120"/>
              </a:rPr>
              <a:t>對應</a:t>
            </a:r>
          </a:p>
        </p:txBody>
      </p:sp>
      <p:sp>
        <p:nvSpPr>
          <p:cNvPr id="70" name="矩形 69"/>
          <p:cNvSpPr/>
          <p:nvPr/>
        </p:nvSpPr>
        <p:spPr>
          <a:xfrm>
            <a:off x="4956233" y="4181439"/>
            <a:ext cx="877163" cy="461665"/>
          </a:xfrm>
          <a:prstGeom prst="rect">
            <a:avLst/>
          </a:prstGeom>
        </p:spPr>
        <p:txBody>
          <a:bodyPr wrap="none">
            <a:spAutoFit/>
          </a:bodyPr>
          <a:lstStyle/>
          <a:p>
            <a:r>
              <a:rPr lang="zh-TW" altLang="en-US" sz="2400" b="1" dirty="0" smtClean="0">
                <a:solidFill>
                  <a:prstClr val="black"/>
                </a:solidFill>
                <a:latin typeface="Microsoft JhengHei" charset="-120"/>
                <a:ea typeface="Microsoft JhengHei" charset="-120"/>
                <a:cs typeface="Microsoft JhengHei" charset="-120"/>
              </a:rPr>
              <a:t>發 展</a:t>
            </a:r>
            <a:endParaRPr lang="zh-TW" altLang="en-US" sz="2400" b="1" dirty="0">
              <a:solidFill>
                <a:prstClr val="black"/>
              </a:solidFill>
              <a:latin typeface="Microsoft JhengHei" charset="-120"/>
              <a:ea typeface="Microsoft JhengHei" charset="-120"/>
              <a:cs typeface="Microsoft JhengHei" charset="-120"/>
            </a:endParaRPr>
          </a:p>
        </p:txBody>
      </p:sp>
    </p:spTree>
    <p:extLst>
      <p:ext uri="{BB962C8B-B14F-4D97-AF65-F5344CB8AC3E}">
        <p14:creationId xmlns:p14="http://schemas.microsoft.com/office/powerpoint/2010/main" val="1801983829"/>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down)">
                                      <p:cBhvr>
                                        <p:cTn id="10" dur="500"/>
                                        <p:tgtEl>
                                          <p:spTgt spid="44"/>
                                        </p:tgtEl>
                                      </p:cBhvr>
                                    </p:animEffect>
                                  </p:childTnLst>
                                </p:cTn>
                              </p:par>
                              <p:par>
                                <p:cTn id="11" presetID="2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righ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up)">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500"/>
                                        <p:tgtEl>
                                          <p:spTgt spid="11"/>
                                        </p:tgtEl>
                                      </p:cBhvr>
                                    </p:animEffect>
                                  </p:childTnLst>
                                </p:cTn>
                              </p:par>
                              <p:par>
                                <p:cTn id="34" presetID="22" presetClass="entr" presetSubtype="1"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up)">
                                      <p:cBhvr>
                                        <p:cTn id="36" dur="500"/>
                                        <p:tgtEl>
                                          <p:spTgt spid="32"/>
                                        </p:tgtEl>
                                      </p:cBhvr>
                                    </p:animEffect>
                                  </p:childTnLst>
                                </p:cTn>
                              </p:par>
                              <p:par>
                                <p:cTn id="37" presetID="22" presetClass="entr" presetSubtype="1"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up)">
                                      <p:cBhvr>
                                        <p:cTn id="39" dur="500"/>
                                        <p:tgtEl>
                                          <p:spTgt spid="3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up)">
                                      <p:cBhvr>
                                        <p:cTn id="44" dur="500"/>
                                        <p:tgtEl>
                                          <p:spTgt spid="55"/>
                                        </p:tgtEl>
                                      </p:cBhvr>
                                    </p:animEffect>
                                  </p:childTnLst>
                                </p:cTn>
                              </p:par>
                              <p:par>
                                <p:cTn id="45" presetID="22" presetClass="entr" presetSubtype="1" fill="hold" nodeType="with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wipe(up)">
                                      <p:cBhvr>
                                        <p:cTn id="47" dur="500"/>
                                        <p:tgtEl>
                                          <p:spTgt spid="59"/>
                                        </p:tgtEl>
                                      </p:cBhvr>
                                    </p:animEffect>
                                  </p:childTnLst>
                                </p:cTn>
                              </p:par>
                              <p:par>
                                <p:cTn id="48" presetID="6" presetClass="entr" presetSubtype="16" fill="hold" grpId="0" nodeType="with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circle(in)">
                                      <p:cBhvr>
                                        <p:cTn id="50" dur="2000"/>
                                        <p:tgtEl>
                                          <p:spTgt spid="69"/>
                                        </p:tgtEl>
                                      </p:cBhvr>
                                    </p:animEffect>
                                  </p:childTnLst>
                                </p:cTn>
                              </p:par>
                              <p:par>
                                <p:cTn id="51" presetID="6" presetClass="entr" presetSubtype="16"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circle(in)">
                                      <p:cBhvr>
                                        <p:cTn id="53" dur="2000"/>
                                        <p:tgtEl>
                                          <p:spTgt spid="67"/>
                                        </p:tgtEl>
                                      </p:cBhvr>
                                    </p:animEffect>
                                  </p:childTnLst>
                                </p:cTn>
                              </p:par>
                              <p:par>
                                <p:cTn id="54" presetID="6" presetClass="entr" presetSubtype="16" fill="hold" grpId="0" nodeType="with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circle(in)">
                                      <p:cBhvr>
                                        <p:cTn id="56" dur="2000"/>
                                        <p:tgtEl>
                                          <p:spTgt spid="66"/>
                                        </p:tgtEl>
                                      </p:cBhvr>
                                    </p:animEffect>
                                  </p:childTnLst>
                                </p:cTn>
                              </p:par>
                              <p:par>
                                <p:cTn id="57" presetID="6" presetClass="entr" presetSubtype="16"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circle(in)">
                                      <p:cBhvr>
                                        <p:cTn id="59" dur="2000"/>
                                        <p:tgtEl>
                                          <p:spTgt spid="16"/>
                                        </p:tgtEl>
                                      </p:cBhvr>
                                    </p:animEffect>
                                  </p:childTnLst>
                                </p:cTn>
                              </p:par>
                              <p:par>
                                <p:cTn id="60" presetID="6" presetClass="entr" presetSubtype="16" fill="hold" grpId="0" nodeType="with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circle(in)">
                                      <p:cBhvr>
                                        <p:cTn id="62" dur="2000"/>
                                        <p:tgtEl>
                                          <p:spTgt spid="70"/>
                                        </p:tgtEl>
                                      </p:cBhvr>
                                    </p:animEffect>
                                  </p:childTnLst>
                                </p:cTn>
                              </p:par>
                              <p:par>
                                <p:cTn id="63" presetID="6" presetClass="entr" presetSubtype="16" fill="hold" grpId="0" nodeType="with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circle(in)">
                                      <p:cBhvr>
                                        <p:cTn id="65" dur="2000"/>
                                        <p:tgtEl>
                                          <p:spTgt spid="63"/>
                                        </p:tgtEl>
                                      </p:cBhvr>
                                    </p:animEffect>
                                  </p:childTnLst>
                                </p:cTn>
                              </p:par>
                              <p:par>
                                <p:cTn id="66" presetID="6" presetClass="entr" presetSubtype="16"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circle(in)">
                                      <p:cBhvr>
                                        <p:cTn id="68" dur="2000"/>
                                        <p:tgtEl>
                                          <p:spTgt spid="15"/>
                                        </p:tgtEl>
                                      </p:cBhvr>
                                    </p:animEffect>
                                  </p:childTnLst>
                                </p:cTn>
                              </p:par>
                              <p:par>
                                <p:cTn id="69" presetID="6" presetClass="entr" presetSubtype="16" fill="hold" grpId="0" nodeType="withEffect">
                                  <p:stCondLst>
                                    <p:cond delay="0"/>
                                  </p:stCondLst>
                                  <p:childTnLst>
                                    <p:set>
                                      <p:cBhvr>
                                        <p:cTn id="70" dur="1" fill="hold">
                                          <p:stCondLst>
                                            <p:cond delay="0"/>
                                          </p:stCondLst>
                                        </p:cTn>
                                        <p:tgtEl>
                                          <p:spTgt spid="64"/>
                                        </p:tgtEl>
                                        <p:attrNameLst>
                                          <p:attrName>style.visibility</p:attrName>
                                        </p:attrNameLst>
                                      </p:cBhvr>
                                      <p:to>
                                        <p:strVal val="visible"/>
                                      </p:to>
                                    </p:set>
                                    <p:animEffect transition="in" filter="circle(in)">
                                      <p:cBhvr>
                                        <p:cTn id="71" dur="2000"/>
                                        <p:tgtEl>
                                          <p:spTgt spid="64"/>
                                        </p:tgtEl>
                                      </p:cBhvr>
                                    </p:animEffect>
                                  </p:childTnLst>
                                </p:cTn>
                              </p:par>
                              <p:par>
                                <p:cTn id="72" presetID="6" presetClass="entr" presetSubtype="16" fill="hold" grpId="0" nodeType="with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circle(in)">
                                      <p:cBhvr>
                                        <p:cTn id="74" dur="2000"/>
                                        <p:tgtEl>
                                          <p:spTgt spid="65"/>
                                        </p:tgtEl>
                                      </p:cBhvr>
                                    </p:animEffect>
                                  </p:childTnLst>
                                </p:cTn>
                              </p:par>
                              <p:par>
                                <p:cTn id="75" presetID="6" presetClass="entr" presetSubtype="16" fill="hold" grpId="0" nodeType="withEffect">
                                  <p:stCondLst>
                                    <p:cond delay="0"/>
                                  </p:stCondLst>
                                  <p:childTnLst>
                                    <p:set>
                                      <p:cBhvr>
                                        <p:cTn id="76" dur="1" fill="hold">
                                          <p:stCondLst>
                                            <p:cond delay="0"/>
                                          </p:stCondLst>
                                        </p:cTn>
                                        <p:tgtEl>
                                          <p:spTgt spid="68"/>
                                        </p:tgtEl>
                                        <p:attrNameLst>
                                          <p:attrName>style.visibility</p:attrName>
                                        </p:attrNameLst>
                                      </p:cBhvr>
                                      <p:to>
                                        <p:strVal val="visible"/>
                                      </p:to>
                                    </p:set>
                                    <p:animEffect transition="in" filter="circle(in)">
                                      <p:cBhvr>
                                        <p:cTn id="77" dur="2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63" grpId="0" animBg="1"/>
      <p:bldP spid="64" grpId="0" animBg="1"/>
      <p:bldP spid="65" grpId="0" animBg="1"/>
      <p:bldP spid="66" grpId="0" animBg="1"/>
      <p:bldP spid="67" grpId="0" animBg="1"/>
      <p:bldP spid="68" grpId="0"/>
      <p:bldP spid="69" grpId="0"/>
      <p:bldP spid="7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圓角矩形圖說文字 56"/>
          <p:cNvSpPr/>
          <p:nvPr/>
        </p:nvSpPr>
        <p:spPr>
          <a:xfrm>
            <a:off x="1062801" y="83919"/>
            <a:ext cx="4914920" cy="1232767"/>
          </a:xfrm>
          <a:custGeom>
            <a:avLst/>
            <a:gdLst>
              <a:gd name="connsiteX0" fmla="*/ 0 w 8640960"/>
              <a:gd name="connsiteY0" fmla="*/ 0 h 4392488"/>
              <a:gd name="connsiteX1" fmla="*/ 1440160 w 8640960"/>
              <a:gd name="connsiteY1" fmla="*/ 0 h 4392488"/>
              <a:gd name="connsiteX2" fmla="*/ 1440160 w 8640960"/>
              <a:gd name="connsiteY2" fmla="*/ 0 h 4392488"/>
              <a:gd name="connsiteX3" fmla="*/ 3600400 w 8640960"/>
              <a:gd name="connsiteY3" fmla="*/ 0 h 4392488"/>
              <a:gd name="connsiteX4" fmla="*/ 8640960 w 8640960"/>
              <a:gd name="connsiteY4" fmla="*/ 0 h 4392488"/>
              <a:gd name="connsiteX5" fmla="*/ 8640960 w 8640960"/>
              <a:gd name="connsiteY5" fmla="*/ 2562285 h 4392488"/>
              <a:gd name="connsiteX6" fmla="*/ 8640960 w 8640960"/>
              <a:gd name="connsiteY6" fmla="*/ 2562285 h 4392488"/>
              <a:gd name="connsiteX7" fmla="*/ 8640960 w 8640960"/>
              <a:gd name="connsiteY7" fmla="*/ 3660407 h 4392488"/>
              <a:gd name="connsiteX8" fmla="*/ 8640960 w 8640960"/>
              <a:gd name="connsiteY8" fmla="*/ 4392488 h 4392488"/>
              <a:gd name="connsiteX9" fmla="*/ 3600400 w 8640960"/>
              <a:gd name="connsiteY9" fmla="*/ 4392488 h 4392488"/>
              <a:gd name="connsiteX10" fmla="*/ 4030144 w 8640960"/>
              <a:gd name="connsiteY10" fmla="*/ 5079781 h 4392488"/>
              <a:gd name="connsiteX11" fmla="*/ 1440160 w 8640960"/>
              <a:gd name="connsiteY11" fmla="*/ 4392488 h 4392488"/>
              <a:gd name="connsiteX12" fmla="*/ 0 w 8640960"/>
              <a:gd name="connsiteY12" fmla="*/ 4392488 h 4392488"/>
              <a:gd name="connsiteX13" fmla="*/ 0 w 8640960"/>
              <a:gd name="connsiteY13" fmla="*/ 3660407 h 4392488"/>
              <a:gd name="connsiteX14" fmla="*/ 0 w 8640960"/>
              <a:gd name="connsiteY14" fmla="*/ 2562285 h 4392488"/>
              <a:gd name="connsiteX15" fmla="*/ 0 w 8640960"/>
              <a:gd name="connsiteY15" fmla="*/ 2562285 h 4392488"/>
              <a:gd name="connsiteX16" fmla="*/ 0 w 8640960"/>
              <a:gd name="connsiteY16" fmla="*/ 0 h 4392488"/>
              <a:gd name="connsiteX0" fmla="*/ 0 w 8640960"/>
              <a:gd name="connsiteY0" fmla="*/ 0 h 5154208"/>
              <a:gd name="connsiteX1" fmla="*/ 1440160 w 8640960"/>
              <a:gd name="connsiteY1" fmla="*/ 0 h 5154208"/>
              <a:gd name="connsiteX2" fmla="*/ 1440160 w 8640960"/>
              <a:gd name="connsiteY2" fmla="*/ 0 h 5154208"/>
              <a:gd name="connsiteX3" fmla="*/ 3600400 w 8640960"/>
              <a:gd name="connsiteY3" fmla="*/ 0 h 5154208"/>
              <a:gd name="connsiteX4" fmla="*/ 8640960 w 8640960"/>
              <a:gd name="connsiteY4" fmla="*/ 0 h 5154208"/>
              <a:gd name="connsiteX5" fmla="*/ 8640960 w 8640960"/>
              <a:gd name="connsiteY5" fmla="*/ 2562285 h 5154208"/>
              <a:gd name="connsiteX6" fmla="*/ 8640960 w 8640960"/>
              <a:gd name="connsiteY6" fmla="*/ 2562285 h 5154208"/>
              <a:gd name="connsiteX7" fmla="*/ 8640960 w 8640960"/>
              <a:gd name="connsiteY7" fmla="*/ 3660407 h 5154208"/>
              <a:gd name="connsiteX8" fmla="*/ 8640960 w 8640960"/>
              <a:gd name="connsiteY8" fmla="*/ 4392488 h 5154208"/>
              <a:gd name="connsiteX9" fmla="*/ 3600400 w 8640960"/>
              <a:gd name="connsiteY9" fmla="*/ 4392488 h 5154208"/>
              <a:gd name="connsiteX10" fmla="*/ 5720721 w 8640960"/>
              <a:gd name="connsiteY10" fmla="*/ 5154208 h 5154208"/>
              <a:gd name="connsiteX11" fmla="*/ 1440160 w 8640960"/>
              <a:gd name="connsiteY11" fmla="*/ 4392488 h 5154208"/>
              <a:gd name="connsiteX12" fmla="*/ 0 w 8640960"/>
              <a:gd name="connsiteY12" fmla="*/ 4392488 h 5154208"/>
              <a:gd name="connsiteX13" fmla="*/ 0 w 8640960"/>
              <a:gd name="connsiteY13" fmla="*/ 3660407 h 5154208"/>
              <a:gd name="connsiteX14" fmla="*/ 0 w 8640960"/>
              <a:gd name="connsiteY14" fmla="*/ 2562285 h 5154208"/>
              <a:gd name="connsiteX15" fmla="*/ 0 w 8640960"/>
              <a:gd name="connsiteY15" fmla="*/ 2562285 h 5154208"/>
              <a:gd name="connsiteX16" fmla="*/ 0 w 8640960"/>
              <a:gd name="connsiteY16" fmla="*/ 0 h 5154208"/>
              <a:gd name="connsiteX0" fmla="*/ 0 w 8640960"/>
              <a:gd name="connsiteY0" fmla="*/ 0 h 5154208"/>
              <a:gd name="connsiteX1" fmla="*/ 1440160 w 8640960"/>
              <a:gd name="connsiteY1" fmla="*/ 0 h 5154208"/>
              <a:gd name="connsiteX2" fmla="*/ 1440160 w 8640960"/>
              <a:gd name="connsiteY2" fmla="*/ 0 h 5154208"/>
              <a:gd name="connsiteX3" fmla="*/ 3600400 w 8640960"/>
              <a:gd name="connsiteY3" fmla="*/ 0 h 5154208"/>
              <a:gd name="connsiteX4" fmla="*/ 8640960 w 8640960"/>
              <a:gd name="connsiteY4" fmla="*/ 0 h 5154208"/>
              <a:gd name="connsiteX5" fmla="*/ 8640960 w 8640960"/>
              <a:gd name="connsiteY5" fmla="*/ 2562285 h 5154208"/>
              <a:gd name="connsiteX6" fmla="*/ 8640960 w 8640960"/>
              <a:gd name="connsiteY6" fmla="*/ 2562285 h 5154208"/>
              <a:gd name="connsiteX7" fmla="*/ 8640960 w 8640960"/>
              <a:gd name="connsiteY7" fmla="*/ 3660407 h 5154208"/>
              <a:gd name="connsiteX8" fmla="*/ 8640960 w 8640960"/>
              <a:gd name="connsiteY8" fmla="*/ 4392488 h 5154208"/>
              <a:gd name="connsiteX9" fmla="*/ 3600400 w 8640960"/>
              <a:gd name="connsiteY9" fmla="*/ 4392488 h 5154208"/>
              <a:gd name="connsiteX10" fmla="*/ 5720721 w 8640960"/>
              <a:gd name="connsiteY10" fmla="*/ 5154208 h 5154208"/>
              <a:gd name="connsiteX11" fmla="*/ 1440160 w 8640960"/>
              <a:gd name="connsiteY11" fmla="*/ 4392488 h 5154208"/>
              <a:gd name="connsiteX12" fmla="*/ 0 w 8640960"/>
              <a:gd name="connsiteY12" fmla="*/ 5115502 h 5154208"/>
              <a:gd name="connsiteX13" fmla="*/ 0 w 8640960"/>
              <a:gd name="connsiteY13" fmla="*/ 3660407 h 5154208"/>
              <a:gd name="connsiteX14" fmla="*/ 0 w 8640960"/>
              <a:gd name="connsiteY14" fmla="*/ 2562285 h 5154208"/>
              <a:gd name="connsiteX15" fmla="*/ 0 w 8640960"/>
              <a:gd name="connsiteY15" fmla="*/ 2562285 h 5154208"/>
              <a:gd name="connsiteX16" fmla="*/ 0 w 8640960"/>
              <a:gd name="connsiteY16" fmla="*/ 0 h 5154208"/>
              <a:gd name="connsiteX0" fmla="*/ 0 w 8640960"/>
              <a:gd name="connsiteY0" fmla="*/ 0 h 5154208"/>
              <a:gd name="connsiteX1" fmla="*/ 1440160 w 8640960"/>
              <a:gd name="connsiteY1" fmla="*/ 0 h 5154208"/>
              <a:gd name="connsiteX2" fmla="*/ 1440160 w 8640960"/>
              <a:gd name="connsiteY2" fmla="*/ 0 h 5154208"/>
              <a:gd name="connsiteX3" fmla="*/ 3600400 w 8640960"/>
              <a:gd name="connsiteY3" fmla="*/ 0 h 5154208"/>
              <a:gd name="connsiteX4" fmla="*/ 8640960 w 8640960"/>
              <a:gd name="connsiteY4" fmla="*/ 0 h 5154208"/>
              <a:gd name="connsiteX5" fmla="*/ 8640960 w 8640960"/>
              <a:gd name="connsiteY5" fmla="*/ 2562285 h 5154208"/>
              <a:gd name="connsiteX6" fmla="*/ 8640960 w 8640960"/>
              <a:gd name="connsiteY6" fmla="*/ 2562285 h 5154208"/>
              <a:gd name="connsiteX7" fmla="*/ 8640960 w 8640960"/>
              <a:gd name="connsiteY7" fmla="*/ 3660407 h 5154208"/>
              <a:gd name="connsiteX8" fmla="*/ 8640960 w 8640960"/>
              <a:gd name="connsiteY8" fmla="*/ 4392488 h 5154208"/>
              <a:gd name="connsiteX9" fmla="*/ 3600400 w 8640960"/>
              <a:gd name="connsiteY9" fmla="*/ 4392488 h 5154208"/>
              <a:gd name="connsiteX10" fmla="*/ 5720721 w 8640960"/>
              <a:gd name="connsiteY10" fmla="*/ 5154208 h 5154208"/>
              <a:gd name="connsiteX11" fmla="*/ 1503955 w 8640960"/>
              <a:gd name="connsiteY11" fmla="*/ 5126135 h 5154208"/>
              <a:gd name="connsiteX12" fmla="*/ 0 w 8640960"/>
              <a:gd name="connsiteY12" fmla="*/ 5115502 h 5154208"/>
              <a:gd name="connsiteX13" fmla="*/ 0 w 8640960"/>
              <a:gd name="connsiteY13" fmla="*/ 3660407 h 5154208"/>
              <a:gd name="connsiteX14" fmla="*/ 0 w 8640960"/>
              <a:gd name="connsiteY14" fmla="*/ 2562285 h 5154208"/>
              <a:gd name="connsiteX15" fmla="*/ 0 w 8640960"/>
              <a:gd name="connsiteY15" fmla="*/ 2562285 h 5154208"/>
              <a:gd name="connsiteX16" fmla="*/ 0 w 8640960"/>
              <a:gd name="connsiteY16" fmla="*/ 0 h 5154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640960" h="5154208">
                <a:moveTo>
                  <a:pt x="0" y="0"/>
                </a:moveTo>
                <a:lnTo>
                  <a:pt x="1440160" y="0"/>
                </a:lnTo>
                <a:lnTo>
                  <a:pt x="1440160" y="0"/>
                </a:lnTo>
                <a:lnTo>
                  <a:pt x="3600400" y="0"/>
                </a:lnTo>
                <a:lnTo>
                  <a:pt x="8640960" y="0"/>
                </a:lnTo>
                <a:lnTo>
                  <a:pt x="8640960" y="2562285"/>
                </a:lnTo>
                <a:lnTo>
                  <a:pt x="8640960" y="2562285"/>
                </a:lnTo>
                <a:lnTo>
                  <a:pt x="8640960" y="3660407"/>
                </a:lnTo>
                <a:lnTo>
                  <a:pt x="8640960" y="4392488"/>
                </a:lnTo>
                <a:lnTo>
                  <a:pt x="3600400" y="4392488"/>
                </a:lnTo>
                <a:lnTo>
                  <a:pt x="5720721" y="5154208"/>
                </a:lnTo>
                <a:lnTo>
                  <a:pt x="1503955" y="5126135"/>
                </a:lnTo>
                <a:lnTo>
                  <a:pt x="0" y="5115502"/>
                </a:lnTo>
                <a:lnTo>
                  <a:pt x="0" y="3660407"/>
                </a:lnTo>
                <a:lnTo>
                  <a:pt x="0" y="2562285"/>
                </a:lnTo>
                <a:lnTo>
                  <a:pt x="0" y="2562285"/>
                </a:lnTo>
                <a:lnTo>
                  <a:pt x="0" y="0"/>
                </a:lnTo>
                <a:close/>
              </a:path>
            </a:pathLst>
          </a:custGeom>
          <a:solidFill>
            <a:schemeClr val="bg1"/>
          </a:solidFill>
          <a:ln w="38100">
            <a:solidFill>
              <a:schemeClr val="bg1"/>
            </a:solidFill>
          </a:ln>
        </p:spPr>
        <p:style>
          <a:lnRef idx="2">
            <a:schemeClr val="accent2"/>
          </a:lnRef>
          <a:fillRef idx="1">
            <a:schemeClr val="lt1"/>
          </a:fillRef>
          <a:effectRef idx="0">
            <a:schemeClr val="accent2"/>
          </a:effectRef>
          <a:fontRef idx="minor">
            <a:schemeClr val="dk1"/>
          </a:fontRef>
        </p:style>
        <p:txBody>
          <a:bodyPr rtlCol="0" anchor="ctr"/>
          <a:lstStyle/>
          <a:p>
            <a:pPr>
              <a:lnSpc>
                <a:spcPct val="150000"/>
              </a:lnSpc>
            </a:pPr>
            <a:r>
              <a:rPr lang="zh-TW" altLang="en-US" sz="2800" dirty="0">
                <a:solidFill>
                  <a:prstClr val="black"/>
                </a:solidFill>
                <a:latin typeface="Microsoft JhengHei" charset="-120"/>
                <a:ea typeface="Microsoft JhengHei" charset="-120"/>
                <a:cs typeface="Microsoft JhengHei" charset="-120"/>
              </a:rPr>
              <a:t>新課綱以             </a:t>
            </a:r>
            <a:r>
              <a:rPr lang="en-US" altLang="zh-TW" sz="2800" dirty="0" smtClean="0">
                <a:solidFill>
                  <a:prstClr val="black"/>
                </a:solidFill>
                <a:latin typeface="Microsoft JhengHei" charset="-120"/>
                <a:ea typeface="Microsoft JhengHei" charset="-120"/>
                <a:cs typeface="Microsoft JhengHei" charset="-120"/>
              </a:rPr>
              <a:t>      </a:t>
            </a:r>
            <a:r>
              <a:rPr lang="zh-TW" altLang="en-US" sz="2800" dirty="0" smtClean="0">
                <a:solidFill>
                  <a:prstClr val="black"/>
                </a:solidFill>
                <a:latin typeface="Microsoft JhengHei" charset="-120"/>
                <a:ea typeface="Microsoft JhengHei" charset="-120"/>
                <a:cs typeface="Microsoft JhengHei" charset="-120"/>
              </a:rPr>
              <a:t>進行</a:t>
            </a:r>
            <a:r>
              <a:rPr lang="zh-TW" altLang="en-US" sz="2800" dirty="0">
                <a:solidFill>
                  <a:prstClr val="black"/>
                </a:solidFill>
                <a:latin typeface="Microsoft JhengHei" charset="-120"/>
                <a:ea typeface="Microsoft JhengHei" charset="-120"/>
                <a:cs typeface="Microsoft JhengHei" charset="-120"/>
              </a:rPr>
              <a:t>整合</a:t>
            </a:r>
            <a:r>
              <a:rPr lang="zh-TW" altLang="en-US" sz="2800" dirty="0" smtClean="0">
                <a:solidFill>
                  <a:prstClr val="black"/>
                </a:solidFill>
                <a:latin typeface="Microsoft JhengHei" charset="-120"/>
                <a:ea typeface="Microsoft JhengHei" charset="-120"/>
                <a:cs typeface="Microsoft JhengHei" charset="-120"/>
              </a:rPr>
              <a:t>，</a:t>
            </a:r>
            <a:endParaRPr lang="en-US" altLang="zh-TW" sz="2800" dirty="0">
              <a:solidFill>
                <a:prstClr val="black"/>
              </a:solidFill>
              <a:latin typeface="Microsoft JhengHei" charset="-120"/>
              <a:ea typeface="Microsoft JhengHei" charset="-120"/>
              <a:cs typeface="Microsoft JhengHei" charset="-120"/>
            </a:endParaRPr>
          </a:p>
        </p:txBody>
      </p:sp>
      <p:sp>
        <p:nvSpPr>
          <p:cNvPr id="3" name="文字方塊 2"/>
          <p:cNvSpPr txBox="1"/>
          <p:nvPr/>
        </p:nvSpPr>
        <p:spPr>
          <a:xfrm>
            <a:off x="2481329" y="423304"/>
            <a:ext cx="1817716" cy="553998"/>
          </a:xfrm>
          <a:prstGeom prst="wedgeRectCallout">
            <a:avLst>
              <a:gd name="adj1" fmla="val -20191"/>
              <a:gd name="adj2" fmla="val 46243"/>
            </a:avLst>
          </a:prstGeom>
          <a:noFill/>
          <a:ln w="38100">
            <a:noFill/>
          </a:ln>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TW" altLang="en-US" sz="3000" b="1" dirty="0">
                <a:solidFill>
                  <a:srgbClr val="F7005A"/>
                </a:solidFill>
                <a:latin typeface="微軟正黑體" pitchFamily="34" charset="-120"/>
                <a:ea typeface="微軟正黑體" pitchFamily="34" charset="-120"/>
              </a:rPr>
              <a:t>學習重點</a:t>
            </a:r>
          </a:p>
        </p:txBody>
      </p:sp>
      <p:sp>
        <p:nvSpPr>
          <p:cNvPr id="4" name="文字方塊 3"/>
          <p:cNvSpPr txBox="1"/>
          <p:nvPr/>
        </p:nvSpPr>
        <p:spPr>
          <a:xfrm>
            <a:off x="938870" y="1772816"/>
            <a:ext cx="4693289" cy="523220"/>
          </a:xfrm>
          <a:prstGeom prst="wedgeRectCallout">
            <a:avLst>
              <a:gd name="adj1" fmla="val -19739"/>
              <a:gd name="adj2" fmla="val 46378"/>
            </a:avLst>
          </a:prstGeom>
          <a:solidFill>
            <a:srgbClr val="FF5793"/>
          </a:solidFill>
          <a:ln w="38100">
            <a:solidFill>
              <a:schemeClr val="bg1"/>
            </a:solidFill>
          </a:ln>
        </p:spPr>
        <p:style>
          <a:lnRef idx="3">
            <a:schemeClr val="lt1"/>
          </a:lnRef>
          <a:fillRef idx="1">
            <a:schemeClr val="accent2"/>
          </a:fillRef>
          <a:effectRef idx="1">
            <a:schemeClr val="accent2"/>
          </a:effectRef>
          <a:fontRef idx="minor">
            <a:schemeClr val="lt1"/>
          </a:fontRef>
        </p:style>
        <p:txBody>
          <a:bodyPr wrap="square" rtlCol="0">
            <a:spAutoFit/>
          </a:bodyPr>
          <a:lstStyle/>
          <a:p>
            <a:r>
              <a:rPr lang="zh-TW" altLang="en-US" sz="2800" b="1" dirty="0">
                <a:ln>
                  <a:solidFill>
                    <a:srgbClr val="C49500"/>
                  </a:solidFill>
                </a:ln>
                <a:solidFill>
                  <a:srgbClr val="FFE705"/>
                </a:solidFill>
                <a:effectLst>
                  <a:outerShdw blurRad="38100" dist="38100" dir="2700000" algn="tl">
                    <a:srgbClr val="000000">
                      <a:alpha val="43137"/>
                    </a:srgbClr>
                  </a:outerShdw>
                </a:effectLst>
                <a:latin typeface="微軟正黑體" pitchFamily="34" charset="-120"/>
                <a:ea typeface="微軟正黑體" pitchFamily="34" charset="-120"/>
              </a:rPr>
              <a:t>學習</a:t>
            </a:r>
            <a:r>
              <a:rPr lang="zh-TW" altLang="en-US" sz="2800" b="1" dirty="0" smtClean="0">
                <a:ln>
                  <a:solidFill>
                    <a:srgbClr val="C49500"/>
                  </a:solidFill>
                </a:ln>
                <a:solidFill>
                  <a:srgbClr val="FFE705"/>
                </a:solidFill>
                <a:effectLst>
                  <a:outerShdw blurRad="38100" dist="38100" dir="2700000" algn="tl">
                    <a:srgbClr val="000000">
                      <a:alpha val="43137"/>
                    </a:srgbClr>
                  </a:outerShdw>
                </a:effectLst>
                <a:latin typeface="微軟正黑體" pitchFamily="34" charset="-120"/>
                <a:ea typeface="微軟正黑體" pitchFamily="34" charset="-120"/>
              </a:rPr>
              <a:t>內容</a:t>
            </a:r>
            <a:r>
              <a:rPr lang="en-US" altLang="zh-TW" sz="2800" b="1" dirty="0" smtClean="0">
                <a:ln>
                  <a:solidFill>
                    <a:srgbClr val="C49500"/>
                  </a:solidFill>
                </a:ln>
                <a:solidFill>
                  <a:schemeClr val="tx1"/>
                </a:solidFill>
                <a:effectLst>
                  <a:outerShdw blurRad="38100" dist="38100" dir="2700000" algn="tl">
                    <a:srgbClr val="000000">
                      <a:alpha val="43137"/>
                    </a:srgbClr>
                  </a:outerShdw>
                </a:effectLst>
                <a:latin typeface="微軟正黑體" pitchFamily="34" charset="-120"/>
                <a:ea typeface="微軟正黑體" pitchFamily="34" charset="-120"/>
              </a:rPr>
              <a:t>(</a:t>
            </a:r>
            <a:r>
              <a:rPr lang="zh-TW" altLang="en-US" sz="2400" dirty="0" smtClean="0">
                <a:solidFill>
                  <a:schemeClr val="tx1"/>
                </a:solidFill>
                <a:effectLst>
                  <a:outerShdw blurRad="38100" dist="38100" dir="2700000" algn="tl">
                    <a:srgbClr val="000000">
                      <a:alpha val="43137"/>
                    </a:srgbClr>
                  </a:outerShdw>
                </a:effectLst>
                <a:latin typeface="微軟正黑體" pitchFamily="34" charset="-120"/>
                <a:ea typeface="微軟正黑體" pitchFamily="34" charset="-120"/>
              </a:rPr>
              <a:t>比較</a:t>
            </a:r>
            <a:r>
              <a:rPr lang="zh-TW" altLang="en-US" sz="2400" dirty="0">
                <a:solidFill>
                  <a:schemeClr val="tx1"/>
                </a:solidFill>
                <a:effectLst>
                  <a:outerShdw blurRad="38100" dist="38100" dir="2700000" algn="tl">
                    <a:srgbClr val="000000">
                      <a:alpha val="43137"/>
                    </a:srgbClr>
                  </a:outerShdw>
                </a:effectLst>
                <a:latin typeface="微軟正黑體" pitchFamily="34" charset="-120"/>
                <a:ea typeface="微軟正黑體" pitchFamily="34" charset="-120"/>
              </a:rPr>
              <a:t>偏向學習</a:t>
            </a:r>
            <a:r>
              <a:rPr lang="zh-TW" altLang="en-US" sz="2400" dirty="0" smtClean="0">
                <a:solidFill>
                  <a:schemeClr val="tx1"/>
                </a:solidFill>
                <a:effectLst>
                  <a:outerShdw blurRad="38100" dist="38100" dir="2700000" algn="tl">
                    <a:srgbClr val="000000">
                      <a:alpha val="43137"/>
                    </a:srgbClr>
                  </a:outerShdw>
                </a:effectLst>
                <a:latin typeface="微軟正黑體" pitchFamily="34" charset="-120"/>
                <a:ea typeface="微軟正黑體" pitchFamily="34" charset="-120"/>
              </a:rPr>
              <a:t>素材</a:t>
            </a:r>
            <a:r>
              <a:rPr lang="en-US" altLang="zh-TW" sz="2800" dirty="0" smtClean="0">
                <a:solidFill>
                  <a:schemeClr val="tx1"/>
                </a:solidFill>
                <a:effectLst>
                  <a:outerShdw blurRad="38100" dist="38100" dir="2700000" algn="tl">
                    <a:srgbClr val="000000">
                      <a:alpha val="43137"/>
                    </a:srgbClr>
                  </a:outerShdw>
                </a:effectLst>
                <a:latin typeface="微軟正黑體" pitchFamily="34" charset="-120"/>
                <a:ea typeface="微軟正黑體" pitchFamily="34" charset="-120"/>
              </a:rPr>
              <a:t>)</a:t>
            </a:r>
            <a:endParaRPr lang="zh-TW" altLang="en-US" sz="2800" dirty="0">
              <a:solidFill>
                <a:schemeClr val="tx1"/>
              </a:solidFill>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5" name="文字方塊 4"/>
          <p:cNvSpPr txBox="1"/>
          <p:nvPr/>
        </p:nvSpPr>
        <p:spPr>
          <a:xfrm>
            <a:off x="938870" y="1082646"/>
            <a:ext cx="7426106" cy="523220"/>
          </a:xfrm>
          <a:prstGeom prst="wedgeRectCallout">
            <a:avLst>
              <a:gd name="adj1" fmla="val -20833"/>
              <a:gd name="adj2" fmla="val 39469"/>
            </a:avLst>
          </a:prstGeom>
          <a:solidFill>
            <a:srgbClr val="75A8FB"/>
          </a:solidFill>
          <a:ln w="38100">
            <a:solidFill>
              <a:schemeClr val="bg1"/>
            </a:solidFill>
          </a:ln>
        </p:spPr>
        <p:style>
          <a:lnRef idx="3">
            <a:schemeClr val="lt1"/>
          </a:lnRef>
          <a:fillRef idx="1">
            <a:schemeClr val="accent1"/>
          </a:fillRef>
          <a:effectRef idx="1">
            <a:schemeClr val="accent1"/>
          </a:effectRef>
          <a:fontRef idx="minor">
            <a:schemeClr val="lt1"/>
          </a:fontRef>
        </p:style>
        <p:txBody>
          <a:bodyPr wrap="square" rtlCol="0">
            <a:spAutoFit/>
          </a:bodyPr>
          <a:lstStyle/>
          <a:p>
            <a:r>
              <a:rPr lang="zh-TW" altLang="en-US" sz="2800" b="1" dirty="0" smtClean="0">
                <a:ln>
                  <a:solidFill>
                    <a:srgbClr val="C49500"/>
                  </a:solidFill>
                </a:ln>
                <a:solidFill>
                  <a:srgbClr val="FFE800"/>
                </a:solidFill>
                <a:effectLst>
                  <a:outerShdw blurRad="38100" dist="38100" dir="2700000" algn="tl">
                    <a:srgbClr val="000000">
                      <a:alpha val="43137"/>
                    </a:srgbClr>
                  </a:outerShdw>
                </a:effectLst>
                <a:latin typeface="微軟正黑體" pitchFamily="34" charset="-120"/>
                <a:ea typeface="微軟正黑體" pitchFamily="34" charset="-120"/>
              </a:rPr>
              <a:t>學習表現</a:t>
            </a:r>
            <a:r>
              <a:rPr lang="en-US" altLang="zh-TW" sz="2800" b="1" dirty="0" smtClean="0">
                <a:ln>
                  <a:solidFill>
                    <a:srgbClr val="C49500"/>
                  </a:solidFill>
                </a:ln>
                <a:solidFill>
                  <a:schemeClr val="tx1"/>
                </a:solidFill>
                <a:effectLst>
                  <a:outerShdw blurRad="38100" dist="38100" dir="2700000" algn="tl">
                    <a:srgbClr val="000000">
                      <a:alpha val="43137"/>
                    </a:srgbClr>
                  </a:outerShdw>
                </a:effectLst>
                <a:latin typeface="微軟正黑體" pitchFamily="34" charset="-120"/>
                <a:ea typeface="微軟正黑體" pitchFamily="34" charset="-120"/>
              </a:rPr>
              <a:t>(</a:t>
            </a:r>
            <a:r>
              <a:rPr lang="zh-TW" altLang="en-US" sz="2400" dirty="0" smtClean="0">
                <a:solidFill>
                  <a:prstClr val="black"/>
                </a:solidFill>
                <a:effectLst>
                  <a:outerShdw blurRad="38100" dist="38100" dir="2700000" algn="tl">
                    <a:srgbClr val="000000">
                      <a:alpha val="43137"/>
                    </a:srgbClr>
                  </a:outerShdw>
                </a:effectLst>
                <a:latin typeface="微軟正黑體" pitchFamily="34" charset="-120"/>
                <a:ea typeface="微軟正黑體" pitchFamily="34" charset="-120"/>
              </a:rPr>
              <a:t>比較</a:t>
            </a:r>
            <a:r>
              <a:rPr lang="zh-TW" altLang="en-US" sz="2400" dirty="0">
                <a:solidFill>
                  <a:prstClr val="black"/>
                </a:solidFill>
                <a:effectLst>
                  <a:outerShdw blurRad="38100" dist="38100" dir="2700000" algn="tl">
                    <a:srgbClr val="000000">
                      <a:alpha val="43137"/>
                    </a:srgbClr>
                  </a:outerShdw>
                </a:effectLst>
                <a:latin typeface="微軟正黑體" pitchFamily="34" charset="-120"/>
                <a:ea typeface="微軟正黑體" pitchFamily="34" charset="-120"/>
              </a:rPr>
              <a:t>偏向認知歷程、行動能力、</a:t>
            </a:r>
            <a:r>
              <a:rPr lang="zh-TW" altLang="en-US" sz="2400" dirty="0" smtClean="0">
                <a:solidFill>
                  <a:prstClr val="black"/>
                </a:solidFill>
                <a:effectLst>
                  <a:outerShdw blurRad="38100" dist="38100" dir="2700000" algn="tl">
                    <a:srgbClr val="000000">
                      <a:alpha val="43137"/>
                    </a:srgbClr>
                  </a:outerShdw>
                </a:effectLst>
                <a:latin typeface="微軟正黑體" pitchFamily="34" charset="-120"/>
                <a:ea typeface="微軟正黑體" pitchFamily="34" charset="-120"/>
              </a:rPr>
              <a:t>態度</a:t>
            </a:r>
            <a:r>
              <a:rPr lang="en-US" altLang="zh-TW" sz="2400" dirty="0" smtClean="0">
                <a:solidFill>
                  <a:prstClr val="black"/>
                </a:solidFill>
                <a:effectLst>
                  <a:outerShdw blurRad="38100" dist="38100" dir="2700000" algn="tl">
                    <a:srgbClr val="000000">
                      <a:alpha val="43137"/>
                    </a:srgbClr>
                  </a:outerShdw>
                </a:effectLst>
                <a:latin typeface="微軟正黑體" pitchFamily="34" charset="-120"/>
                <a:ea typeface="微軟正黑體" pitchFamily="34" charset="-120"/>
              </a:rPr>
              <a:t>)</a:t>
            </a:r>
            <a:endParaRPr lang="zh-TW" altLang="en-US" sz="2400" dirty="0">
              <a:solidFill>
                <a:prstClr val="black"/>
              </a:solidFill>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7" name="圓角矩形圖說文字 56"/>
          <p:cNvSpPr/>
          <p:nvPr/>
        </p:nvSpPr>
        <p:spPr>
          <a:xfrm>
            <a:off x="770932" y="2437956"/>
            <a:ext cx="8230981" cy="2622165"/>
          </a:xfrm>
          <a:custGeom>
            <a:avLst/>
            <a:gdLst>
              <a:gd name="connsiteX0" fmla="*/ 0 w 8640960"/>
              <a:gd name="connsiteY0" fmla="*/ 0 h 4392488"/>
              <a:gd name="connsiteX1" fmla="*/ 1440160 w 8640960"/>
              <a:gd name="connsiteY1" fmla="*/ 0 h 4392488"/>
              <a:gd name="connsiteX2" fmla="*/ 1440160 w 8640960"/>
              <a:gd name="connsiteY2" fmla="*/ 0 h 4392488"/>
              <a:gd name="connsiteX3" fmla="*/ 3600400 w 8640960"/>
              <a:gd name="connsiteY3" fmla="*/ 0 h 4392488"/>
              <a:gd name="connsiteX4" fmla="*/ 8640960 w 8640960"/>
              <a:gd name="connsiteY4" fmla="*/ 0 h 4392488"/>
              <a:gd name="connsiteX5" fmla="*/ 8640960 w 8640960"/>
              <a:gd name="connsiteY5" fmla="*/ 2562285 h 4392488"/>
              <a:gd name="connsiteX6" fmla="*/ 8640960 w 8640960"/>
              <a:gd name="connsiteY6" fmla="*/ 2562285 h 4392488"/>
              <a:gd name="connsiteX7" fmla="*/ 8640960 w 8640960"/>
              <a:gd name="connsiteY7" fmla="*/ 3660407 h 4392488"/>
              <a:gd name="connsiteX8" fmla="*/ 8640960 w 8640960"/>
              <a:gd name="connsiteY8" fmla="*/ 4392488 h 4392488"/>
              <a:gd name="connsiteX9" fmla="*/ 3600400 w 8640960"/>
              <a:gd name="connsiteY9" fmla="*/ 4392488 h 4392488"/>
              <a:gd name="connsiteX10" fmla="*/ 4030144 w 8640960"/>
              <a:gd name="connsiteY10" fmla="*/ 5079781 h 4392488"/>
              <a:gd name="connsiteX11" fmla="*/ 1440160 w 8640960"/>
              <a:gd name="connsiteY11" fmla="*/ 4392488 h 4392488"/>
              <a:gd name="connsiteX12" fmla="*/ 0 w 8640960"/>
              <a:gd name="connsiteY12" fmla="*/ 4392488 h 4392488"/>
              <a:gd name="connsiteX13" fmla="*/ 0 w 8640960"/>
              <a:gd name="connsiteY13" fmla="*/ 3660407 h 4392488"/>
              <a:gd name="connsiteX14" fmla="*/ 0 w 8640960"/>
              <a:gd name="connsiteY14" fmla="*/ 2562285 h 4392488"/>
              <a:gd name="connsiteX15" fmla="*/ 0 w 8640960"/>
              <a:gd name="connsiteY15" fmla="*/ 2562285 h 4392488"/>
              <a:gd name="connsiteX16" fmla="*/ 0 w 8640960"/>
              <a:gd name="connsiteY16" fmla="*/ 0 h 4392488"/>
              <a:gd name="connsiteX0" fmla="*/ 0 w 8640960"/>
              <a:gd name="connsiteY0" fmla="*/ 0 h 5154208"/>
              <a:gd name="connsiteX1" fmla="*/ 1440160 w 8640960"/>
              <a:gd name="connsiteY1" fmla="*/ 0 h 5154208"/>
              <a:gd name="connsiteX2" fmla="*/ 1440160 w 8640960"/>
              <a:gd name="connsiteY2" fmla="*/ 0 h 5154208"/>
              <a:gd name="connsiteX3" fmla="*/ 3600400 w 8640960"/>
              <a:gd name="connsiteY3" fmla="*/ 0 h 5154208"/>
              <a:gd name="connsiteX4" fmla="*/ 8640960 w 8640960"/>
              <a:gd name="connsiteY4" fmla="*/ 0 h 5154208"/>
              <a:gd name="connsiteX5" fmla="*/ 8640960 w 8640960"/>
              <a:gd name="connsiteY5" fmla="*/ 2562285 h 5154208"/>
              <a:gd name="connsiteX6" fmla="*/ 8640960 w 8640960"/>
              <a:gd name="connsiteY6" fmla="*/ 2562285 h 5154208"/>
              <a:gd name="connsiteX7" fmla="*/ 8640960 w 8640960"/>
              <a:gd name="connsiteY7" fmla="*/ 3660407 h 5154208"/>
              <a:gd name="connsiteX8" fmla="*/ 8640960 w 8640960"/>
              <a:gd name="connsiteY8" fmla="*/ 4392488 h 5154208"/>
              <a:gd name="connsiteX9" fmla="*/ 3600400 w 8640960"/>
              <a:gd name="connsiteY9" fmla="*/ 4392488 h 5154208"/>
              <a:gd name="connsiteX10" fmla="*/ 5720721 w 8640960"/>
              <a:gd name="connsiteY10" fmla="*/ 5154208 h 5154208"/>
              <a:gd name="connsiteX11" fmla="*/ 1440160 w 8640960"/>
              <a:gd name="connsiteY11" fmla="*/ 4392488 h 5154208"/>
              <a:gd name="connsiteX12" fmla="*/ 0 w 8640960"/>
              <a:gd name="connsiteY12" fmla="*/ 4392488 h 5154208"/>
              <a:gd name="connsiteX13" fmla="*/ 0 w 8640960"/>
              <a:gd name="connsiteY13" fmla="*/ 3660407 h 5154208"/>
              <a:gd name="connsiteX14" fmla="*/ 0 w 8640960"/>
              <a:gd name="connsiteY14" fmla="*/ 2562285 h 5154208"/>
              <a:gd name="connsiteX15" fmla="*/ 0 w 8640960"/>
              <a:gd name="connsiteY15" fmla="*/ 2562285 h 5154208"/>
              <a:gd name="connsiteX16" fmla="*/ 0 w 8640960"/>
              <a:gd name="connsiteY16" fmla="*/ 0 h 5154208"/>
              <a:gd name="connsiteX0" fmla="*/ 0 w 8640960"/>
              <a:gd name="connsiteY0" fmla="*/ 0 h 5154208"/>
              <a:gd name="connsiteX1" fmla="*/ 1440160 w 8640960"/>
              <a:gd name="connsiteY1" fmla="*/ 0 h 5154208"/>
              <a:gd name="connsiteX2" fmla="*/ 1440160 w 8640960"/>
              <a:gd name="connsiteY2" fmla="*/ 0 h 5154208"/>
              <a:gd name="connsiteX3" fmla="*/ 3600400 w 8640960"/>
              <a:gd name="connsiteY3" fmla="*/ 0 h 5154208"/>
              <a:gd name="connsiteX4" fmla="*/ 8640960 w 8640960"/>
              <a:gd name="connsiteY4" fmla="*/ 0 h 5154208"/>
              <a:gd name="connsiteX5" fmla="*/ 8640960 w 8640960"/>
              <a:gd name="connsiteY5" fmla="*/ 2562285 h 5154208"/>
              <a:gd name="connsiteX6" fmla="*/ 8640960 w 8640960"/>
              <a:gd name="connsiteY6" fmla="*/ 2562285 h 5154208"/>
              <a:gd name="connsiteX7" fmla="*/ 8640960 w 8640960"/>
              <a:gd name="connsiteY7" fmla="*/ 3660407 h 5154208"/>
              <a:gd name="connsiteX8" fmla="*/ 8640960 w 8640960"/>
              <a:gd name="connsiteY8" fmla="*/ 4392488 h 5154208"/>
              <a:gd name="connsiteX9" fmla="*/ 3600400 w 8640960"/>
              <a:gd name="connsiteY9" fmla="*/ 4392488 h 5154208"/>
              <a:gd name="connsiteX10" fmla="*/ 5720721 w 8640960"/>
              <a:gd name="connsiteY10" fmla="*/ 5154208 h 5154208"/>
              <a:gd name="connsiteX11" fmla="*/ 1440160 w 8640960"/>
              <a:gd name="connsiteY11" fmla="*/ 4392488 h 5154208"/>
              <a:gd name="connsiteX12" fmla="*/ 0 w 8640960"/>
              <a:gd name="connsiteY12" fmla="*/ 5115502 h 5154208"/>
              <a:gd name="connsiteX13" fmla="*/ 0 w 8640960"/>
              <a:gd name="connsiteY13" fmla="*/ 3660407 h 5154208"/>
              <a:gd name="connsiteX14" fmla="*/ 0 w 8640960"/>
              <a:gd name="connsiteY14" fmla="*/ 2562285 h 5154208"/>
              <a:gd name="connsiteX15" fmla="*/ 0 w 8640960"/>
              <a:gd name="connsiteY15" fmla="*/ 2562285 h 5154208"/>
              <a:gd name="connsiteX16" fmla="*/ 0 w 8640960"/>
              <a:gd name="connsiteY16" fmla="*/ 0 h 5154208"/>
              <a:gd name="connsiteX0" fmla="*/ 0 w 8640960"/>
              <a:gd name="connsiteY0" fmla="*/ 0 h 5154208"/>
              <a:gd name="connsiteX1" fmla="*/ 1440160 w 8640960"/>
              <a:gd name="connsiteY1" fmla="*/ 0 h 5154208"/>
              <a:gd name="connsiteX2" fmla="*/ 1440160 w 8640960"/>
              <a:gd name="connsiteY2" fmla="*/ 0 h 5154208"/>
              <a:gd name="connsiteX3" fmla="*/ 3600400 w 8640960"/>
              <a:gd name="connsiteY3" fmla="*/ 0 h 5154208"/>
              <a:gd name="connsiteX4" fmla="*/ 8640960 w 8640960"/>
              <a:gd name="connsiteY4" fmla="*/ 0 h 5154208"/>
              <a:gd name="connsiteX5" fmla="*/ 8640960 w 8640960"/>
              <a:gd name="connsiteY5" fmla="*/ 2562285 h 5154208"/>
              <a:gd name="connsiteX6" fmla="*/ 8640960 w 8640960"/>
              <a:gd name="connsiteY6" fmla="*/ 2562285 h 5154208"/>
              <a:gd name="connsiteX7" fmla="*/ 8640960 w 8640960"/>
              <a:gd name="connsiteY7" fmla="*/ 3660407 h 5154208"/>
              <a:gd name="connsiteX8" fmla="*/ 8640960 w 8640960"/>
              <a:gd name="connsiteY8" fmla="*/ 4392488 h 5154208"/>
              <a:gd name="connsiteX9" fmla="*/ 3600400 w 8640960"/>
              <a:gd name="connsiteY9" fmla="*/ 4392488 h 5154208"/>
              <a:gd name="connsiteX10" fmla="*/ 5720721 w 8640960"/>
              <a:gd name="connsiteY10" fmla="*/ 5154208 h 5154208"/>
              <a:gd name="connsiteX11" fmla="*/ 1503955 w 8640960"/>
              <a:gd name="connsiteY11" fmla="*/ 5126135 h 5154208"/>
              <a:gd name="connsiteX12" fmla="*/ 0 w 8640960"/>
              <a:gd name="connsiteY12" fmla="*/ 5115502 h 5154208"/>
              <a:gd name="connsiteX13" fmla="*/ 0 w 8640960"/>
              <a:gd name="connsiteY13" fmla="*/ 3660407 h 5154208"/>
              <a:gd name="connsiteX14" fmla="*/ 0 w 8640960"/>
              <a:gd name="connsiteY14" fmla="*/ 2562285 h 5154208"/>
              <a:gd name="connsiteX15" fmla="*/ 0 w 8640960"/>
              <a:gd name="connsiteY15" fmla="*/ 2562285 h 5154208"/>
              <a:gd name="connsiteX16" fmla="*/ 0 w 8640960"/>
              <a:gd name="connsiteY16" fmla="*/ 0 h 5154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640960" h="5154208">
                <a:moveTo>
                  <a:pt x="0" y="0"/>
                </a:moveTo>
                <a:lnTo>
                  <a:pt x="1440160" y="0"/>
                </a:lnTo>
                <a:lnTo>
                  <a:pt x="1440160" y="0"/>
                </a:lnTo>
                <a:lnTo>
                  <a:pt x="3600400" y="0"/>
                </a:lnTo>
                <a:lnTo>
                  <a:pt x="8640960" y="0"/>
                </a:lnTo>
                <a:lnTo>
                  <a:pt x="8640960" y="2562285"/>
                </a:lnTo>
                <a:lnTo>
                  <a:pt x="8640960" y="2562285"/>
                </a:lnTo>
                <a:lnTo>
                  <a:pt x="8640960" y="3660407"/>
                </a:lnTo>
                <a:lnTo>
                  <a:pt x="8640960" y="4392488"/>
                </a:lnTo>
                <a:lnTo>
                  <a:pt x="3600400" y="4392488"/>
                </a:lnTo>
                <a:lnTo>
                  <a:pt x="5720721" y="5154208"/>
                </a:lnTo>
                <a:lnTo>
                  <a:pt x="1503955" y="5126135"/>
                </a:lnTo>
                <a:lnTo>
                  <a:pt x="0" y="5115502"/>
                </a:lnTo>
                <a:lnTo>
                  <a:pt x="0" y="3660407"/>
                </a:lnTo>
                <a:lnTo>
                  <a:pt x="0" y="2562285"/>
                </a:lnTo>
                <a:lnTo>
                  <a:pt x="0" y="2562285"/>
                </a:lnTo>
                <a:lnTo>
                  <a:pt x="0" y="0"/>
                </a:lnTo>
                <a:close/>
              </a:path>
            </a:pathLst>
          </a:custGeom>
          <a:solidFill>
            <a:schemeClr val="bg1"/>
          </a:solidFill>
          <a:ln w="38100">
            <a:solidFill>
              <a:schemeClr val="bg1"/>
            </a:solidFill>
          </a:ln>
        </p:spPr>
        <p:style>
          <a:lnRef idx="2">
            <a:schemeClr val="accent2"/>
          </a:lnRef>
          <a:fillRef idx="1">
            <a:schemeClr val="lt1"/>
          </a:fillRef>
          <a:effectRef idx="0">
            <a:schemeClr val="accent2"/>
          </a:effectRef>
          <a:fontRef idx="minor">
            <a:schemeClr val="dk1"/>
          </a:fontRef>
        </p:style>
        <p:txBody>
          <a:bodyPr rtlCol="0" anchor="ctr"/>
          <a:lstStyle/>
          <a:p>
            <a:pPr>
              <a:lnSpc>
                <a:spcPct val="130000"/>
              </a:lnSpc>
            </a:pPr>
            <a:r>
              <a:rPr lang="zh-TW" altLang="en-US" sz="2600" dirty="0" smtClean="0">
                <a:solidFill>
                  <a:prstClr val="black"/>
                </a:solidFill>
                <a:latin typeface="Microsoft JhengHei" charset="-120"/>
                <a:ea typeface="Microsoft JhengHei" charset="-120"/>
                <a:cs typeface="Microsoft JhengHei" charset="-120"/>
              </a:rPr>
              <a:t>二者</a:t>
            </a:r>
            <a:r>
              <a:rPr lang="zh-TW" altLang="en-US" sz="2600" dirty="0">
                <a:solidFill>
                  <a:prstClr val="black"/>
                </a:solidFill>
                <a:latin typeface="Microsoft JhengHei" charset="-120"/>
                <a:ea typeface="Microsoft JhengHei" charset="-120"/>
                <a:cs typeface="Microsoft JhengHei" charset="-120"/>
              </a:rPr>
              <a:t>需</a:t>
            </a:r>
            <a:r>
              <a:rPr lang="zh-TW" altLang="en-US" sz="2600" b="1" dirty="0">
                <a:solidFill>
                  <a:srgbClr val="FF0000"/>
                </a:solidFill>
                <a:latin typeface="Microsoft JhengHei" charset="-120"/>
                <a:ea typeface="Microsoft JhengHei" charset="-120"/>
                <a:cs typeface="Microsoft JhengHei" charset="-120"/>
              </a:rPr>
              <a:t>結合編織</a:t>
            </a:r>
            <a:r>
              <a:rPr lang="zh-TW" altLang="en-US" sz="2600" dirty="0">
                <a:solidFill>
                  <a:prstClr val="black"/>
                </a:solidFill>
                <a:latin typeface="Microsoft JhengHei" charset="-120"/>
                <a:ea typeface="Microsoft JhengHei" charset="-120"/>
                <a:cs typeface="Microsoft JhengHei" charset="-120"/>
              </a:rPr>
              <a:t>在一起，構築</a:t>
            </a:r>
            <a:r>
              <a:rPr lang="zh-TW" altLang="en-US" sz="2600" b="1" dirty="0">
                <a:solidFill>
                  <a:srgbClr val="FF0000"/>
                </a:solidFill>
                <a:latin typeface="Microsoft JhengHei" charset="-120"/>
                <a:ea typeface="Microsoft JhengHei" charset="-120"/>
                <a:cs typeface="Microsoft JhengHei" charset="-120"/>
              </a:rPr>
              <a:t>完整的學習</a:t>
            </a:r>
            <a:r>
              <a:rPr lang="zh-TW" altLang="en-US" sz="2600" dirty="0">
                <a:solidFill>
                  <a:prstClr val="black"/>
                </a:solidFill>
                <a:latin typeface="Microsoft JhengHei" charset="-120"/>
                <a:ea typeface="Microsoft JhengHei" charset="-120"/>
                <a:cs typeface="Microsoft JhengHei" charset="-120"/>
              </a:rPr>
              <a:t>。</a:t>
            </a:r>
            <a:endParaRPr lang="en-US" altLang="zh-TW" sz="2600" dirty="0">
              <a:solidFill>
                <a:prstClr val="black"/>
              </a:solidFill>
              <a:latin typeface="Microsoft JhengHei" charset="-120"/>
              <a:ea typeface="Microsoft JhengHei" charset="-120"/>
              <a:cs typeface="Microsoft JhengHei" charset="-120"/>
            </a:endParaRPr>
          </a:p>
          <a:p>
            <a:pPr>
              <a:lnSpc>
                <a:spcPct val="130000"/>
              </a:lnSpc>
            </a:pPr>
            <a:r>
              <a:rPr lang="zh-TW" altLang="en-US" sz="2600" dirty="0">
                <a:solidFill>
                  <a:prstClr val="black"/>
                </a:solidFill>
                <a:latin typeface="Microsoft JhengHei" charset="-120"/>
                <a:ea typeface="Microsoft JhengHei" charset="-120"/>
                <a:cs typeface="Microsoft JhengHei" charset="-120"/>
              </a:rPr>
              <a:t>素養導向下的課程、教學及教材發展，乃在</a:t>
            </a:r>
            <a:r>
              <a:rPr lang="zh-TW" altLang="en-US" sz="2600" dirty="0" smtClean="0">
                <a:solidFill>
                  <a:prstClr val="black"/>
                </a:solidFill>
                <a:latin typeface="Microsoft JhengHei" charset="-120"/>
                <a:ea typeface="Microsoft JhengHei" charset="-120"/>
                <a:cs typeface="Microsoft JhengHei" charset="-120"/>
              </a:rPr>
              <a:t>強調</a:t>
            </a:r>
            <a:r>
              <a:rPr lang="zh-TW" altLang="en-US" sz="2800" b="1" dirty="0" smtClean="0">
                <a:solidFill>
                  <a:srgbClr val="0000FF"/>
                </a:solidFill>
                <a:latin typeface="Microsoft JhengHei" charset="-120"/>
                <a:ea typeface="Microsoft JhengHei" charset="-120"/>
                <a:cs typeface="Microsoft JhengHei" charset="-120"/>
              </a:rPr>
              <a:t>終身</a:t>
            </a:r>
            <a:r>
              <a:rPr lang="zh-TW" altLang="en-US" sz="2800" b="1" dirty="0">
                <a:solidFill>
                  <a:srgbClr val="0000FF"/>
                </a:solidFill>
                <a:latin typeface="Microsoft JhengHei" charset="-120"/>
                <a:ea typeface="Microsoft JhengHei" charset="-120"/>
                <a:cs typeface="Microsoft JhengHei" charset="-120"/>
              </a:rPr>
              <a:t>學習者</a:t>
            </a:r>
            <a:r>
              <a:rPr lang="zh-TW" altLang="en-US" sz="2600" dirty="0">
                <a:solidFill>
                  <a:prstClr val="black"/>
                </a:solidFill>
                <a:latin typeface="Microsoft JhengHei" charset="-120"/>
                <a:ea typeface="Microsoft JhengHei" charset="-120"/>
                <a:cs typeface="Microsoft JhengHei" charset="-120"/>
              </a:rPr>
              <a:t>的陶養，面對快速變遷的資訊及社會</a:t>
            </a:r>
            <a:r>
              <a:rPr lang="zh-TW" altLang="en-US" sz="2600" dirty="0" smtClean="0">
                <a:solidFill>
                  <a:prstClr val="black"/>
                </a:solidFill>
                <a:latin typeface="Microsoft JhengHei" charset="-120"/>
                <a:ea typeface="Microsoft JhengHei" charset="-120"/>
                <a:cs typeface="Microsoft JhengHei" charset="-120"/>
              </a:rPr>
              <a:t>，除了</a:t>
            </a:r>
            <a:r>
              <a:rPr lang="zh-TW" altLang="en-US" sz="2600" dirty="0">
                <a:solidFill>
                  <a:prstClr val="black"/>
                </a:solidFill>
                <a:latin typeface="Microsoft JhengHei" charset="-120"/>
                <a:ea typeface="Microsoft JhengHei" charset="-120"/>
                <a:cs typeface="Microsoft JhengHei" charset="-120"/>
              </a:rPr>
              <a:t>重視</a:t>
            </a:r>
            <a:r>
              <a:rPr lang="zh-TW" altLang="en-US" sz="2800" b="1" dirty="0">
                <a:solidFill>
                  <a:srgbClr val="F7005A"/>
                </a:solidFill>
                <a:latin typeface="Microsoft JhengHei" charset="-120"/>
                <a:ea typeface="Microsoft JhengHei" charset="-120"/>
                <a:cs typeface="Microsoft JhengHei" charset="-120"/>
              </a:rPr>
              <a:t>知識</a:t>
            </a:r>
            <a:r>
              <a:rPr lang="zh-TW" altLang="en-US" sz="2600" dirty="0">
                <a:solidFill>
                  <a:prstClr val="black"/>
                </a:solidFill>
                <a:latin typeface="Microsoft JhengHei" charset="-120"/>
                <a:ea typeface="Microsoft JhengHei" charset="-120"/>
                <a:cs typeface="Microsoft JhengHei" charset="-120"/>
              </a:rPr>
              <a:t>之外，更要注重</a:t>
            </a:r>
            <a:r>
              <a:rPr lang="zh-TW" altLang="en-US" sz="2800" b="1" dirty="0">
                <a:solidFill>
                  <a:srgbClr val="F7005A"/>
                </a:solidFill>
                <a:latin typeface="Microsoft JhengHei" charset="-120"/>
                <a:ea typeface="Microsoft JhengHei" charset="-120"/>
                <a:cs typeface="Microsoft JhengHei" charset="-120"/>
              </a:rPr>
              <a:t>行動</a:t>
            </a:r>
            <a:r>
              <a:rPr lang="zh-TW" altLang="en-US" sz="2600" dirty="0">
                <a:solidFill>
                  <a:prstClr val="black"/>
                </a:solidFill>
                <a:latin typeface="Microsoft JhengHei" charset="-120"/>
                <a:ea typeface="Microsoft JhengHei" charset="-120"/>
                <a:cs typeface="Microsoft JhengHei" charset="-120"/>
              </a:rPr>
              <a:t>及</a:t>
            </a:r>
            <a:r>
              <a:rPr lang="zh-TW" altLang="en-US" sz="2800" b="1" dirty="0">
                <a:solidFill>
                  <a:srgbClr val="F7005A"/>
                </a:solidFill>
                <a:latin typeface="Microsoft JhengHei" charset="-120"/>
                <a:ea typeface="Microsoft JhengHei" charset="-120"/>
                <a:cs typeface="Microsoft JhengHei" charset="-120"/>
              </a:rPr>
              <a:t>態度</a:t>
            </a:r>
            <a:r>
              <a:rPr lang="zh-TW" altLang="en-US" sz="2600" dirty="0">
                <a:solidFill>
                  <a:prstClr val="black"/>
                </a:solidFill>
                <a:latin typeface="Microsoft JhengHei" charset="-120"/>
                <a:ea typeface="Microsoft JhengHei" charset="-120"/>
                <a:cs typeface="Microsoft JhengHei" charset="-120"/>
              </a:rPr>
              <a:t>，並</a:t>
            </a:r>
            <a:r>
              <a:rPr lang="zh-TW" altLang="en-US" sz="2600" dirty="0" smtClean="0">
                <a:solidFill>
                  <a:prstClr val="black"/>
                </a:solidFill>
                <a:latin typeface="Microsoft JhengHei" charset="-120"/>
                <a:ea typeface="Microsoft JhengHei" charset="-120"/>
                <a:cs typeface="Microsoft JhengHei" charset="-120"/>
              </a:rPr>
              <a:t>透過「</a:t>
            </a:r>
            <a:r>
              <a:rPr lang="zh-TW" altLang="en-US" sz="2800" b="1" dirty="0">
                <a:solidFill>
                  <a:srgbClr val="F7005A"/>
                </a:solidFill>
                <a:latin typeface="Microsoft JhengHei" charset="-120"/>
                <a:ea typeface="Microsoft JhengHei" charset="-120"/>
                <a:cs typeface="Microsoft JhengHei" charset="-120"/>
              </a:rPr>
              <a:t>覺察及省思</a:t>
            </a:r>
            <a:r>
              <a:rPr lang="zh-TW" altLang="en-US" sz="2600" dirty="0">
                <a:solidFill>
                  <a:prstClr val="black"/>
                </a:solidFill>
                <a:latin typeface="Microsoft JhengHei" charset="-120"/>
                <a:ea typeface="Microsoft JhengHei" charset="-120"/>
                <a:cs typeface="Microsoft JhengHei" charset="-120"/>
              </a:rPr>
              <a:t>」將此三者串連為三位一體，以求自我精進並與時俱進。</a:t>
            </a:r>
          </a:p>
        </p:txBody>
      </p:sp>
      <p:sp>
        <p:nvSpPr>
          <p:cNvPr id="6" name="投影片編號版面配置區 5"/>
          <p:cNvSpPr>
            <a:spLocks noGrp="1"/>
          </p:cNvSpPr>
          <p:nvPr>
            <p:ph type="sldNum" sz="quarter" idx="12"/>
          </p:nvPr>
        </p:nvSpPr>
        <p:spPr/>
        <p:txBody>
          <a:bodyPr/>
          <a:lstStyle/>
          <a:p>
            <a:fld id="{7B83EF40-B5B1-4485-A470-E02D46259FD4}" type="slidenum">
              <a:rPr lang="zh-TW" altLang="en-US" smtClean="0"/>
              <a:pPr/>
              <a:t>13</a:t>
            </a:fld>
            <a:endParaRPr lang="zh-TW" altLang="en-US"/>
          </a:p>
        </p:txBody>
      </p:sp>
      <p:grpSp>
        <p:nvGrpSpPr>
          <p:cNvPr id="12" name="群組 11"/>
          <p:cNvGrpSpPr/>
          <p:nvPr/>
        </p:nvGrpSpPr>
        <p:grpSpPr>
          <a:xfrm>
            <a:off x="5868144" y="5174339"/>
            <a:ext cx="3427187" cy="1423013"/>
            <a:chOff x="459492" y="4873696"/>
            <a:chExt cx="1962150" cy="1106878"/>
          </a:xfrm>
        </p:grpSpPr>
        <p:sp>
          <p:nvSpPr>
            <p:cNvPr id="13" name="圓角矩形 12"/>
            <p:cNvSpPr/>
            <p:nvPr/>
          </p:nvSpPr>
          <p:spPr>
            <a:xfrm>
              <a:off x="492366" y="4873696"/>
              <a:ext cx="1828800" cy="89095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TW" altLang="en-US">
                <a:solidFill>
                  <a:prstClr val="white"/>
                </a:solidFill>
              </a:endParaRPr>
            </a:p>
          </p:txBody>
        </p:sp>
        <p:sp>
          <p:nvSpPr>
            <p:cNvPr id="14" name="圓角化同側角落矩形 13"/>
            <p:cNvSpPr/>
            <p:nvPr/>
          </p:nvSpPr>
          <p:spPr>
            <a:xfrm>
              <a:off x="492374" y="4880469"/>
              <a:ext cx="1828800" cy="443560"/>
            </a:xfrm>
            <a:prstGeom prst="round2SameRect">
              <a:avLst>
                <a:gd name="adj1" fmla="val 30330"/>
                <a:gd name="adj2" fmla="val 0"/>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TW" altLang="en-US">
                <a:solidFill>
                  <a:prstClr val="white"/>
                </a:solidFill>
              </a:endParaRPr>
            </a:p>
          </p:txBody>
        </p:sp>
        <p:sp>
          <p:nvSpPr>
            <p:cNvPr id="15" name="矩形 14"/>
            <p:cNvSpPr/>
            <p:nvPr/>
          </p:nvSpPr>
          <p:spPr>
            <a:xfrm>
              <a:off x="459492" y="4927208"/>
              <a:ext cx="1962150" cy="1053366"/>
            </a:xfrm>
            <a:prstGeom prst="rect">
              <a:avLst/>
            </a:prstGeom>
          </p:spPr>
          <p:txBody>
            <a:bodyPr wrap="square">
              <a:spAutoFit/>
            </a:bodyPr>
            <a:lstStyle/>
            <a:p>
              <a:pPr algn="ctr">
                <a:spcAft>
                  <a:spcPts val="1200"/>
                </a:spcAft>
              </a:pPr>
              <a:r>
                <a:rPr lang="zh-TW" altLang="en-US" sz="2400" b="1" dirty="0" smtClean="0">
                  <a:solidFill>
                    <a:prstClr val="white"/>
                  </a:solidFill>
                  <a:latin typeface="Microsoft JhengHei" charset="-120"/>
                  <a:ea typeface="Microsoft JhengHei" charset="-120"/>
                  <a:cs typeface="Microsoft JhengHei" charset="-120"/>
                </a:rPr>
                <a:t>各領域/科目學習重點</a:t>
              </a:r>
            </a:p>
            <a:p>
              <a:pPr algn="ctr"/>
              <a:r>
                <a:rPr lang="zh-TW" altLang="en-US" sz="2400" b="1" dirty="0" smtClean="0">
                  <a:solidFill>
                    <a:prstClr val="white"/>
                  </a:solidFill>
                  <a:latin typeface="Microsoft JhengHei" charset="-120"/>
                  <a:ea typeface="Microsoft JhengHei" charset="-120"/>
                  <a:cs typeface="Microsoft JhengHei" charset="-120"/>
                </a:rPr>
                <a:t>（學習表現／學習內容）</a:t>
              </a:r>
              <a:endParaRPr lang="zh-TW" altLang="en-US" sz="2400" b="1" dirty="0">
                <a:solidFill>
                  <a:prstClr val="white"/>
                </a:solidFill>
                <a:latin typeface="Microsoft JhengHei" charset="-120"/>
                <a:ea typeface="Microsoft JhengHei" charset="-120"/>
                <a:cs typeface="Microsoft JhengHei" charset="-120"/>
              </a:endParaRPr>
            </a:p>
          </p:txBody>
        </p:sp>
      </p:grpSp>
    </p:spTree>
    <p:extLst>
      <p:ext uri="{BB962C8B-B14F-4D97-AF65-F5344CB8AC3E}">
        <p14:creationId xmlns:p14="http://schemas.microsoft.com/office/powerpoint/2010/main" val="21401394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甜甜圈 6"/>
          <p:cNvSpPr/>
          <p:nvPr/>
        </p:nvSpPr>
        <p:spPr>
          <a:xfrm>
            <a:off x="827584" y="980728"/>
            <a:ext cx="1224136" cy="1224136"/>
          </a:xfrm>
          <a:prstGeom prst="donu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black"/>
              </a:solidFill>
            </a:endParaRPr>
          </a:p>
        </p:txBody>
      </p:sp>
      <p:sp>
        <p:nvSpPr>
          <p:cNvPr id="4" name="投影片編號版面配置區 3"/>
          <p:cNvSpPr>
            <a:spLocks noGrp="1"/>
          </p:cNvSpPr>
          <p:nvPr>
            <p:ph type="sldNum" sz="quarter" idx="12"/>
          </p:nvPr>
        </p:nvSpPr>
        <p:spPr/>
        <p:txBody>
          <a:bodyPr/>
          <a:lstStyle/>
          <a:p>
            <a:fld id="{877719EC-D75B-4B17-9C97-C8B9AFC69699}" type="slidenum">
              <a:rPr lang="zh-TW" altLang="en-US" smtClean="0"/>
              <a:pPr/>
              <a:t>14</a:t>
            </a:fld>
            <a:endParaRPr lang="zh-TW" altLang="en-US"/>
          </a:p>
        </p:txBody>
      </p:sp>
      <p:cxnSp>
        <p:nvCxnSpPr>
          <p:cNvPr id="9" name="直線接點 8"/>
          <p:cNvCxnSpPr/>
          <p:nvPr/>
        </p:nvCxnSpPr>
        <p:spPr>
          <a:xfrm>
            <a:off x="1439652" y="2204864"/>
            <a:ext cx="0" cy="396000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1" name="橢圓 10"/>
          <p:cNvSpPr/>
          <p:nvPr/>
        </p:nvSpPr>
        <p:spPr>
          <a:xfrm>
            <a:off x="1331640" y="2420888"/>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12" name="橢圓 11"/>
          <p:cNvSpPr/>
          <p:nvPr/>
        </p:nvSpPr>
        <p:spPr>
          <a:xfrm>
            <a:off x="1331640" y="3897052"/>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13" name="橢圓 12"/>
          <p:cNvSpPr/>
          <p:nvPr/>
        </p:nvSpPr>
        <p:spPr>
          <a:xfrm>
            <a:off x="1331640" y="4635134"/>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14" name="橢圓 13"/>
          <p:cNvSpPr/>
          <p:nvPr/>
        </p:nvSpPr>
        <p:spPr>
          <a:xfrm>
            <a:off x="1331640" y="5373216"/>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15" name="標題 1"/>
          <p:cNvSpPr txBox="1">
            <a:spLocks/>
          </p:cNvSpPr>
          <p:nvPr/>
        </p:nvSpPr>
        <p:spPr>
          <a:xfrm>
            <a:off x="2159732" y="1124744"/>
            <a:ext cx="6444716" cy="1143000"/>
          </a:xfrm>
          <a:prstGeom prst="rect">
            <a:avLst/>
          </a:prstGeom>
        </p:spPr>
        <p:txBody>
          <a:bodyPr vert="horz" lIns="91440" tIns="45720" rIns="91440" bIns="45720" rtlCol="0">
            <a:normAutofit/>
          </a:bodyPr>
          <a:lstStyle>
            <a:lvl1pPr indent="0">
              <a:spcBef>
                <a:spcPct val="20000"/>
              </a:spcBef>
              <a:buFont typeface="Arial" pitchFamily="34" charset="0"/>
              <a:buNone/>
              <a:defRPr sz="4800" b="1">
                <a:solidFill>
                  <a:srgbClr val="A50021"/>
                </a:solidFill>
                <a:latin typeface="Microsoft JhengHei" charset="-120"/>
                <a:ea typeface="Microsoft JhengHei" charset="-120"/>
                <a:cs typeface="Microsoft JhengHei" charset="-12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TW" altLang="en-US" dirty="0">
                <a:solidFill>
                  <a:schemeClr val="accent1">
                    <a:lumMod val="75000"/>
                  </a:schemeClr>
                </a:solidFill>
              </a:rPr>
              <a:t>貳、 科技領域課程特色</a:t>
            </a:r>
          </a:p>
        </p:txBody>
      </p:sp>
      <p:grpSp>
        <p:nvGrpSpPr>
          <p:cNvPr id="16" name="群組 15"/>
          <p:cNvGrpSpPr/>
          <p:nvPr/>
        </p:nvGrpSpPr>
        <p:grpSpPr>
          <a:xfrm>
            <a:off x="369133" y="61412"/>
            <a:ext cx="8712528" cy="864000"/>
            <a:chOff x="215736" y="4119955"/>
            <a:chExt cx="8712528" cy="864000"/>
          </a:xfrm>
        </p:grpSpPr>
        <p:sp>
          <p:nvSpPr>
            <p:cNvPr id="17" name="＞形箭號 16"/>
            <p:cNvSpPr/>
            <p:nvPr/>
          </p:nvSpPr>
          <p:spPr>
            <a:xfrm>
              <a:off x="1898868" y="4119955"/>
              <a:ext cx="1980000" cy="864000"/>
            </a:xfrm>
            <a:prstGeom prst="chevron">
              <a:avLst>
                <a:gd name="adj" fmla="val 3167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prstClr val="black">
                      <a:lumMod val="95000"/>
                      <a:lumOff val="5000"/>
                    </a:prstClr>
                  </a:solidFill>
                  <a:latin typeface="微軟正黑體" panose="020B0604030504040204" pitchFamily="34" charset="-120"/>
                </a:rPr>
                <a:t>科技領域課程特色</a:t>
              </a:r>
            </a:p>
          </p:txBody>
        </p:sp>
        <p:sp>
          <p:nvSpPr>
            <p:cNvPr id="18" name="＞形箭號 17"/>
            <p:cNvSpPr/>
            <p:nvPr/>
          </p:nvSpPr>
          <p:spPr>
            <a:xfrm>
              <a:off x="3582000"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schemeClr val="tx1">
                      <a:lumMod val="50000"/>
                      <a:lumOff val="50000"/>
                    </a:schemeClr>
                  </a:solidFill>
                  <a:latin typeface="微軟正黑體" panose="020B0604030504040204" pitchFamily="34" charset="-120"/>
                </a:rPr>
                <a:t>科技領綱重要內涵</a:t>
              </a:r>
            </a:p>
          </p:txBody>
        </p:sp>
        <p:sp>
          <p:nvSpPr>
            <p:cNvPr id="19" name="＞形箭號 18"/>
            <p:cNvSpPr/>
            <p:nvPr/>
          </p:nvSpPr>
          <p:spPr>
            <a:xfrm>
              <a:off x="5265132"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schemeClr val="tx1">
                      <a:lumMod val="50000"/>
                      <a:lumOff val="50000"/>
                    </a:schemeClr>
                  </a:solidFill>
                  <a:latin typeface="微軟正黑體" panose="020B0604030504040204" pitchFamily="34" charset="-120"/>
                </a:rPr>
                <a:t>學習重點內容解析</a:t>
              </a:r>
            </a:p>
          </p:txBody>
        </p:sp>
        <p:sp>
          <p:nvSpPr>
            <p:cNvPr id="20" name="＞形箭號 19"/>
            <p:cNvSpPr/>
            <p:nvPr/>
          </p:nvSpPr>
          <p:spPr>
            <a:xfrm>
              <a:off x="6948264"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schemeClr val="tx1">
                      <a:lumMod val="50000"/>
                      <a:lumOff val="50000"/>
                    </a:schemeClr>
                  </a:solidFill>
                  <a:latin typeface="微軟正黑體" panose="020B0604030504040204" pitchFamily="34" charset="-120"/>
                </a:rPr>
                <a:t>相關教材分享</a:t>
              </a:r>
            </a:p>
          </p:txBody>
        </p:sp>
        <p:sp>
          <p:nvSpPr>
            <p:cNvPr id="21" name="＞形箭號 20"/>
            <p:cNvSpPr/>
            <p:nvPr/>
          </p:nvSpPr>
          <p:spPr>
            <a:xfrm>
              <a:off x="215736"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smtClean="0">
                  <a:solidFill>
                    <a:schemeClr val="tx1">
                      <a:lumMod val="50000"/>
                      <a:lumOff val="50000"/>
                    </a:schemeClr>
                  </a:solidFill>
                  <a:latin typeface="微軟正黑體" panose="020B0604030504040204" pitchFamily="34" charset="-120"/>
                </a:rPr>
                <a:t>總綱</a:t>
              </a:r>
              <a:endParaRPr kumimoji="1" lang="en-US" altLang="zh-TW" sz="2400" b="1" dirty="0" smtClean="0">
                <a:solidFill>
                  <a:schemeClr val="tx1">
                    <a:lumMod val="50000"/>
                    <a:lumOff val="50000"/>
                  </a:schemeClr>
                </a:solidFill>
                <a:latin typeface="微軟正黑體" panose="020B0604030504040204" pitchFamily="34" charset="-120"/>
              </a:endParaRPr>
            </a:p>
            <a:p>
              <a:pPr algn="ctr" eaLnBrk="0" fontAlgn="base" hangingPunct="0">
                <a:spcBef>
                  <a:spcPct val="0"/>
                </a:spcBef>
                <a:spcAft>
                  <a:spcPct val="0"/>
                </a:spcAft>
              </a:pPr>
              <a:r>
                <a:rPr kumimoji="1" lang="zh-TW" altLang="en-US" sz="2400" b="1" dirty="0" smtClean="0">
                  <a:solidFill>
                    <a:schemeClr val="tx1">
                      <a:lumMod val="50000"/>
                      <a:lumOff val="50000"/>
                    </a:schemeClr>
                  </a:solidFill>
                  <a:latin typeface="微軟正黑體" panose="020B0604030504040204" pitchFamily="34" charset="-120"/>
                </a:rPr>
                <a:t>重要</a:t>
              </a:r>
              <a:r>
                <a:rPr kumimoji="1" lang="zh-TW" altLang="en-US" sz="2400" b="1" dirty="0">
                  <a:solidFill>
                    <a:schemeClr val="tx1">
                      <a:lumMod val="50000"/>
                      <a:lumOff val="50000"/>
                    </a:schemeClr>
                  </a:solidFill>
                  <a:latin typeface="微軟正黑體" panose="020B0604030504040204" pitchFamily="34" charset="-120"/>
                </a:rPr>
                <a:t>內涵</a:t>
              </a:r>
            </a:p>
          </p:txBody>
        </p:sp>
      </p:grpSp>
      <p:sp>
        <p:nvSpPr>
          <p:cNvPr id="22" name="矩形 21"/>
          <p:cNvSpPr/>
          <p:nvPr/>
        </p:nvSpPr>
        <p:spPr>
          <a:xfrm>
            <a:off x="1836165" y="2060848"/>
            <a:ext cx="6174432" cy="3785652"/>
          </a:xfrm>
          <a:prstGeom prst="rect">
            <a:avLst/>
          </a:prstGeom>
        </p:spPr>
        <p:txBody>
          <a:bodyPr wrap="square">
            <a:spAutoFit/>
          </a:bodyPr>
          <a:lstStyle/>
          <a:p>
            <a:pPr marL="893763" lvl="0" indent="-868363">
              <a:lnSpc>
                <a:spcPct val="150000"/>
              </a:lnSpc>
              <a:buSzPts val="3200"/>
              <a:buFont typeface="+mj-ea"/>
              <a:buAutoNum type="ea1ChtPeriod"/>
              <a:tabLst>
                <a:tab pos="1073150" algn="l"/>
              </a:tabLst>
            </a:pPr>
            <a:r>
              <a:rPr lang="zh-TW" altLang="en-US" sz="3200" b="1" dirty="0"/>
              <a:t>科技演化與資訊課程發展</a:t>
            </a:r>
          </a:p>
          <a:p>
            <a:pPr marL="893763" lvl="0" indent="-868363">
              <a:lnSpc>
                <a:spcPct val="150000"/>
              </a:lnSpc>
              <a:buSzPts val="3200"/>
              <a:buFont typeface="+mj-ea"/>
              <a:buAutoNum type="ea1ChtPeriod"/>
              <a:tabLst>
                <a:tab pos="1073150" algn="l"/>
              </a:tabLst>
            </a:pPr>
            <a:r>
              <a:rPr lang="zh-TW" altLang="en-US" sz="3200" b="1" dirty="0"/>
              <a:t>基本理念</a:t>
            </a:r>
          </a:p>
          <a:p>
            <a:pPr marL="893763" lvl="0" indent="-868363">
              <a:lnSpc>
                <a:spcPct val="150000"/>
              </a:lnSpc>
              <a:buSzPts val="3200"/>
              <a:buFont typeface="+mj-ea"/>
              <a:buAutoNum type="ea1ChtPeriod"/>
              <a:tabLst>
                <a:tab pos="1073150" algn="l"/>
              </a:tabLst>
            </a:pPr>
            <a:r>
              <a:rPr lang="zh-TW" altLang="en-US" sz="3200" b="1" dirty="0"/>
              <a:t>科技領域課程目標</a:t>
            </a:r>
          </a:p>
          <a:p>
            <a:pPr marL="893763" lvl="0" indent="-868363">
              <a:lnSpc>
                <a:spcPct val="150000"/>
              </a:lnSpc>
              <a:buSzPts val="3200"/>
              <a:buFont typeface="+mj-ea"/>
              <a:buAutoNum type="ea1ChtPeriod"/>
              <a:tabLst>
                <a:tab pos="1073150" algn="l"/>
              </a:tabLst>
            </a:pPr>
            <a:r>
              <a:rPr lang="zh-TW" altLang="en-US" sz="3200" b="1" dirty="0"/>
              <a:t>科技領域課程規劃理念</a:t>
            </a:r>
          </a:p>
          <a:p>
            <a:pPr marL="893763" lvl="0" indent="-868363">
              <a:lnSpc>
                <a:spcPct val="150000"/>
              </a:lnSpc>
              <a:buSzPts val="3200"/>
              <a:buFont typeface="+mj-ea"/>
              <a:buAutoNum type="ea1ChtPeriod"/>
              <a:tabLst>
                <a:tab pos="1073150" algn="l"/>
              </a:tabLst>
            </a:pPr>
            <a:r>
              <a:rPr lang="zh-TW" altLang="en-US" sz="3200" b="1" dirty="0"/>
              <a:t>時間分配、科目</a:t>
            </a:r>
            <a:r>
              <a:rPr lang="zh-TW" altLang="en-US" sz="3200" b="1" dirty="0" smtClean="0"/>
              <a:t>組合</a:t>
            </a:r>
            <a:endParaRPr lang="zh-TW" altLang="en-US" sz="3200" b="1" dirty="0"/>
          </a:p>
        </p:txBody>
      </p:sp>
      <p:sp>
        <p:nvSpPr>
          <p:cNvPr id="42" name="橢圓 41"/>
          <p:cNvSpPr/>
          <p:nvPr/>
        </p:nvSpPr>
        <p:spPr>
          <a:xfrm>
            <a:off x="1331640" y="3158970"/>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Tree>
    <p:extLst>
      <p:ext uri="{BB962C8B-B14F-4D97-AF65-F5344CB8AC3E}">
        <p14:creationId xmlns:p14="http://schemas.microsoft.com/office/powerpoint/2010/main" val="15178007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sz="4050" b="1" dirty="0" smtClean="0"/>
              <a:t>一</a:t>
            </a:r>
            <a:r>
              <a:rPr lang="zh-TW" altLang="en-US" sz="4050" b="1" dirty="0"/>
              <a:t>、科技演化與資訊課程發展</a:t>
            </a:r>
            <a:r>
              <a:rPr lang="en-US" altLang="zh-TW" sz="4050" b="1" dirty="0"/>
              <a:t>(1/3)</a:t>
            </a:r>
            <a:endParaRPr lang="zh-TW" altLang="en-US" sz="4050" b="1" dirty="0"/>
          </a:p>
        </p:txBody>
      </p:sp>
      <p:pic>
        <p:nvPicPr>
          <p:cNvPr id="4" name="內容版面配置區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14698" b="20021"/>
          <a:stretch/>
        </p:blipFill>
        <p:spPr>
          <a:xfrm>
            <a:off x="1480828" y="1294704"/>
            <a:ext cx="6552728" cy="1728193"/>
          </a:xfrm>
        </p:spPr>
      </p:pic>
      <p:sp>
        <p:nvSpPr>
          <p:cNvPr id="3" name="投影片編號版面配置區 2"/>
          <p:cNvSpPr>
            <a:spLocks noGrp="1"/>
          </p:cNvSpPr>
          <p:nvPr>
            <p:ph type="sldNum" sz="quarter" idx="12"/>
          </p:nvPr>
        </p:nvSpPr>
        <p:spPr/>
        <p:txBody>
          <a:bodyPr/>
          <a:lstStyle/>
          <a:p>
            <a:fld id="{7B83EF40-B5B1-4485-A470-E02D46259FD4}" type="slidenum">
              <a:rPr lang="zh-TW" altLang="en-US" smtClean="0"/>
              <a:pPr/>
              <a:t>15</a:t>
            </a:fld>
            <a:endParaRPr lang="zh-TW" altLang="en-US"/>
          </a:p>
        </p:txBody>
      </p:sp>
      <p:pic>
        <p:nvPicPr>
          <p:cNvPr id="5" name="內容版面配置區 3"/>
          <p:cNvPicPr>
            <a:picLocks noChangeAspect="1"/>
          </p:cNvPicPr>
          <p:nvPr/>
        </p:nvPicPr>
        <p:blipFill rotWithShape="1">
          <a:blip r:embed="rId3" cstate="print">
            <a:extLst>
              <a:ext uri="{28A0092B-C50C-407E-A947-70E740481C1C}">
                <a14:useLocalDpi xmlns:a14="http://schemas.microsoft.com/office/drawing/2010/main" val="0"/>
              </a:ext>
            </a:extLst>
          </a:blip>
          <a:srcRect t="11280" b="23860"/>
          <a:stretch/>
        </p:blipFill>
        <p:spPr>
          <a:xfrm>
            <a:off x="1565354" y="3058901"/>
            <a:ext cx="6383675" cy="1656184"/>
          </a:xfrm>
          <a:prstGeom prst="rect">
            <a:avLst/>
          </a:prstGeom>
        </p:spPr>
      </p:pic>
      <p:pic>
        <p:nvPicPr>
          <p:cNvPr id="6" name="內容版面配置區 7"/>
          <p:cNvPicPr>
            <a:picLocks noChangeAspect="1"/>
          </p:cNvPicPr>
          <p:nvPr/>
        </p:nvPicPr>
        <p:blipFill rotWithShape="1">
          <a:blip r:embed="rId4">
            <a:extLst>
              <a:ext uri="{28A0092B-C50C-407E-A947-70E740481C1C}">
                <a14:useLocalDpi xmlns:a14="http://schemas.microsoft.com/office/drawing/2010/main" val="0"/>
              </a:ext>
            </a:extLst>
          </a:blip>
          <a:srcRect t="21688" b="29160"/>
          <a:stretch/>
        </p:blipFill>
        <p:spPr>
          <a:xfrm>
            <a:off x="1159631" y="4751089"/>
            <a:ext cx="7195120" cy="1303199"/>
          </a:xfrm>
          <a:prstGeom prst="rect">
            <a:avLst/>
          </a:prstGeom>
        </p:spPr>
      </p:pic>
      <p:sp>
        <p:nvSpPr>
          <p:cNvPr id="7" name="文字方塊 4"/>
          <p:cNvSpPr txBox="1">
            <a:spLocks noChangeArrowheads="1"/>
          </p:cNvSpPr>
          <p:nvPr/>
        </p:nvSpPr>
        <p:spPr bwMode="auto">
          <a:xfrm>
            <a:off x="839772" y="6166278"/>
            <a:ext cx="4413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smtClean="0">
                <a:latin typeface="微軟正黑體" panose="020B0604030504040204" pitchFamily="34" charset="-120"/>
                <a:ea typeface="微軟正黑體" panose="020B0604030504040204" pitchFamily="34" charset="-120"/>
              </a:rPr>
              <a:t>圖表摘</a:t>
            </a:r>
            <a:r>
              <a:rPr lang="zh-TW" altLang="en-US" sz="1200" dirty="0">
                <a:latin typeface="微軟正黑體" panose="020B0604030504040204" pitchFamily="34" charset="-120"/>
                <a:ea typeface="微軟正黑體" panose="020B0604030504040204" pitchFamily="34" charset="-120"/>
              </a:rPr>
              <a:t>自</a:t>
            </a:r>
            <a:r>
              <a:rPr lang="en-US" altLang="zh-TW" sz="1200" dirty="0" smtClean="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陳怡芬老師，運算思維導向資訊科技教學設計研習</a:t>
            </a:r>
            <a:r>
              <a:rPr lang="en-US" altLang="zh-TW" sz="1200" dirty="0" smtClean="0">
                <a:latin typeface="微軟正黑體" panose="020B0604030504040204" pitchFamily="34" charset="-120"/>
                <a:ea typeface="微軟正黑體" panose="020B0604030504040204" pitchFamily="34" charset="-120"/>
              </a:rPr>
              <a:t>&gt;</a:t>
            </a:r>
            <a:endParaRPr lang="zh-TW" altLang="en-US" sz="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9008221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投影片編號版面配置區 6">
            <a:extLst>
              <a:ext uri="{FF2B5EF4-FFF2-40B4-BE49-F238E27FC236}">
                <a16:creationId xmlns:a16="http://schemas.microsoft.com/office/drawing/2014/main" id="{D1A063C8-0034-4642-9267-A7AB21267FE1}"/>
              </a:ext>
            </a:extLst>
          </p:cNvPr>
          <p:cNvSpPr>
            <a:spLocks noGrp="1"/>
          </p:cNvSpPr>
          <p:nvPr>
            <p:ph type="sldNum" sz="quarter" idx="12"/>
          </p:nvPr>
        </p:nvSpPr>
        <p:spPr/>
        <p:txBody>
          <a:bodyPr/>
          <a:lstStyle/>
          <a:p>
            <a:fld id="{4744F999-8DE4-420E-A2EA-67AC57018666}" type="slidenum">
              <a:rPr lang="zh-TW" altLang="en-US" smtClean="0"/>
              <a:t>16</a:t>
            </a:fld>
            <a:endParaRPr lang="zh-TW" altLang="en-US"/>
          </a:p>
        </p:txBody>
      </p:sp>
      <p:pic>
        <p:nvPicPr>
          <p:cNvPr id="1026" name="Picture 2" descr="「amazon go」的圖片搜尋結果">
            <a:extLst>
              <a:ext uri="{FF2B5EF4-FFF2-40B4-BE49-F238E27FC236}">
                <a16:creationId xmlns:a16="http://schemas.microsoft.com/office/drawing/2014/main" id="{FBCA7744-926F-40DF-85D8-E11591F6DD28}"/>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3284"/>
          <a:stretch/>
        </p:blipFill>
        <p:spPr bwMode="auto">
          <a:xfrm>
            <a:off x="5161439" y="2665443"/>
            <a:ext cx="3544833" cy="257174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馬雲 吾人餐廳」的圖片搜尋結果">
            <a:extLst>
              <a:ext uri="{FF2B5EF4-FFF2-40B4-BE49-F238E27FC236}">
                <a16:creationId xmlns:a16="http://schemas.microsoft.com/office/drawing/2014/main" id="{D1A734EE-E71B-43FA-96D1-66E2FD187266}"/>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726" r="8741"/>
          <a:stretch/>
        </p:blipFill>
        <p:spPr bwMode="auto">
          <a:xfrm>
            <a:off x="1322493" y="2665442"/>
            <a:ext cx="3544833" cy="257175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圓角 5">
            <a:extLst>
              <a:ext uri="{FF2B5EF4-FFF2-40B4-BE49-F238E27FC236}">
                <a16:creationId xmlns:a16="http://schemas.microsoft.com/office/drawing/2014/main" id="{00B004B1-6746-4F7B-81F0-CD44F961C45C}"/>
              </a:ext>
            </a:extLst>
          </p:cNvPr>
          <p:cNvSpPr/>
          <p:nvPr/>
        </p:nvSpPr>
        <p:spPr>
          <a:xfrm>
            <a:off x="1322493" y="5345529"/>
            <a:ext cx="3544832" cy="531743"/>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sz="2700" b="1" dirty="0">
                <a:solidFill>
                  <a:schemeClr val="tx1"/>
                </a:solidFill>
              </a:rPr>
              <a:t>馬雲　無人餐廳</a:t>
            </a:r>
          </a:p>
        </p:txBody>
      </p:sp>
      <p:sp>
        <p:nvSpPr>
          <p:cNvPr id="9" name="矩形: 圓角 8">
            <a:extLst>
              <a:ext uri="{FF2B5EF4-FFF2-40B4-BE49-F238E27FC236}">
                <a16:creationId xmlns:a16="http://schemas.microsoft.com/office/drawing/2014/main" id="{A8BE51BF-B39B-4B68-A2CA-4815E3C5DE8C}"/>
              </a:ext>
            </a:extLst>
          </p:cNvPr>
          <p:cNvSpPr/>
          <p:nvPr/>
        </p:nvSpPr>
        <p:spPr>
          <a:xfrm>
            <a:off x="5161440" y="5345529"/>
            <a:ext cx="3544832" cy="531743"/>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sz="2700" b="1" dirty="0">
                <a:solidFill>
                  <a:schemeClr val="tx1"/>
                </a:solidFill>
              </a:rPr>
              <a:t>亞馬遜　無人超商</a:t>
            </a:r>
          </a:p>
        </p:txBody>
      </p:sp>
      <p:sp>
        <p:nvSpPr>
          <p:cNvPr id="3" name="矩形 2"/>
          <p:cNvSpPr/>
          <p:nvPr/>
        </p:nvSpPr>
        <p:spPr>
          <a:xfrm>
            <a:off x="1547664" y="1484784"/>
            <a:ext cx="6955750" cy="769441"/>
          </a:xfrm>
          <a:prstGeom prst="rect">
            <a:avLst/>
          </a:prstGeom>
        </p:spPr>
        <p:txBody>
          <a:bodyPr wrap="none">
            <a:spAutoFit/>
          </a:bodyPr>
          <a:lstStyle/>
          <a:p>
            <a:r>
              <a:rPr lang="zh-TW" altLang="en-US" sz="4400" b="1" dirty="0">
                <a:solidFill>
                  <a:srgbClr val="0070C0"/>
                </a:solidFill>
              </a:rPr>
              <a:t>誰會被取代，誰能生存下來</a:t>
            </a:r>
            <a:endParaRPr lang="zh-TW" altLang="en-US" sz="4400" dirty="0">
              <a:solidFill>
                <a:srgbClr val="0070C0"/>
              </a:solidFill>
            </a:endParaRPr>
          </a:p>
        </p:txBody>
      </p:sp>
      <p:sp>
        <p:nvSpPr>
          <p:cNvPr id="10" name="標題 1"/>
          <p:cNvSpPr>
            <a:spLocks noGrp="1"/>
          </p:cNvSpPr>
          <p:nvPr>
            <p:ph type="title"/>
          </p:nvPr>
        </p:nvSpPr>
        <p:spPr>
          <a:xfrm>
            <a:off x="827584" y="274638"/>
            <a:ext cx="7859216" cy="1143000"/>
          </a:xfrm>
        </p:spPr>
        <p:txBody>
          <a:bodyPr>
            <a:normAutofit/>
          </a:bodyPr>
          <a:lstStyle/>
          <a:p>
            <a:r>
              <a:rPr lang="zh-TW" altLang="en-US" sz="4050" b="1" dirty="0" smtClean="0"/>
              <a:t>一</a:t>
            </a:r>
            <a:r>
              <a:rPr lang="zh-TW" altLang="en-US" sz="4050" b="1" dirty="0"/>
              <a:t>、科技演化與資訊課程發展</a:t>
            </a:r>
            <a:r>
              <a:rPr lang="en-US" altLang="zh-TW" sz="4050" b="1" dirty="0"/>
              <a:t>(1/3)</a:t>
            </a:r>
            <a:endParaRPr lang="zh-TW" altLang="en-US" sz="4050" b="1" dirty="0"/>
          </a:p>
        </p:txBody>
      </p:sp>
    </p:spTree>
    <p:extLst>
      <p:ext uri="{BB962C8B-B14F-4D97-AF65-F5344CB8AC3E}">
        <p14:creationId xmlns:p14="http://schemas.microsoft.com/office/powerpoint/2010/main" val="14545412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群組 10"/>
          <p:cNvGrpSpPr/>
          <p:nvPr/>
        </p:nvGrpSpPr>
        <p:grpSpPr>
          <a:xfrm>
            <a:off x="954350" y="1190074"/>
            <a:ext cx="8123272" cy="4505684"/>
            <a:chOff x="160256" y="1102936"/>
            <a:chExt cx="12102520" cy="6712828"/>
          </a:xfrm>
        </p:grpSpPr>
        <p:graphicFrame>
          <p:nvGraphicFramePr>
            <p:cNvPr id="4" name="資料庫圖表 3"/>
            <p:cNvGraphicFramePr/>
            <p:nvPr>
              <p:extLst>
                <p:ext uri="{D42A27DB-BD31-4B8C-83A1-F6EECF244321}">
                  <p14:modId xmlns:p14="http://schemas.microsoft.com/office/powerpoint/2010/main" val="237813697"/>
                </p:ext>
              </p:extLst>
            </p:nvPr>
          </p:nvGraphicFramePr>
          <p:xfrm>
            <a:off x="160256" y="1102936"/>
            <a:ext cx="12102520" cy="67128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文字方塊 6"/>
            <p:cNvSpPr txBox="1"/>
            <p:nvPr/>
          </p:nvSpPr>
          <p:spPr>
            <a:xfrm>
              <a:off x="631597" y="3462747"/>
              <a:ext cx="1626941" cy="954108"/>
            </a:xfrm>
            <a:prstGeom prst="rect">
              <a:avLst/>
            </a:prstGeom>
            <a:noFill/>
          </p:spPr>
          <p:txBody>
            <a:bodyPr wrap="none" rtlCol="0">
              <a:spAutoFit/>
            </a:bodyPr>
            <a:lstStyle/>
            <a:p>
              <a:r>
                <a:rPr lang="en-US" altLang="zh-TW" sz="4050" b="1" dirty="0">
                  <a:solidFill>
                    <a:schemeClr val="accent3"/>
                  </a:solidFill>
                </a:rPr>
                <a:t>73</a:t>
              </a:r>
              <a:r>
                <a:rPr lang="en-US" altLang="zh-TW" sz="1500" b="1" dirty="0">
                  <a:solidFill>
                    <a:schemeClr val="accent3"/>
                  </a:solidFill>
                </a:rPr>
                <a:t>(1984)</a:t>
              </a:r>
              <a:endParaRPr lang="zh-TW" altLang="en-US" sz="4050" b="1" dirty="0">
                <a:solidFill>
                  <a:schemeClr val="accent3"/>
                </a:solidFill>
              </a:endParaRPr>
            </a:p>
          </p:txBody>
        </p:sp>
        <p:sp>
          <p:nvSpPr>
            <p:cNvPr id="8" name="文字方塊 7"/>
            <p:cNvSpPr txBox="1"/>
            <p:nvPr/>
          </p:nvSpPr>
          <p:spPr>
            <a:xfrm>
              <a:off x="3734587" y="2712280"/>
              <a:ext cx="1562821" cy="954108"/>
            </a:xfrm>
            <a:prstGeom prst="rect">
              <a:avLst/>
            </a:prstGeom>
            <a:noFill/>
          </p:spPr>
          <p:txBody>
            <a:bodyPr wrap="none" rtlCol="0">
              <a:spAutoFit/>
            </a:bodyPr>
            <a:lstStyle/>
            <a:p>
              <a:r>
                <a:rPr lang="en-US" altLang="zh-TW" sz="4050" b="1" dirty="0">
                  <a:solidFill>
                    <a:schemeClr val="accent3"/>
                  </a:solidFill>
                </a:rPr>
                <a:t>84</a:t>
              </a:r>
              <a:r>
                <a:rPr lang="en-US" altLang="zh-TW" sz="1350" b="1" dirty="0">
                  <a:solidFill>
                    <a:schemeClr val="accent3"/>
                  </a:solidFill>
                </a:rPr>
                <a:t>(1995)</a:t>
              </a:r>
              <a:endParaRPr lang="zh-TW" altLang="en-US" sz="4050" b="1" dirty="0">
                <a:solidFill>
                  <a:schemeClr val="accent3"/>
                </a:solidFill>
              </a:endParaRPr>
            </a:p>
          </p:txBody>
        </p:sp>
        <p:sp>
          <p:nvSpPr>
            <p:cNvPr id="9" name="文字方塊 8"/>
            <p:cNvSpPr txBox="1"/>
            <p:nvPr/>
          </p:nvSpPr>
          <p:spPr>
            <a:xfrm>
              <a:off x="6627044" y="1911755"/>
              <a:ext cx="1847655" cy="954108"/>
            </a:xfrm>
            <a:prstGeom prst="rect">
              <a:avLst/>
            </a:prstGeom>
            <a:noFill/>
          </p:spPr>
          <p:txBody>
            <a:bodyPr wrap="square" rtlCol="0">
              <a:spAutoFit/>
            </a:bodyPr>
            <a:lstStyle/>
            <a:p>
              <a:r>
                <a:rPr lang="en-US" altLang="zh-TW" sz="4050" b="1" dirty="0">
                  <a:solidFill>
                    <a:schemeClr val="accent3"/>
                  </a:solidFill>
                </a:rPr>
                <a:t>95</a:t>
              </a:r>
              <a:r>
                <a:rPr lang="en-US" altLang="zh-TW" sz="1350" b="1" dirty="0">
                  <a:solidFill>
                    <a:schemeClr val="accent3"/>
                  </a:solidFill>
                </a:rPr>
                <a:t>(2006)</a:t>
              </a:r>
              <a:endParaRPr lang="zh-TW" altLang="en-US" sz="4050" b="1" dirty="0">
                <a:solidFill>
                  <a:schemeClr val="accent3"/>
                </a:solidFill>
              </a:endParaRPr>
            </a:p>
          </p:txBody>
        </p:sp>
        <p:sp>
          <p:nvSpPr>
            <p:cNvPr id="10" name="文字方塊 9"/>
            <p:cNvSpPr txBox="1"/>
            <p:nvPr/>
          </p:nvSpPr>
          <p:spPr>
            <a:xfrm>
              <a:off x="10041119" y="1203868"/>
              <a:ext cx="1913344" cy="954108"/>
            </a:xfrm>
            <a:prstGeom prst="rect">
              <a:avLst/>
            </a:prstGeom>
            <a:noFill/>
          </p:spPr>
          <p:txBody>
            <a:bodyPr wrap="none" rtlCol="0">
              <a:spAutoFit/>
            </a:bodyPr>
            <a:lstStyle/>
            <a:p>
              <a:r>
                <a:rPr lang="en-US" altLang="zh-TW" sz="4050" b="1" dirty="0">
                  <a:solidFill>
                    <a:schemeClr val="accent3"/>
                  </a:solidFill>
                </a:rPr>
                <a:t>108</a:t>
              </a:r>
              <a:r>
                <a:rPr lang="en-US" altLang="zh-TW" sz="1350" b="1" dirty="0">
                  <a:solidFill>
                    <a:schemeClr val="accent3"/>
                  </a:solidFill>
                </a:rPr>
                <a:t>(2019)</a:t>
              </a:r>
              <a:endParaRPr lang="zh-TW" altLang="en-US" sz="4050" b="1" dirty="0">
                <a:solidFill>
                  <a:schemeClr val="accent3"/>
                </a:solidFill>
              </a:endParaRPr>
            </a:p>
          </p:txBody>
        </p:sp>
      </p:grpSp>
      <p:pic>
        <p:nvPicPr>
          <p:cNvPr id="13" name="圖片 12">
            <a:extLst>
              <a:ext uri="{FF2B5EF4-FFF2-40B4-BE49-F238E27FC236}">
                <a16:creationId xmlns:a16="http://schemas.microsoft.com/office/drawing/2014/main" id="{5CB984DC-4139-431F-90C0-CE3CD5775C4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37541" y="4783794"/>
            <a:ext cx="1068233" cy="1068233"/>
          </a:xfrm>
          <a:prstGeom prst="rect">
            <a:avLst/>
          </a:prstGeom>
        </p:spPr>
      </p:pic>
      <p:sp>
        <p:nvSpPr>
          <p:cNvPr id="5" name="標題 4"/>
          <p:cNvSpPr>
            <a:spLocks noGrp="1"/>
          </p:cNvSpPr>
          <p:nvPr>
            <p:ph type="title"/>
          </p:nvPr>
        </p:nvSpPr>
        <p:spPr/>
        <p:txBody>
          <a:bodyPr>
            <a:normAutofit fontScale="90000"/>
          </a:bodyPr>
          <a:lstStyle/>
          <a:p>
            <a:r>
              <a:rPr lang="zh-TW" altLang="zh-TW" b="1" dirty="0"/>
              <a:t>一、科技演化與資訊課程發展</a:t>
            </a:r>
            <a:r>
              <a:rPr lang="zh-TW" altLang="zh-TW" b="1" dirty="0" smtClean="0"/>
              <a:t>(</a:t>
            </a:r>
            <a:r>
              <a:rPr lang="en-US" altLang="zh-TW" b="1" dirty="0" smtClean="0"/>
              <a:t>3</a:t>
            </a:r>
            <a:r>
              <a:rPr lang="zh-TW" altLang="zh-TW" b="1" dirty="0" smtClean="0"/>
              <a:t>/</a:t>
            </a:r>
            <a:r>
              <a:rPr lang="zh-TW" altLang="zh-TW" b="1" dirty="0"/>
              <a:t>3)</a:t>
            </a:r>
            <a:r>
              <a:rPr lang="zh-TW" altLang="en-US" b="1" dirty="0" smtClean="0"/>
              <a:t>我國</a:t>
            </a:r>
            <a:r>
              <a:rPr lang="zh-TW" altLang="en-US" b="1" dirty="0"/>
              <a:t>資訊科技課程的發展</a:t>
            </a:r>
          </a:p>
        </p:txBody>
      </p:sp>
      <p:sp>
        <p:nvSpPr>
          <p:cNvPr id="3" name="投影片編號版面配置區 2"/>
          <p:cNvSpPr>
            <a:spLocks noGrp="1"/>
          </p:cNvSpPr>
          <p:nvPr>
            <p:ph type="sldNum" sz="quarter" idx="12"/>
          </p:nvPr>
        </p:nvSpPr>
        <p:spPr/>
        <p:txBody>
          <a:bodyPr/>
          <a:lstStyle/>
          <a:p>
            <a:fld id="{30C01C72-4D8E-4FE4-9303-AE1FE26AA739}" type="slidenum">
              <a:rPr lang="zh-TW" altLang="en-US" smtClean="0"/>
              <a:t>17</a:t>
            </a:fld>
            <a:endParaRPr lang="zh-TW" altLang="en-US"/>
          </a:p>
        </p:txBody>
      </p:sp>
      <p:sp>
        <p:nvSpPr>
          <p:cNvPr id="6" name="矩形 5"/>
          <p:cNvSpPr/>
          <p:nvPr/>
        </p:nvSpPr>
        <p:spPr>
          <a:xfrm>
            <a:off x="487421" y="6034167"/>
            <a:ext cx="8151214" cy="515398"/>
          </a:xfrm>
          <a:prstGeom prst="rect">
            <a:avLst/>
          </a:prstGeom>
        </p:spPr>
        <p:txBody>
          <a:bodyPr wrap="square">
            <a:spAutoFit/>
          </a:bodyPr>
          <a:lstStyle/>
          <a:p>
            <a:pPr>
              <a:lnSpc>
                <a:spcPct val="120000"/>
              </a:lnSpc>
            </a:pPr>
            <a:r>
              <a:rPr lang="zh-TW" altLang="en-US" sz="1200" b="1" dirty="0"/>
              <a:t>我國資訊科技教育經過幾次的變革，逐漸由操作技能導向的課程演變為高階能力導向之</a:t>
            </a:r>
            <a:r>
              <a:rPr lang="zh-TW" altLang="en-US" sz="1200" b="1" dirty="0" smtClean="0"/>
              <a:t>課程（</a:t>
            </a:r>
            <a:r>
              <a:rPr lang="zh-TW" altLang="en-US" sz="1200" b="1" dirty="0"/>
              <a:t>吳正己，</a:t>
            </a:r>
            <a:r>
              <a:rPr lang="en-US" altLang="zh-TW" sz="1200" b="1" dirty="0"/>
              <a:t>2010</a:t>
            </a:r>
            <a:r>
              <a:rPr lang="zh-TW" altLang="en-US" sz="1200" b="1" dirty="0" smtClean="0"/>
              <a:t>）</a:t>
            </a:r>
            <a:endParaRPr lang="en-US" altLang="zh-TW" sz="1200" b="1" dirty="0" smtClean="0"/>
          </a:p>
          <a:p>
            <a:pPr>
              <a:lnSpc>
                <a:spcPct val="120000"/>
              </a:lnSpc>
            </a:pPr>
            <a:r>
              <a:rPr lang="zh-TW" altLang="en-US" sz="1200" dirty="0" smtClean="0">
                <a:latin typeface="微軟正黑體" panose="020B0604030504040204" pitchFamily="34" charset="-120"/>
              </a:rPr>
              <a:t>圖表摘</a:t>
            </a:r>
            <a:r>
              <a:rPr lang="zh-TW" altLang="en-US" sz="1200" dirty="0">
                <a:latin typeface="微軟正黑體" panose="020B0604030504040204" pitchFamily="34" charset="-120"/>
              </a:rPr>
              <a:t>自</a:t>
            </a:r>
            <a:r>
              <a:rPr lang="en-US" altLang="zh-TW" sz="1200" dirty="0">
                <a:latin typeface="微軟正黑體" panose="020B0604030504040204" pitchFamily="34" charset="-120"/>
              </a:rPr>
              <a:t>&lt;</a:t>
            </a:r>
            <a:r>
              <a:rPr lang="zh-TW" altLang="en-US" sz="1200" dirty="0">
                <a:latin typeface="微軟正黑體" panose="020B0604030504040204" pitchFamily="34" charset="-120"/>
              </a:rPr>
              <a:t>陳怡芬老師，運算思維導向資訊科技教學設計研習</a:t>
            </a:r>
            <a:r>
              <a:rPr lang="en-US" altLang="zh-TW" sz="1200" dirty="0" smtClean="0">
                <a:latin typeface="微軟正黑體" panose="020B0604030504040204" pitchFamily="34" charset="-120"/>
              </a:rPr>
              <a:t>&gt;</a:t>
            </a:r>
            <a:endParaRPr lang="en-US" altLang="zh-TW" sz="1200" b="1" dirty="0"/>
          </a:p>
        </p:txBody>
      </p:sp>
      <p:pic>
        <p:nvPicPr>
          <p:cNvPr id="3076" name="Picture 4" descr="相關圖片">
            <a:extLst>
              <a:ext uri="{FF2B5EF4-FFF2-40B4-BE49-F238E27FC236}">
                <a16:creationId xmlns:a16="http://schemas.microsoft.com/office/drawing/2014/main" id="{F44537F0-B424-4EB5-A8AF-90D321B1F6D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09783" y="4450529"/>
            <a:ext cx="2143125" cy="120015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心法」的圖片搜尋結果">
            <a:extLst>
              <a:ext uri="{FF2B5EF4-FFF2-40B4-BE49-F238E27FC236}">
                <a16:creationId xmlns:a16="http://schemas.microsoft.com/office/drawing/2014/main" id="{F275D7FB-B4BF-45A4-AC32-43543B506F7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251597" y="3814989"/>
            <a:ext cx="1830267" cy="1220178"/>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圓角 13">
            <a:extLst>
              <a:ext uri="{FF2B5EF4-FFF2-40B4-BE49-F238E27FC236}">
                <a16:creationId xmlns:a16="http://schemas.microsoft.com/office/drawing/2014/main" id="{F0EBBB72-BCAE-4A3D-B323-60C2C978708B}"/>
              </a:ext>
            </a:extLst>
          </p:cNvPr>
          <p:cNvSpPr/>
          <p:nvPr/>
        </p:nvSpPr>
        <p:spPr>
          <a:xfrm>
            <a:off x="1135940" y="5300002"/>
            <a:ext cx="1699592" cy="67451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100" dirty="0">
                <a:solidFill>
                  <a:schemeClr val="tx1"/>
                </a:solidFill>
              </a:rPr>
              <a:t>國中課綱</a:t>
            </a:r>
            <a:endParaRPr lang="en-US" altLang="zh-TW" sz="2100" dirty="0">
              <a:solidFill>
                <a:schemeClr val="tx1"/>
              </a:solidFill>
            </a:endParaRPr>
          </a:p>
          <a:p>
            <a:pPr algn="ctr"/>
            <a:r>
              <a:rPr lang="zh-TW" altLang="en-US" sz="2100" dirty="0">
                <a:solidFill>
                  <a:schemeClr val="tx1"/>
                </a:solidFill>
              </a:rPr>
              <a:t>尚未納入</a:t>
            </a:r>
          </a:p>
        </p:txBody>
      </p:sp>
    </p:spTree>
    <p:extLst>
      <p:ext uri="{BB962C8B-B14F-4D97-AF65-F5344CB8AC3E}">
        <p14:creationId xmlns:p14="http://schemas.microsoft.com/office/powerpoint/2010/main" val="2450577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07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0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31"/>
          <p:cNvSpPr txBox="1">
            <a:spLocks noGrp="1"/>
          </p:cNvSpPr>
          <p:nvPr>
            <p:ph type="title"/>
          </p:nvPr>
        </p:nvSpPr>
        <p:spPr>
          <a:xfrm>
            <a:off x="628649" y="209068"/>
            <a:ext cx="7886700" cy="99417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366092"/>
              </a:buClr>
              <a:buSzPts val="4400"/>
              <a:buFont typeface="Arial"/>
              <a:buNone/>
            </a:pPr>
            <a:r>
              <a:rPr lang="zh-TW" altLang="en-US" b="1" dirty="0" smtClean="0">
                <a:solidFill>
                  <a:srgbClr val="366092"/>
                </a:solidFill>
              </a:rPr>
              <a:t>二</a:t>
            </a:r>
            <a:r>
              <a:rPr lang="zh-TW" b="1" dirty="0" smtClean="0">
                <a:solidFill>
                  <a:srgbClr val="366092"/>
                </a:solidFill>
              </a:rPr>
              <a:t>、</a:t>
            </a:r>
            <a:r>
              <a:rPr lang="zh-TW" b="1" dirty="0">
                <a:solidFill>
                  <a:srgbClr val="366092"/>
                </a:solidFill>
              </a:rPr>
              <a:t>基本理念(1/3)</a:t>
            </a:r>
            <a:endParaRPr b="1" dirty="0">
              <a:solidFill>
                <a:srgbClr val="366092"/>
              </a:solidFill>
            </a:endParaRPr>
          </a:p>
        </p:txBody>
      </p:sp>
      <p:sp>
        <p:nvSpPr>
          <p:cNvPr id="471" name="Google Shape;471;p31"/>
          <p:cNvSpPr txBox="1">
            <a:spLocks noGrp="1"/>
          </p:cNvSpPr>
          <p:nvPr>
            <p:ph type="sldNum" idx="12"/>
          </p:nvPr>
        </p:nvSpPr>
        <p:spPr>
          <a:xfrm>
            <a:off x="6948264" y="6356349"/>
            <a:ext cx="21336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ltLang="zh-TW"/>
              <a:t>18</a:t>
            </a:fld>
            <a:endParaRPr/>
          </a:p>
        </p:txBody>
      </p:sp>
      <p:grpSp>
        <p:nvGrpSpPr>
          <p:cNvPr id="6" name="群組 5"/>
          <p:cNvGrpSpPr/>
          <p:nvPr/>
        </p:nvGrpSpPr>
        <p:grpSpPr>
          <a:xfrm>
            <a:off x="919511" y="1838262"/>
            <a:ext cx="2848548" cy="4814661"/>
            <a:chOff x="919511" y="1838262"/>
            <a:chExt cx="2848548" cy="4814661"/>
          </a:xfrm>
        </p:grpSpPr>
        <p:sp>
          <p:nvSpPr>
            <p:cNvPr id="2" name="圓角矩形 1"/>
            <p:cNvSpPr/>
            <p:nvPr/>
          </p:nvSpPr>
          <p:spPr>
            <a:xfrm>
              <a:off x="919511" y="4901512"/>
              <a:ext cx="2848548" cy="1751411"/>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marL="377190" lvl="0" indent="-342900">
                <a:spcBef>
                  <a:spcPts val="240"/>
                </a:spcBef>
                <a:buClr>
                  <a:schemeClr val="dk1"/>
                </a:buClr>
                <a:buSzPts val="1200"/>
                <a:buFont typeface="Arial"/>
                <a:buAutoNum type="arabicPeriod"/>
              </a:pPr>
              <a:r>
                <a:rPr lang="zh-TW" altLang="en-US" sz="1600" dirty="0" smtClean="0">
                  <a:solidFill>
                    <a:schemeClr val="tx1"/>
                  </a:solidFill>
                  <a:latin typeface="+mn-ea"/>
                  <a:cs typeface="Arial"/>
                  <a:sym typeface="Arial"/>
                </a:rPr>
                <a:t>資訊科技</a:t>
              </a:r>
              <a:r>
                <a:rPr lang="zh-TW" altLang="en-US" sz="1600" dirty="0">
                  <a:solidFill>
                    <a:schemeClr val="tx1"/>
                  </a:solidFill>
                  <a:latin typeface="+mn-ea"/>
                  <a:cs typeface="Arial"/>
                  <a:sym typeface="Arial"/>
                </a:rPr>
                <a:t>概念的認知</a:t>
              </a:r>
              <a:endParaRPr lang="zh-TW" altLang="en-US" sz="1600" dirty="0">
                <a:solidFill>
                  <a:schemeClr val="tx1"/>
                </a:solidFill>
                <a:latin typeface="+mn-ea"/>
              </a:endParaRPr>
            </a:p>
            <a:p>
              <a:pPr marL="377190" lvl="0" indent="-342900">
                <a:spcBef>
                  <a:spcPts val="240"/>
                </a:spcBef>
                <a:buClr>
                  <a:schemeClr val="dk1"/>
                </a:buClr>
                <a:buSzPts val="1200"/>
                <a:buFont typeface="Arial"/>
                <a:buAutoNum type="arabicPeriod"/>
              </a:pPr>
              <a:r>
                <a:rPr lang="zh-TW" altLang="en-US" sz="1600" dirty="0">
                  <a:solidFill>
                    <a:schemeClr val="tx1"/>
                  </a:solidFill>
                  <a:latin typeface="+mn-ea"/>
                  <a:cs typeface="Arial"/>
                  <a:sym typeface="Arial"/>
                </a:rPr>
                <a:t>資訊科技的使用</a:t>
              </a:r>
              <a:endParaRPr lang="zh-TW" altLang="en-US" sz="1600" dirty="0">
                <a:solidFill>
                  <a:schemeClr val="tx1"/>
                </a:solidFill>
                <a:latin typeface="+mn-ea"/>
              </a:endParaRPr>
            </a:p>
            <a:p>
              <a:pPr marL="377190" lvl="0" indent="-342900">
                <a:spcBef>
                  <a:spcPts val="240"/>
                </a:spcBef>
                <a:buClr>
                  <a:schemeClr val="dk1"/>
                </a:buClr>
                <a:buSzPts val="1200"/>
                <a:buFont typeface="Arial"/>
                <a:buAutoNum type="arabicPeriod"/>
              </a:pPr>
              <a:r>
                <a:rPr lang="zh-TW" altLang="en-US" sz="1600" dirty="0">
                  <a:solidFill>
                    <a:schemeClr val="tx1"/>
                  </a:solidFill>
                  <a:latin typeface="+mn-ea"/>
                  <a:cs typeface="Arial"/>
                  <a:sym typeface="Arial"/>
                </a:rPr>
                <a:t>資料的處理與分析</a:t>
              </a:r>
              <a:endParaRPr lang="zh-TW" altLang="en-US" sz="1600" dirty="0">
                <a:solidFill>
                  <a:schemeClr val="tx1"/>
                </a:solidFill>
                <a:latin typeface="+mn-ea"/>
              </a:endParaRPr>
            </a:p>
            <a:p>
              <a:pPr marL="377190" lvl="0" indent="-342900">
                <a:spcBef>
                  <a:spcPts val="240"/>
                </a:spcBef>
                <a:buClr>
                  <a:schemeClr val="dk1"/>
                </a:buClr>
                <a:buSzPts val="1200"/>
                <a:buFont typeface="Arial"/>
                <a:buAutoNum type="arabicPeriod"/>
              </a:pPr>
              <a:r>
                <a:rPr lang="zh-TW" altLang="en-US" sz="1600" dirty="0">
                  <a:solidFill>
                    <a:schemeClr val="tx1"/>
                  </a:solidFill>
                  <a:latin typeface="+mn-ea"/>
                  <a:cs typeface="Arial"/>
                  <a:sym typeface="Arial"/>
                </a:rPr>
                <a:t>網際網路的認識與應用</a:t>
              </a:r>
              <a:endParaRPr lang="zh-TW" altLang="en-US" sz="1600" dirty="0">
                <a:solidFill>
                  <a:schemeClr val="tx1"/>
                </a:solidFill>
                <a:latin typeface="+mn-ea"/>
              </a:endParaRPr>
            </a:p>
            <a:p>
              <a:pPr marL="377190" lvl="0" indent="-342900">
                <a:spcBef>
                  <a:spcPts val="240"/>
                </a:spcBef>
                <a:buClr>
                  <a:schemeClr val="dk1"/>
                </a:buClr>
                <a:buSzPts val="1200"/>
                <a:buFont typeface="Arial"/>
                <a:buAutoNum type="arabicPeriod"/>
              </a:pPr>
              <a:r>
                <a:rPr lang="zh-TW" altLang="en-US" sz="1600" dirty="0">
                  <a:solidFill>
                    <a:schemeClr val="tx1"/>
                  </a:solidFill>
                  <a:latin typeface="+mn-ea"/>
                  <a:cs typeface="Arial"/>
                  <a:sym typeface="Arial"/>
                </a:rPr>
                <a:t>資訊科技與人類</a:t>
              </a:r>
              <a:r>
                <a:rPr lang="zh-TW" altLang="en-US" sz="1600" dirty="0" smtClean="0">
                  <a:solidFill>
                    <a:schemeClr val="tx1"/>
                  </a:solidFill>
                  <a:latin typeface="+mn-ea"/>
                  <a:cs typeface="Arial"/>
                  <a:sym typeface="Arial"/>
                </a:rPr>
                <a:t>社會</a:t>
              </a:r>
              <a:endParaRPr lang="zh-TW" altLang="en-US" sz="1600" dirty="0">
                <a:solidFill>
                  <a:schemeClr val="tx1"/>
                </a:solidFill>
                <a:latin typeface="+mn-ea"/>
              </a:endParaRPr>
            </a:p>
          </p:txBody>
        </p:sp>
        <p:sp>
          <p:nvSpPr>
            <p:cNvPr id="473" name="Google Shape;473;p31"/>
            <p:cNvSpPr/>
            <p:nvPr/>
          </p:nvSpPr>
          <p:spPr>
            <a:xfrm>
              <a:off x="919511" y="1838262"/>
              <a:ext cx="2533347" cy="2147684"/>
            </a:xfrm>
            <a:prstGeom prst="roundRect">
              <a:avLst>
                <a:gd name="adj" fmla="val 10000"/>
              </a:avLst>
            </a:prstGeom>
            <a:blipFill rotWithShape="1">
              <a:blip r:embed="rId3">
                <a:alphaModFix/>
              </a:blip>
              <a:stretch>
                <a:fillRect l="-13997" r="-13999"/>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4" name="Google Shape;474;p31"/>
          <p:cNvSpPr/>
          <p:nvPr/>
        </p:nvSpPr>
        <p:spPr>
          <a:xfrm>
            <a:off x="2140287" y="3033437"/>
            <a:ext cx="2491370" cy="2349824"/>
          </a:xfrm>
          <a:prstGeom prst="roundRect">
            <a:avLst>
              <a:gd name="adj" fmla="val 10000"/>
            </a:avLst>
          </a:prstGeom>
          <a:solidFill>
            <a:srgbClr val="49ACC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228600" lvl="1" indent="-196850">
              <a:lnSpc>
                <a:spcPct val="90000"/>
              </a:lnSpc>
              <a:spcBef>
                <a:spcPts val="1015"/>
              </a:spcBef>
              <a:buClr>
                <a:schemeClr val="lt1"/>
              </a:buClr>
              <a:buSzPts val="1800"/>
              <a:buFont typeface="Arial"/>
              <a:buChar char="•"/>
            </a:pPr>
            <a:r>
              <a:rPr lang="zh-TW" altLang="en-US" dirty="0">
                <a:solidFill>
                  <a:schemeClr val="lt1"/>
                </a:solidFill>
              </a:rPr>
              <a:t>軟硬體操作</a:t>
            </a:r>
          </a:p>
          <a:p>
            <a:pPr marL="228600" lvl="1" indent="-196850">
              <a:lnSpc>
                <a:spcPct val="90000"/>
              </a:lnSpc>
              <a:spcBef>
                <a:spcPts val="1015"/>
              </a:spcBef>
              <a:buClr>
                <a:schemeClr val="lt1"/>
              </a:buClr>
              <a:buSzPts val="1800"/>
              <a:buFont typeface="Arial"/>
              <a:buChar char="•"/>
            </a:pPr>
            <a:r>
              <a:rPr lang="zh-TW" altLang="en-US" dirty="0">
                <a:solidFill>
                  <a:schemeClr val="lt1"/>
                </a:solidFill>
              </a:rPr>
              <a:t>指令記憶</a:t>
            </a:r>
          </a:p>
          <a:p>
            <a:pPr marL="228600" lvl="1" indent="-196850">
              <a:lnSpc>
                <a:spcPct val="90000"/>
              </a:lnSpc>
              <a:spcBef>
                <a:spcPts val="1015"/>
              </a:spcBef>
              <a:buClr>
                <a:schemeClr val="lt1"/>
              </a:buClr>
              <a:buSzPts val="1800"/>
              <a:buFont typeface="Arial"/>
              <a:buChar char="•"/>
            </a:pPr>
            <a:r>
              <a:rPr lang="zh-TW" altLang="en-US" dirty="0">
                <a:solidFill>
                  <a:schemeClr val="lt1"/>
                </a:solidFill>
              </a:rPr>
              <a:t>照步驟進行</a:t>
            </a:r>
          </a:p>
          <a:p>
            <a:pPr marL="228600" lvl="1" indent="-196850">
              <a:lnSpc>
                <a:spcPct val="90000"/>
              </a:lnSpc>
              <a:spcBef>
                <a:spcPts val="1015"/>
              </a:spcBef>
              <a:buClr>
                <a:schemeClr val="lt1"/>
              </a:buClr>
              <a:buSzPts val="1800"/>
              <a:buFont typeface="Arial"/>
              <a:buChar char="•"/>
            </a:pPr>
            <a:r>
              <a:rPr lang="zh-TW" altLang="en-US" dirty="0">
                <a:solidFill>
                  <a:schemeClr val="lt1"/>
                </a:solidFill>
              </a:rPr>
              <a:t>缺乏策略和思維</a:t>
            </a:r>
          </a:p>
          <a:p>
            <a:pPr marL="228600" lvl="1" indent="-196850">
              <a:lnSpc>
                <a:spcPct val="90000"/>
              </a:lnSpc>
              <a:spcBef>
                <a:spcPts val="1015"/>
              </a:spcBef>
              <a:buClr>
                <a:schemeClr val="lt1"/>
              </a:buClr>
              <a:buSzPts val="1800"/>
              <a:buChar char="•"/>
            </a:pPr>
            <a:r>
              <a:rPr lang="zh-TW" altLang="en-US" dirty="0">
                <a:solidFill>
                  <a:schemeClr val="lt1"/>
                </a:solidFill>
              </a:rPr>
              <a:t>培養電腦使用者，非善用與創造</a:t>
            </a:r>
            <a:r>
              <a:rPr lang="zh-TW" altLang="en-US" dirty="0" smtClean="0">
                <a:solidFill>
                  <a:schemeClr val="lt1"/>
                </a:solidFill>
              </a:rPr>
              <a:t>者</a:t>
            </a:r>
            <a:endParaRPr dirty="0"/>
          </a:p>
        </p:txBody>
      </p:sp>
      <p:sp>
        <p:nvSpPr>
          <p:cNvPr id="481" name="Google Shape;481;p31"/>
          <p:cNvSpPr txBox="1"/>
          <p:nvPr/>
        </p:nvSpPr>
        <p:spPr>
          <a:xfrm>
            <a:off x="6520630" y="6423770"/>
            <a:ext cx="5125064" cy="53091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zh-TW" sz="750">
                <a:solidFill>
                  <a:schemeClr val="dk1"/>
                </a:solidFill>
                <a:latin typeface="Arial"/>
                <a:ea typeface="Arial"/>
                <a:cs typeface="Arial"/>
                <a:sym typeface="Arial"/>
              </a:rPr>
              <a:t>左圖引用自https://www.maxpixel.net/photo-2142134</a:t>
            </a:r>
            <a:endParaRPr/>
          </a:p>
          <a:p>
            <a:pPr marL="0" marR="0" lvl="0" indent="0" algn="l" rtl="0">
              <a:spcBef>
                <a:spcPts val="0"/>
              </a:spcBef>
              <a:spcAft>
                <a:spcPts val="0"/>
              </a:spcAft>
              <a:buNone/>
            </a:pPr>
            <a:r>
              <a:rPr lang="zh-TW" sz="750">
                <a:solidFill>
                  <a:schemeClr val="dk1"/>
                </a:solidFill>
                <a:latin typeface="Arial"/>
                <a:ea typeface="Arial"/>
                <a:cs typeface="Arial"/>
                <a:sym typeface="Arial"/>
              </a:rPr>
              <a:t>右圖引用自https://pixabay.com/photo-978962/</a:t>
            </a:r>
            <a:endParaRPr/>
          </a:p>
          <a:p>
            <a:pPr marL="0" marR="0" lvl="0" indent="0" algn="l" rtl="0">
              <a:spcBef>
                <a:spcPts val="0"/>
              </a:spcBef>
              <a:spcAft>
                <a:spcPts val="0"/>
              </a:spcAft>
              <a:buNone/>
            </a:pPr>
            <a:endParaRPr sz="1350">
              <a:solidFill>
                <a:schemeClr val="dk1"/>
              </a:solidFill>
              <a:latin typeface="Arial"/>
              <a:ea typeface="Arial"/>
              <a:cs typeface="Arial"/>
              <a:sym typeface="Arial"/>
            </a:endParaRPr>
          </a:p>
        </p:txBody>
      </p:sp>
      <p:grpSp>
        <p:nvGrpSpPr>
          <p:cNvPr id="485" name="Google Shape;485;p31"/>
          <p:cNvGrpSpPr/>
          <p:nvPr/>
        </p:nvGrpSpPr>
        <p:grpSpPr>
          <a:xfrm>
            <a:off x="776568" y="908751"/>
            <a:ext cx="3579408" cy="1474530"/>
            <a:chOff x="2356797" y="196589"/>
            <a:chExt cx="3910688" cy="1611000"/>
          </a:xfrm>
        </p:grpSpPr>
        <p:sp>
          <p:nvSpPr>
            <p:cNvPr id="486" name="Google Shape;486;p31"/>
            <p:cNvSpPr/>
            <p:nvPr/>
          </p:nvSpPr>
          <p:spPr>
            <a:xfrm>
              <a:off x="3177785" y="196589"/>
              <a:ext cx="3089700" cy="1611000"/>
            </a:xfrm>
            <a:prstGeom prst="rightArrow">
              <a:avLst>
                <a:gd name="adj1" fmla="val 68954"/>
                <a:gd name="adj2" fmla="val 38571"/>
              </a:avLst>
            </a:prstGeom>
            <a:solidFill>
              <a:srgbClr val="F2DADA"/>
            </a:solidFill>
            <a:ln>
              <a:noFill/>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r" rtl="0">
                <a:spcBef>
                  <a:spcPts val="0"/>
                </a:spcBef>
                <a:spcAft>
                  <a:spcPts val="0"/>
                </a:spcAft>
                <a:buNone/>
              </a:pPr>
              <a:r>
                <a:rPr lang="zh-TW" sz="3000" dirty="0">
                  <a:solidFill>
                    <a:schemeClr val="dk1"/>
                  </a:solidFill>
                </a:rPr>
                <a:t>核心</a:t>
              </a:r>
              <a:r>
                <a:rPr lang="zh-TW" sz="3000" dirty="0" smtClean="0">
                  <a:solidFill>
                    <a:schemeClr val="dk1"/>
                  </a:solidFill>
                </a:rPr>
                <a:t>能力</a:t>
              </a:r>
              <a:endParaRPr lang="en-US" altLang="zh-TW" sz="3000" dirty="0" smtClean="0">
                <a:solidFill>
                  <a:schemeClr val="dk1"/>
                </a:solidFill>
              </a:endParaRPr>
            </a:p>
            <a:p>
              <a:pPr marL="0" marR="0" lvl="0" indent="0" algn="r" rtl="0">
                <a:spcBef>
                  <a:spcPts val="0"/>
                </a:spcBef>
                <a:spcAft>
                  <a:spcPts val="0"/>
                </a:spcAft>
                <a:buNone/>
              </a:pPr>
              <a:r>
                <a:rPr lang="zh-TW" sz="3000" dirty="0" smtClean="0">
                  <a:solidFill>
                    <a:schemeClr val="dk1"/>
                  </a:solidFill>
                  <a:latin typeface="Arial"/>
                  <a:ea typeface="Arial"/>
                  <a:cs typeface="Arial"/>
                  <a:sym typeface="Arial"/>
                </a:rPr>
                <a:t>能力</a:t>
              </a:r>
              <a:r>
                <a:rPr lang="zh-TW" sz="3000" dirty="0">
                  <a:solidFill>
                    <a:schemeClr val="dk1"/>
                  </a:solidFill>
                  <a:latin typeface="Arial"/>
                  <a:ea typeface="Arial"/>
                  <a:cs typeface="Arial"/>
                  <a:sym typeface="Arial"/>
                </a:rPr>
                <a:t>指標</a:t>
              </a:r>
              <a:endParaRPr dirty="0"/>
            </a:p>
          </p:txBody>
        </p:sp>
        <p:sp>
          <p:nvSpPr>
            <p:cNvPr id="487" name="Google Shape;487;p31"/>
            <p:cNvSpPr/>
            <p:nvPr/>
          </p:nvSpPr>
          <p:spPr>
            <a:xfrm>
              <a:off x="2356797" y="386592"/>
              <a:ext cx="1230973" cy="1230973"/>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zh-TW" sz="1800">
                  <a:solidFill>
                    <a:schemeClr val="lt1"/>
                  </a:solidFill>
                </a:rPr>
                <a:t>九年一貫</a:t>
              </a:r>
              <a:endParaRPr/>
            </a:p>
          </p:txBody>
        </p:sp>
      </p:grpSp>
      <p:grpSp>
        <p:nvGrpSpPr>
          <p:cNvPr id="4" name="群組 3"/>
          <p:cNvGrpSpPr/>
          <p:nvPr/>
        </p:nvGrpSpPr>
        <p:grpSpPr>
          <a:xfrm>
            <a:off x="5208111" y="1838262"/>
            <a:ext cx="2847600" cy="4814660"/>
            <a:chOff x="5714863" y="1919791"/>
            <a:chExt cx="2847600" cy="4814660"/>
          </a:xfrm>
        </p:grpSpPr>
        <p:sp>
          <p:nvSpPr>
            <p:cNvPr id="478" name="Google Shape;478;p31"/>
            <p:cNvSpPr/>
            <p:nvPr/>
          </p:nvSpPr>
          <p:spPr>
            <a:xfrm>
              <a:off x="5714863" y="1919791"/>
              <a:ext cx="2475788" cy="2004287"/>
            </a:xfrm>
            <a:prstGeom prst="roundRect">
              <a:avLst>
                <a:gd name="adj" fmla="val 10000"/>
              </a:avLst>
            </a:prstGeom>
            <a:blipFill rotWithShape="1">
              <a:blip r:embed="rId4">
                <a:alphaModFix/>
              </a:blip>
              <a:stretch>
                <a:fillRect l="-50000" r="-50000"/>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圓角矩形 25"/>
            <p:cNvSpPr/>
            <p:nvPr/>
          </p:nvSpPr>
          <p:spPr>
            <a:xfrm>
              <a:off x="5714863" y="4983041"/>
              <a:ext cx="2847600" cy="1751410"/>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marL="377190" lvl="0" indent="-342900">
                <a:buClr>
                  <a:schemeClr val="dk1"/>
                </a:buClr>
                <a:buSzPts val="1200"/>
                <a:buFont typeface="+mj-lt"/>
                <a:buAutoNum type="arabicPeriod"/>
              </a:pPr>
              <a:r>
                <a:rPr lang="zh-TW" altLang="en-US" sz="1600" dirty="0" smtClean="0">
                  <a:solidFill>
                    <a:schemeClr val="tx1"/>
                  </a:solidFill>
                  <a:latin typeface="+mn-ea"/>
                  <a:cs typeface="Arial"/>
                  <a:sym typeface="Arial"/>
                </a:rPr>
                <a:t>演算法</a:t>
              </a:r>
              <a:endParaRPr lang="zh-TW" altLang="en-US" sz="1600" dirty="0">
                <a:solidFill>
                  <a:schemeClr val="tx1"/>
                </a:solidFill>
                <a:latin typeface="+mn-ea"/>
                <a:cs typeface="Arial"/>
                <a:sym typeface="Arial"/>
              </a:endParaRPr>
            </a:p>
            <a:p>
              <a:pPr marL="377190" lvl="0" indent="-342900">
                <a:buClr>
                  <a:schemeClr val="dk1"/>
                </a:buClr>
                <a:buSzPts val="1200"/>
                <a:buFont typeface="+mj-lt"/>
                <a:buAutoNum type="arabicPeriod"/>
              </a:pPr>
              <a:r>
                <a:rPr lang="zh-TW" altLang="en-US" sz="1600" dirty="0">
                  <a:solidFill>
                    <a:schemeClr val="tx1"/>
                  </a:solidFill>
                  <a:latin typeface="+mn-ea"/>
                  <a:cs typeface="Arial"/>
                  <a:sym typeface="Arial"/>
                </a:rPr>
                <a:t>程式設計</a:t>
              </a:r>
            </a:p>
            <a:p>
              <a:pPr marL="377190" lvl="0" indent="-342900">
                <a:buClr>
                  <a:schemeClr val="dk1"/>
                </a:buClr>
                <a:buSzPts val="1200"/>
                <a:buFont typeface="+mj-lt"/>
                <a:buAutoNum type="arabicPeriod"/>
              </a:pPr>
              <a:r>
                <a:rPr lang="zh-TW" altLang="en-US" sz="1600" dirty="0">
                  <a:solidFill>
                    <a:schemeClr val="tx1"/>
                  </a:solidFill>
                  <a:latin typeface="+mn-ea"/>
                  <a:cs typeface="Arial"/>
                  <a:sym typeface="Arial"/>
                </a:rPr>
                <a:t>系統平台</a:t>
              </a:r>
            </a:p>
            <a:p>
              <a:pPr marL="377190" lvl="0" indent="-342900">
                <a:buClr>
                  <a:schemeClr val="dk1"/>
                </a:buClr>
                <a:buSzPts val="1200"/>
                <a:buFont typeface="+mj-lt"/>
                <a:buAutoNum type="arabicPeriod"/>
              </a:pPr>
              <a:r>
                <a:rPr lang="zh-TW" altLang="en-US" sz="1600" dirty="0">
                  <a:solidFill>
                    <a:schemeClr val="tx1"/>
                  </a:solidFill>
                  <a:latin typeface="+mn-ea"/>
                  <a:cs typeface="Arial"/>
                  <a:sym typeface="Arial"/>
                </a:rPr>
                <a:t>資料表示、處理及分析</a:t>
              </a:r>
            </a:p>
            <a:p>
              <a:pPr marL="377190" lvl="0" indent="-342900">
                <a:buClr>
                  <a:schemeClr val="dk1"/>
                </a:buClr>
                <a:buSzPts val="1200"/>
                <a:buFont typeface="+mj-lt"/>
                <a:buAutoNum type="arabicPeriod"/>
              </a:pPr>
              <a:r>
                <a:rPr lang="zh-TW" altLang="en-US" sz="1600" dirty="0">
                  <a:solidFill>
                    <a:schemeClr val="tx1"/>
                  </a:solidFill>
                  <a:latin typeface="+mn-ea"/>
                  <a:cs typeface="Arial"/>
                  <a:sym typeface="Arial"/>
                </a:rPr>
                <a:t>資訊科技應用</a:t>
              </a:r>
            </a:p>
            <a:p>
              <a:pPr marL="377190" lvl="0" indent="-342900">
                <a:buClr>
                  <a:schemeClr val="dk1"/>
                </a:buClr>
                <a:buSzPts val="1200"/>
                <a:buFont typeface="+mj-lt"/>
                <a:buAutoNum type="arabicPeriod"/>
              </a:pPr>
              <a:r>
                <a:rPr lang="zh-TW" altLang="en-US" sz="1600" dirty="0">
                  <a:solidFill>
                    <a:schemeClr val="tx1"/>
                  </a:solidFill>
                  <a:latin typeface="+mn-ea"/>
                  <a:cs typeface="Arial"/>
                  <a:sym typeface="Arial"/>
                </a:rPr>
                <a:t>資訊科技與人類社會</a:t>
              </a:r>
            </a:p>
          </p:txBody>
        </p:sp>
      </p:grpSp>
      <p:sp>
        <p:nvSpPr>
          <p:cNvPr id="479" name="Google Shape;479;p31"/>
          <p:cNvSpPr/>
          <p:nvPr/>
        </p:nvSpPr>
        <p:spPr>
          <a:xfrm>
            <a:off x="6519232" y="2946586"/>
            <a:ext cx="2491200" cy="2350800"/>
          </a:xfrm>
          <a:prstGeom prst="roundRect">
            <a:avLst>
              <a:gd name="adj" fmla="val 10000"/>
            </a:avLst>
          </a:prstGeom>
          <a:solidFill>
            <a:srgbClr val="F6944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228600" lvl="1" indent="-196850">
              <a:lnSpc>
                <a:spcPct val="90000"/>
              </a:lnSpc>
              <a:spcBef>
                <a:spcPts val="1015"/>
              </a:spcBef>
              <a:buClr>
                <a:schemeClr val="lt1"/>
              </a:buClr>
              <a:buSzPts val="1800"/>
              <a:buChar char="•"/>
            </a:pPr>
            <a:r>
              <a:rPr lang="zh-TW" altLang="en-US" dirty="0">
                <a:solidFill>
                  <a:schemeClr val="lt1"/>
                </a:solidFill>
              </a:rPr>
              <a:t>培養學生動手實作</a:t>
            </a:r>
          </a:p>
          <a:p>
            <a:pPr marL="228600" lvl="1" indent="-196850">
              <a:lnSpc>
                <a:spcPct val="90000"/>
              </a:lnSpc>
              <a:spcBef>
                <a:spcPts val="1015"/>
              </a:spcBef>
              <a:buClr>
                <a:schemeClr val="lt1"/>
              </a:buClr>
              <a:buSzPts val="1800"/>
              <a:buChar char="•"/>
            </a:pPr>
            <a:r>
              <a:rPr lang="zh-TW" altLang="en-US" dirty="0">
                <a:solidFill>
                  <a:schemeClr val="lt1"/>
                </a:solidFill>
              </a:rPr>
              <a:t>設計創造思考</a:t>
            </a:r>
          </a:p>
          <a:p>
            <a:pPr marL="228600" lvl="1" indent="-196850">
              <a:lnSpc>
                <a:spcPct val="90000"/>
              </a:lnSpc>
              <a:spcBef>
                <a:spcPts val="1015"/>
              </a:spcBef>
              <a:buClr>
                <a:schemeClr val="lt1"/>
              </a:buClr>
              <a:buSzPts val="1800"/>
              <a:buChar char="•"/>
            </a:pPr>
            <a:r>
              <a:rPr lang="zh-TW" altLang="en-US" dirty="0">
                <a:solidFill>
                  <a:schemeClr val="lt1"/>
                </a:solidFill>
              </a:rPr>
              <a:t>批判思考</a:t>
            </a:r>
          </a:p>
          <a:p>
            <a:pPr marL="228600" lvl="1" indent="-196850">
              <a:lnSpc>
                <a:spcPct val="90000"/>
              </a:lnSpc>
              <a:spcBef>
                <a:spcPts val="1015"/>
              </a:spcBef>
              <a:buClr>
                <a:schemeClr val="lt1"/>
              </a:buClr>
              <a:buSzPts val="1800"/>
              <a:buChar char="•"/>
            </a:pPr>
            <a:r>
              <a:rPr lang="zh-TW" altLang="en-US" dirty="0">
                <a:solidFill>
                  <a:schemeClr val="lt1"/>
                </a:solidFill>
              </a:rPr>
              <a:t>問題解決</a:t>
            </a:r>
          </a:p>
          <a:p>
            <a:pPr marL="228600" lvl="1" indent="-196850">
              <a:lnSpc>
                <a:spcPct val="90000"/>
              </a:lnSpc>
              <a:spcBef>
                <a:spcPts val="1015"/>
              </a:spcBef>
              <a:buClr>
                <a:schemeClr val="lt1"/>
              </a:buClr>
              <a:buSzPts val="1800"/>
              <a:buChar char="•"/>
            </a:pPr>
            <a:r>
              <a:rPr lang="zh-TW" altLang="en-US" dirty="0">
                <a:solidFill>
                  <a:schemeClr val="lt1"/>
                </a:solidFill>
              </a:rPr>
              <a:t>邏輯與運算</a:t>
            </a:r>
            <a:r>
              <a:rPr lang="zh-TW" altLang="en-US" dirty="0" smtClean="0">
                <a:solidFill>
                  <a:schemeClr val="lt1"/>
                </a:solidFill>
              </a:rPr>
              <a:t>思維</a:t>
            </a:r>
            <a:endParaRPr dirty="0"/>
          </a:p>
        </p:txBody>
      </p:sp>
      <p:grpSp>
        <p:nvGrpSpPr>
          <p:cNvPr id="488" name="Google Shape;488;p31"/>
          <p:cNvGrpSpPr/>
          <p:nvPr/>
        </p:nvGrpSpPr>
        <p:grpSpPr>
          <a:xfrm>
            <a:off x="4985761" y="842691"/>
            <a:ext cx="3900311" cy="1606651"/>
            <a:chOff x="2356797" y="196589"/>
            <a:chExt cx="3910815" cy="1610977"/>
          </a:xfrm>
        </p:grpSpPr>
        <p:sp>
          <p:nvSpPr>
            <p:cNvPr id="489" name="Google Shape;489;p31"/>
            <p:cNvSpPr/>
            <p:nvPr/>
          </p:nvSpPr>
          <p:spPr>
            <a:xfrm>
              <a:off x="3177785" y="196589"/>
              <a:ext cx="3089827" cy="1610977"/>
            </a:xfrm>
            <a:prstGeom prst="rightArrow">
              <a:avLst>
                <a:gd name="adj1" fmla="val 68954"/>
                <a:gd name="adj2" fmla="val 38571"/>
              </a:avLst>
            </a:prstGeom>
            <a:solidFill>
              <a:srgbClr val="F2DADA"/>
            </a:solidFill>
            <a:ln>
              <a:noFill/>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r" rtl="0">
                <a:spcBef>
                  <a:spcPts val="0"/>
                </a:spcBef>
                <a:spcAft>
                  <a:spcPts val="0"/>
                </a:spcAft>
                <a:buNone/>
              </a:pPr>
              <a:r>
                <a:rPr lang="zh-TW" sz="3000" dirty="0">
                  <a:solidFill>
                    <a:schemeClr val="dk1"/>
                  </a:solidFill>
                  <a:latin typeface="Arial"/>
                  <a:ea typeface="Arial"/>
                  <a:cs typeface="Arial"/>
                  <a:sym typeface="Arial"/>
                </a:rPr>
                <a:t>素養</a:t>
              </a:r>
              <a:r>
                <a:rPr lang="zh-TW" sz="3000" dirty="0" smtClean="0">
                  <a:solidFill>
                    <a:schemeClr val="dk1"/>
                  </a:solidFill>
                  <a:latin typeface="Arial"/>
                  <a:ea typeface="Arial"/>
                  <a:cs typeface="Arial"/>
                  <a:sym typeface="Arial"/>
                </a:rPr>
                <a:t>導向</a:t>
              </a:r>
              <a:endParaRPr lang="en-US" altLang="zh-TW" sz="3000" dirty="0" smtClean="0">
                <a:solidFill>
                  <a:schemeClr val="dk1"/>
                </a:solidFill>
                <a:latin typeface="Arial"/>
                <a:ea typeface="Arial"/>
                <a:cs typeface="Arial"/>
                <a:sym typeface="Arial"/>
              </a:endParaRPr>
            </a:p>
            <a:p>
              <a:pPr marL="0" marR="0" lvl="0" indent="0" algn="r" rtl="0">
                <a:spcBef>
                  <a:spcPts val="0"/>
                </a:spcBef>
                <a:spcAft>
                  <a:spcPts val="0"/>
                </a:spcAft>
                <a:buNone/>
              </a:pPr>
              <a:r>
                <a:rPr lang="zh-TW" sz="3000" dirty="0" smtClean="0">
                  <a:solidFill>
                    <a:schemeClr val="dk1"/>
                  </a:solidFill>
                </a:rPr>
                <a:t>學習</a:t>
              </a:r>
              <a:r>
                <a:rPr lang="zh-TW" sz="3000" dirty="0">
                  <a:solidFill>
                    <a:schemeClr val="dk1"/>
                  </a:solidFill>
                </a:rPr>
                <a:t>重點</a:t>
              </a:r>
              <a:endParaRPr dirty="0"/>
            </a:p>
          </p:txBody>
        </p:sp>
        <p:sp>
          <p:nvSpPr>
            <p:cNvPr id="490" name="Google Shape;490;p31"/>
            <p:cNvSpPr/>
            <p:nvPr/>
          </p:nvSpPr>
          <p:spPr>
            <a:xfrm>
              <a:off x="2356797" y="386592"/>
              <a:ext cx="1230973" cy="1230973"/>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zh-TW" sz="1800" dirty="0" smtClean="0">
                  <a:solidFill>
                    <a:schemeClr val="lt1"/>
                  </a:solidFill>
                </a:rPr>
                <a:t>十二年</a:t>
              </a:r>
              <a:endParaRPr lang="en-US" altLang="zh-TW" sz="1800" dirty="0" smtClean="0">
                <a:solidFill>
                  <a:schemeClr val="lt1"/>
                </a:solidFill>
              </a:endParaRPr>
            </a:p>
            <a:p>
              <a:pPr marL="0" marR="0" lvl="0" indent="0" algn="ctr" rtl="0">
                <a:spcBef>
                  <a:spcPts val="0"/>
                </a:spcBef>
                <a:spcAft>
                  <a:spcPts val="0"/>
                </a:spcAft>
                <a:buNone/>
              </a:pPr>
              <a:r>
                <a:rPr lang="zh-TW" sz="1800" dirty="0" smtClean="0">
                  <a:solidFill>
                    <a:schemeClr val="lt1"/>
                  </a:solidFill>
                </a:rPr>
                <a:t>國教</a:t>
              </a:r>
              <a:endParaRPr dirty="0"/>
            </a:p>
          </p:txBody>
        </p:sp>
      </p:grpSp>
      <p:sp>
        <p:nvSpPr>
          <p:cNvPr id="476" name="Google Shape;476;p31"/>
          <p:cNvSpPr/>
          <p:nvPr/>
        </p:nvSpPr>
        <p:spPr>
          <a:xfrm rot="21572614">
            <a:off x="4571808" y="3724339"/>
            <a:ext cx="916475" cy="749593"/>
          </a:xfrm>
          <a:prstGeom prst="rightArrow">
            <a:avLst>
              <a:gd name="adj1" fmla="val 60000"/>
              <a:gd name="adj2" fmla="val 50000"/>
            </a:avLst>
          </a:prstGeom>
          <a:solidFill>
            <a:srgbClr val="49AC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93490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4"/>
                                        </p:tgtEl>
                                        <p:attrNameLst>
                                          <p:attrName>style.visibility</p:attrName>
                                        </p:attrNameLst>
                                      </p:cBhvr>
                                      <p:to>
                                        <p:strVal val="visible"/>
                                      </p:to>
                                    </p:set>
                                    <p:animEffect transition="in" filter="fade">
                                      <p:cBhvr>
                                        <p:cTn id="7" dur="500"/>
                                        <p:tgtEl>
                                          <p:spTgt spid="4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76"/>
                                        </p:tgtEl>
                                        <p:attrNameLst>
                                          <p:attrName>style.visibility</p:attrName>
                                        </p:attrNameLst>
                                      </p:cBhvr>
                                      <p:to>
                                        <p:strVal val="visible"/>
                                      </p:to>
                                    </p:set>
                                    <p:animEffect transition="in" filter="fade">
                                      <p:cBhvr>
                                        <p:cTn id="12" dur="500"/>
                                        <p:tgtEl>
                                          <p:spTgt spid="47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79"/>
                                        </p:tgtEl>
                                        <p:attrNameLst>
                                          <p:attrName>style.visibility</p:attrName>
                                        </p:attrNameLst>
                                      </p:cBhvr>
                                      <p:to>
                                        <p:strVal val="visible"/>
                                      </p:to>
                                    </p:set>
                                    <p:animEffect transition="in" filter="fade">
                                      <p:cBhvr>
                                        <p:cTn id="17" dur="500"/>
                                        <p:tgtEl>
                                          <p:spTgt spid="4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4" grpId="0" animBg="1"/>
      <p:bldP spid="479" grpId="0" animBg="1"/>
      <p:bldP spid="47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2" name="甜甜圈 1"/>
          <p:cNvSpPr/>
          <p:nvPr/>
        </p:nvSpPr>
        <p:spPr>
          <a:xfrm>
            <a:off x="2200045" y="1527220"/>
            <a:ext cx="5194229" cy="5194229"/>
          </a:xfrm>
          <a:prstGeom prst="donut">
            <a:avLst>
              <a:gd name="adj" fmla="val 6557"/>
            </a:avLst>
          </a:prstGeom>
          <a:gradFill flip="none" rotWithShape="1">
            <a:gsLst>
              <a:gs pos="0">
                <a:schemeClr val="accent1">
                  <a:shade val="51000"/>
                  <a:satMod val="130000"/>
                </a:schemeClr>
              </a:gs>
              <a:gs pos="100000">
                <a:schemeClr val="accent1">
                  <a:shade val="93000"/>
                  <a:satMod val="130000"/>
                </a:schemeClr>
              </a:gs>
              <a:gs pos="37000">
                <a:srgbClr val="82ACDE"/>
              </a:gs>
            </a:gsLst>
            <a:path path="circle">
              <a:fillToRect l="100000" t="100000"/>
            </a:path>
            <a:tileRect r="-100000" b="-100000"/>
          </a:gra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solidFill>
                <a:schemeClr val="tx1"/>
              </a:solidFill>
            </a:endParaRPr>
          </a:p>
        </p:txBody>
      </p:sp>
      <p:sp>
        <p:nvSpPr>
          <p:cNvPr id="16" name="甜甜圈 15"/>
          <p:cNvSpPr/>
          <p:nvPr/>
        </p:nvSpPr>
        <p:spPr>
          <a:xfrm>
            <a:off x="2501955" y="1831163"/>
            <a:ext cx="4586342" cy="4586342"/>
          </a:xfrm>
          <a:prstGeom prst="donut">
            <a:avLst>
              <a:gd name="adj" fmla="val 6557"/>
            </a:avLst>
          </a:prstGeom>
          <a:gradFill flip="none" rotWithShape="1">
            <a:gsLst>
              <a:gs pos="0">
                <a:srgbClr val="EF4391"/>
              </a:gs>
              <a:gs pos="96000">
                <a:srgbClr val="ED9DCD"/>
              </a:gs>
            </a:gsLst>
            <a:path path="circle">
              <a:fillToRect l="100000" t="100000"/>
            </a:path>
            <a:tileRect r="-100000" b="-100000"/>
          </a:gra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solidFill>
                <a:schemeClr val="tx1"/>
              </a:solidFill>
            </a:endParaRPr>
          </a:p>
        </p:txBody>
      </p:sp>
      <p:pic>
        <p:nvPicPr>
          <p:cNvPr id="498" name="Google Shape;498;p32"/>
          <p:cNvPicPr preferRelativeResize="0"/>
          <p:nvPr/>
        </p:nvPicPr>
        <p:blipFill>
          <a:blip r:embed="rId3">
            <a:alphaModFix/>
          </a:blip>
          <a:stretch>
            <a:fillRect/>
          </a:stretch>
        </p:blipFill>
        <p:spPr>
          <a:xfrm>
            <a:off x="3496102" y="2803834"/>
            <a:ext cx="2622770" cy="2587954"/>
          </a:xfrm>
          <a:prstGeom prst="rect">
            <a:avLst/>
          </a:prstGeom>
          <a:noFill/>
          <a:ln>
            <a:noFill/>
          </a:ln>
        </p:spPr>
      </p:pic>
      <p:sp>
        <p:nvSpPr>
          <p:cNvPr id="496" name="Google Shape;496;p32"/>
          <p:cNvSpPr txBox="1">
            <a:spLocks noGrp="1"/>
          </p:cNvSpPr>
          <p:nvPr>
            <p:ph type="title"/>
          </p:nvPr>
        </p:nvSpPr>
        <p:spPr>
          <a:xfrm>
            <a:off x="827584" y="274638"/>
            <a:ext cx="78591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zh-TW" altLang="en-US" b="1" dirty="0" smtClean="0">
                <a:solidFill>
                  <a:srgbClr val="366092"/>
                </a:solidFill>
              </a:rPr>
              <a:t>二</a:t>
            </a:r>
            <a:r>
              <a:rPr lang="zh-TW" b="1" dirty="0" smtClean="0">
                <a:solidFill>
                  <a:srgbClr val="366092"/>
                </a:solidFill>
              </a:rPr>
              <a:t>、</a:t>
            </a:r>
            <a:r>
              <a:rPr lang="zh-TW" b="1" dirty="0">
                <a:solidFill>
                  <a:srgbClr val="366092"/>
                </a:solidFill>
              </a:rPr>
              <a:t>基本理念(2/3)</a:t>
            </a:r>
            <a:endParaRPr dirty="0"/>
          </a:p>
        </p:txBody>
      </p:sp>
      <p:sp>
        <p:nvSpPr>
          <p:cNvPr id="497" name="Google Shape;497;p32"/>
          <p:cNvSpPr txBox="1">
            <a:spLocks noGrp="1"/>
          </p:cNvSpPr>
          <p:nvPr>
            <p:ph type="sldNum" idx="12"/>
          </p:nvPr>
        </p:nvSpPr>
        <p:spPr>
          <a:xfrm>
            <a:off x="6948264" y="6356349"/>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ltLang="zh-TW"/>
              <a:t>19</a:t>
            </a:fld>
            <a:endParaRPr/>
          </a:p>
        </p:txBody>
      </p:sp>
      <p:pic>
        <p:nvPicPr>
          <p:cNvPr id="499" name="Google Shape;499;p32"/>
          <p:cNvPicPr preferRelativeResize="0"/>
          <p:nvPr/>
        </p:nvPicPr>
        <p:blipFill rotWithShape="1">
          <a:blip r:embed="rId4">
            <a:clrChange>
              <a:clrFrom>
                <a:srgbClr val="FFFFFF"/>
              </a:clrFrom>
              <a:clrTo>
                <a:srgbClr val="FFFFFF">
                  <a:alpha val="0"/>
                </a:srgbClr>
              </a:clrTo>
            </a:clrChange>
            <a:alphaModFix/>
          </a:blip>
          <a:srcRect t="7947" b="10046"/>
          <a:stretch/>
        </p:blipFill>
        <p:spPr>
          <a:xfrm>
            <a:off x="1964716" y="2064387"/>
            <a:ext cx="1756119" cy="1800200"/>
          </a:xfrm>
          <a:prstGeom prst="rect">
            <a:avLst/>
          </a:prstGeom>
          <a:noFill/>
          <a:ln>
            <a:noFill/>
          </a:ln>
        </p:spPr>
      </p:pic>
      <p:pic>
        <p:nvPicPr>
          <p:cNvPr id="500" name="Google Shape;500;p32"/>
          <p:cNvPicPr preferRelativeResize="0"/>
          <p:nvPr/>
        </p:nvPicPr>
        <p:blipFill rotWithShape="1">
          <a:blip r:embed="rId5">
            <a:alphaModFix/>
          </a:blip>
          <a:srcRect l="29117" r="28529"/>
          <a:stretch/>
        </p:blipFill>
        <p:spPr>
          <a:xfrm>
            <a:off x="4119543" y="1377491"/>
            <a:ext cx="1375887" cy="1135962"/>
          </a:xfrm>
          <a:prstGeom prst="rect">
            <a:avLst/>
          </a:prstGeom>
          <a:noFill/>
          <a:ln>
            <a:noFill/>
          </a:ln>
        </p:spPr>
      </p:pic>
      <p:pic>
        <p:nvPicPr>
          <p:cNvPr id="502" name="Google Shape;502;p32"/>
          <p:cNvPicPr preferRelativeResize="0"/>
          <p:nvPr/>
        </p:nvPicPr>
        <p:blipFill rotWithShape="1">
          <a:blip r:embed="rId6">
            <a:clrChange>
              <a:clrFrom>
                <a:srgbClr val="FFFFFF"/>
              </a:clrFrom>
              <a:clrTo>
                <a:srgbClr val="FFFFFF">
                  <a:alpha val="0"/>
                </a:srgbClr>
              </a:clrTo>
            </a:clrChange>
            <a:alphaModFix/>
          </a:blip>
          <a:srcRect r="36704" b="52758"/>
          <a:stretch/>
        </p:blipFill>
        <p:spPr>
          <a:xfrm>
            <a:off x="898803" y="738410"/>
            <a:ext cx="1829916" cy="1881564"/>
          </a:xfrm>
          <a:prstGeom prst="rect">
            <a:avLst/>
          </a:prstGeom>
          <a:noFill/>
          <a:ln>
            <a:noFill/>
          </a:ln>
        </p:spPr>
      </p:pic>
      <p:pic>
        <p:nvPicPr>
          <p:cNvPr id="504" name="Google Shape;504;p32"/>
          <p:cNvPicPr preferRelativeResize="0"/>
          <p:nvPr/>
        </p:nvPicPr>
        <p:blipFill>
          <a:blip r:embed="rId7">
            <a:alphaModFix/>
          </a:blip>
          <a:stretch>
            <a:fillRect/>
          </a:stretch>
        </p:blipFill>
        <p:spPr>
          <a:xfrm>
            <a:off x="5787807" y="4102991"/>
            <a:ext cx="1719674" cy="1401061"/>
          </a:xfrm>
          <a:prstGeom prst="rect">
            <a:avLst/>
          </a:prstGeom>
          <a:noFill/>
          <a:ln>
            <a:noFill/>
          </a:ln>
        </p:spPr>
      </p:pic>
      <p:pic>
        <p:nvPicPr>
          <p:cNvPr id="505" name="Google Shape;505;p32"/>
          <p:cNvPicPr preferRelativeResize="0"/>
          <p:nvPr/>
        </p:nvPicPr>
        <p:blipFill>
          <a:blip r:embed="rId8">
            <a:clrChange>
              <a:clrFrom>
                <a:srgbClr val="FFFFFF"/>
              </a:clrFrom>
              <a:clrTo>
                <a:srgbClr val="FFFFFF">
                  <a:alpha val="0"/>
                </a:srgbClr>
              </a:clrTo>
            </a:clrChange>
            <a:alphaModFix/>
          </a:blip>
          <a:stretch>
            <a:fillRect/>
          </a:stretch>
        </p:blipFill>
        <p:spPr>
          <a:xfrm>
            <a:off x="2662514" y="4578823"/>
            <a:ext cx="1111625" cy="1004526"/>
          </a:xfrm>
          <a:prstGeom prst="rect">
            <a:avLst/>
          </a:prstGeom>
          <a:noFill/>
          <a:ln>
            <a:noFill/>
          </a:ln>
        </p:spPr>
      </p:pic>
      <p:pic>
        <p:nvPicPr>
          <p:cNvPr id="506" name="Google Shape;506;p32"/>
          <p:cNvPicPr preferRelativeResize="0"/>
          <p:nvPr/>
        </p:nvPicPr>
        <p:blipFill>
          <a:blip r:embed="rId9">
            <a:clrChange>
              <a:clrFrom>
                <a:srgbClr val="FFFFFF"/>
              </a:clrFrom>
              <a:clrTo>
                <a:srgbClr val="FFFFFF">
                  <a:alpha val="0"/>
                </a:srgbClr>
              </a:clrTo>
            </a:clrChange>
            <a:alphaModFix/>
          </a:blip>
          <a:stretch>
            <a:fillRect/>
          </a:stretch>
        </p:blipFill>
        <p:spPr>
          <a:xfrm>
            <a:off x="4373553" y="5267049"/>
            <a:ext cx="1027507" cy="1042513"/>
          </a:xfrm>
          <a:prstGeom prst="rect">
            <a:avLst/>
          </a:prstGeom>
          <a:noFill/>
          <a:ln>
            <a:noFill/>
          </a:ln>
        </p:spPr>
      </p:pic>
      <p:pic>
        <p:nvPicPr>
          <p:cNvPr id="501" name="Google Shape;501;p32"/>
          <p:cNvPicPr preferRelativeResize="0"/>
          <p:nvPr/>
        </p:nvPicPr>
        <p:blipFill>
          <a:blip r:embed="rId10">
            <a:alphaModFix/>
          </a:blip>
          <a:stretch>
            <a:fillRect/>
          </a:stretch>
        </p:blipFill>
        <p:spPr>
          <a:xfrm>
            <a:off x="5783063" y="2223071"/>
            <a:ext cx="2508670" cy="1309484"/>
          </a:xfrm>
          <a:prstGeom prst="rect">
            <a:avLst/>
          </a:prstGeom>
          <a:noFill/>
          <a:ln>
            <a:noFill/>
          </a:ln>
        </p:spPr>
      </p:pic>
      <p:pic>
        <p:nvPicPr>
          <p:cNvPr id="503" name="Google Shape;503;p32"/>
          <p:cNvPicPr preferRelativeResize="0"/>
          <p:nvPr/>
        </p:nvPicPr>
        <p:blipFill>
          <a:blip r:embed="rId11">
            <a:clrChange>
              <a:clrFrom>
                <a:srgbClr val="FFFFFF"/>
              </a:clrFrom>
              <a:clrTo>
                <a:srgbClr val="FFFFFF">
                  <a:alpha val="0"/>
                </a:srgbClr>
              </a:clrTo>
            </a:clrChange>
            <a:alphaModFix/>
          </a:blip>
          <a:stretch>
            <a:fillRect/>
          </a:stretch>
        </p:blipFill>
        <p:spPr>
          <a:xfrm>
            <a:off x="6977223" y="4327698"/>
            <a:ext cx="1982672" cy="1973860"/>
          </a:xfrm>
          <a:prstGeom prst="rect">
            <a:avLst/>
          </a:prstGeom>
          <a:noFill/>
          <a:ln>
            <a:noFill/>
          </a:ln>
        </p:spPr>
      </p:pic>
    </p:spTree>
    <p:extLst>
      <p:ext uri="{BB962C8B-B14F-4D97-AF65-F5344CB8AC3E}">
        <p14:creationId xmlns:p14="http://schemas.microsoft.com/office/powerpoint/2010/main" val="3439911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0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0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0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0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0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內容版面配置區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70347" y="1221879"/>
            <a:ext cx="5887853" cy="3154362"/>
          </a:xfrm>
          <a:prstGeom prst="rect">
            <a:avLst/>
          </a:prstGeom>
        </p:spPr>
      </p:pic>
      <p:sp>
        <p:nvSpPr>
          <p:cNvPr id="4" name="標題 3"/>
          <p:cNvSpPr>
            <a:spLocks noGrp="1"/>
          </p:cNvSpPr>
          <p:nvPr>
            <p:ph type="title"/>
          </p:nvPr>
        </p:nvSpPr>
        <p:spPr/>
        <p:txBody>
          <a:bodyPr/>
          <a:lstStyle/>
          <a:p>
            <a:r>
              <a:rPr lang="zh-TW" altLang="en-US" dirty="0">
                <a:latin typeface="微軟正黑體" panose="020B0604030504040204" pitchFamily="34" charset="-120"/>
              </a:rPr>
              <a:t>所謂資訊教師</a:t>
            </a:r>
            <a:r>
              <a:rPr lang="en-US" altLang="zh-TW" dirty="0">
                <a:latin typeface="微軟正黑體" panose="020B0604030504040204" pitchFamily="34" charset="-120"/>
              </a:rPr>
              <a:t>…</a:t>
            </a:r>
          </a:p>
        </p:txBody>
      </p:sp>
      <p:sp>
        <p:nvSpPr>
          <p:cNvPr id="3" name="投影片編號版面配置區 2"/>
          <p:cNvSpPr>
            <a:spLocks noGrp="1"/>
          </p:cNvSpPr>
          <p:nvPr>
            <p:ph type="sldNum" sz="quarter" idx="12"/>
          </p:nvPr>
        </p:nvSpPr>
        <p:spPr/>
        <p:txBody>
          <a:bodyPr/>
          <a:lstStyle/>
          <a:p>
            <a:fld id="{30C01C72-4D8E-4FE4-9303-AE1FE26AA739}" type="slidenum">
              <a:rPr lang="zh-TW" altLang="en-US" smtClean="0"/>
              <a:t>2</a:t>
            </a:fld>
            <a:endParaRPr lang="zh-TW" altLang="en-US"/>
          </a:p>
        </p:txBody>
      </p:sp>
      <p:graphicFrame>
        <p:nvGraphicFramePr>
          <p:cNvPr id="7" name="資料庫圖表 6"/>
          <p:cNvGraphicFramePr/>
          <p:nvPr>
            <p:extLst>
              <p:ext uri="{D42A27DB-BD31-4B8C-83A1-F6EECF244321}">
                <p14:modId xmlns:p14="http://schemas.microsoft.com/office/powerpoint/2010/main" val="3986035404"/>
              </p:ext>
            </p:extLst>
          </p:nvPr>
        </p:nvGraphicFramePr>
        <p:xfrm>
          <a:off x="0" y="2559514"/>
          <a:ext cx="5760639" cy="39793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文字方塊 1"/>
          <p:cNvSpPr txBox="1"/>
          <p:nvPr/>
        </p:nvSpPr>
        <p:spPr>
          <a:xfrm>
            <a:off x="5141894" y="4967142"/>
            <a:ext cx="4002106" cy="830997"/>
          </a:xfrm>
          <a:prstGeom prst="rect">
            <a:avLst/>
          </a:prstGeom>
          <a:noFill/>
        </p:spPr>
        <p:txBody>
          <a:bodyPr wrap="square" rtlCol="0">
            <a:spAutoFit/>
          </a:bodyPr>
          <a:lstStyle/>
          <a:p>
            <a:r>
              <a:rPr lang="zh-TW" altLang="en-US" sz="2400" dirty="0">
                <a:solidFill>
                  <a:srgbClr val="FF0000"/>
                </a:solidFill>
                <a:latin typeface="微軟正黑體" panose="020B0604030504040204" pitchFamily="34" charset="-120"/>
                <a:ea typeface="微軟正黑體" panose="020B0604030504040204" pitchFamily="34" charset="-120"/>
              </a:rPr>
              <a:t>充滿新奇與變化的教學生涯</a:t>
            </a:r>
            <a:endParaRPr lang="en-US" altLang="zh-TW" sz="2400" dirty="0">
              <a:solidFill>
                <a:srgbClr val="FF0000"/>
              </a:solidFill>
              <a:latin typeface="微軟正黑體" panose="020B0604030504040204" pitchFamily="34" charset="-120"/>
              <a:ea typeface="微軟正黑體" panose="020B0604030504040204" pitchFamily="34" charset="-120"/>
            </a:endParaRPr>
          </a:p>
          <a:p>
            <a:r>
              <a:rPr lang="zh-TW" altLang="en-US" sz="2400" dirty="0">
                <a:solidFill>
                  <a:srgbClr val="FF0000"/>
                </a:solidFill>
                <a:latin typeface="微軟正黑體" panose="020B0604030504040204" pitchFamily="34" charset="-120"/>
                <a:ea typeface="微軟正黑體" panose="020B0604030504040204" pitchFamily="34" charset="-120"/>
              </a:rPr>
              <a:t>強化。進化。強化。進化</a:t>
            </a:r>
            <a:r>
              <a:rPr lang="zh-TW" altLang="en-US" sz="2400" dirty="0" smtClean="0">
                <a:solidFill>
                  <a:srgbClr val="FF0000"/>
                </a:solidFill>
                <a:latin typeface="微軟正黑體" panose="020B0604030504040204" pitchFamily="34" charset="-120"/>
                <a:ea typeface="微軟正黑體" panose="020B0604030504040204" pitchFamily="34" charset="-120"/>
              </a:rPr>
              <a:t>。</a:t>
            </a:r>
            <a:endParaRPr lang="zh-TW" altLang="en-US" sz="2400"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37438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graphicEl>
                                              <a:dgm id="{8B09E7FE-DB5E-4BE8-804A-A63D6AAB71A0}"/>
                                            </p:graphicEl>
                                          </p:spTgt>
                                        </p:tgtEl>
                                        <p:attrNameLst>
                                          <p:attrName>style.visibility</p:attrName>
                                        </p:attrNameLst>
                                      </p:cBhvr>
                                      <p:to>
                                        <p:strVal val="visible"/>
                                      </p:to>
                                    </p:set>
                                    <p:animEffect transition="in" filter="wipe(down)">
                                      <p:cBhvr>
                                        <p:cTn id="7" dur="500"/>
                                        <p:tgtEl>
                                          <p:spTgt spid="7">
                                            <p:graphicEl>
                                              <a:dgm id="{8B09E7FE-DB5E-4BE8-804A-A63D6AAB71A0}"/>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graphicEl>
                                              <a:dgm id="{A2F17F4F-53B5-4F96-BD8A-A0C9B7A5E5B4}"/>
                                            </p:graphicEl>
                                          </p:spTgt>
                                        </p:tgtEl>
                                        <p:attrNameLst>
                                          <p:attrName>style.visibility</p:attrName>
                                        </p:attrNameLst>
                                      </p:cBhvr>
                                      <p:to>
                                        <p:strVal val="visible"/>
                                      </p:to>
                                    </p:set>
                                    <p:animEffect transition="in" filter="wipe(down)">
                                      <p:cBhvr>
                                        <p:cTn id="12" dur="500"/>
                                        <p:tgtEl>
                                          <p:spTgt spid="7">
                                            <p:graphicEl>
                                              <a:dgm id="{A2F17F4F-53B5-4F96-BD8A-A0C9B7A5E5B4}"/>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graphicEl>
                                              <a:dgm id="{54F59BDA-35EC-40B6-AB43-87CF4DEDE527}"/>
                                            </p:graphicEl>
                                          </p:spTgt>
                                        </p:tgtEl>
                                        <p:attrNameLst>
                                          <p:attrName>style.visibility</p:attrName>
                                        </p:attrNameLst>
                                      </p:cBhvr>
                                      <p:to>
                                        <p:strVal val="visible"/>
                                      </p:to>
                                    </p:set>
                                    <p:animEffect transition="in" filter="wipe(down)">
                                      <p:cBhvr>
                                        <p:cTn id="17" dur="500"/>
                                        <p:tgtEl>
                                          <p:spTgt spid="7">
                                            <p:graphicEl>
                                              <a:dgm id="{54F59BDA-35EC-40B6-AB43-87CF4DEDE527}"/>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graphicEl>
                                              <a:dgm id="{61BA49E7-F36E-4A3E-A124-CA81E8BD88FC}"/>
                                            </p:graphicEl>
                                          </p:spTgt>
                                        </p:tgtEl>
                                        <p:attrNameLst>
                                          <p:attrName>style.visibility</p:attrName>
                                        </p:attrNameLst>
                                      </p:cBhvr>
                                      <p:to>
                                        <p:strVal val="visible"/>
                                      </p:to>
                                    </p:set>
                                    <p:animEffect transition="in" filter="wipe(down)">
                                      <p:cBhvr>
                                        <p:cTn id="22" dur="500"/>
                                        <p:tgtEl>
                                          <p:spTgt spid="7">
                                            <p:graphicEl>
                                              <a:dgm id="{61BA49E7-F36E-4A3E-A124-CA81E8BD88FC}"/>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graphicEl>
                                              <a:dgm id="{C8AD4260-29F4-4154-875B-4ABDA7BC620F}"/>
                                            </p:graphicEl>
                                          </p:spTgt>
                                        </p:tgtEl>
                                        <p:attrNameLst>
                                          <p:attrName>style.visibility</p:attrName>
                                        </p:attrNameLst>
                                      </p:cBhvr>
                                      <p:to>
                                        <p:strVal val="visible"/>
                                      </p:to>
                                    </p:set>
                                    <p:animEffect transition="in" filter="wipe(down)">
                                      <p:cBhvr>
                                        <p:cTn id="27" dur="500"/>
                                        <p:tgtEl>
                                          <p:spTgt spid="7">
                                            <p:graphicEl>
                                              <a:dgm id="{C8AD4260-29F4-4154-875B-4ABDA7BC620F}"/>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graphicEl>
                                              <a:dgm id="{ACC73E8D-BFDA-4CBF-877E-2010364E98EB}"/>
                                            </p:graphicEl>
                                          </p:spTgt>
                                        </p:tgtEl>
                                        <p:attrNameLst>
                                          <p:attrName>style.visibility</p:attrName>
                                        </p:attrNameLst>
                                      </p:cBhvr>
                                      <p:to>
                                        <p:strVal val="visible"/>
                                      </p:to>
                                    </p:set>
                                    <p:animEffect transition="in" filter="wipe(down)">
                                      <p:cBhvr>
                                        <p:cTn id="32" dur="500"/>
                                        <p:tgtEl>
                                          <p:spTgt spid="7">
                                            <p:graphicEl>
                                              <a:dgm id="{ACC73E8D-BFDA-4CBF-877E-2010364E98EB}"/>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
                                            <p:graphicEl>
                                              <a:dgm id="{F13EBC0E-E609-4247-BE58-68EB351D3745}"/>
                                            </p:graphicEl>
                                          </p:spTgt>
                                        </p:tgtEl>
                                        <p:attrNameLst>
                                          <p:attrName>style.visibility</p:attrName>
                                        </p:attrNameLst>
                                      </p:cBhvr>
                                      <p:to>
                                        <p:strVal val="visible"/>
                                      </p:to>
                                    </p:set>
                                    <p:animEffect transition="in" filter="wipe(down)">
                                      <p:cBhvr>
                                        <p:cTn id="37" dur="500"/>
                                        <p:tgtEl>
                                          <p:spTgt spid="7">
                                            <p:graphicEl>
                                              <a:dgm id="{F13EBC0E-E609-4247-BE58-68EB351D3745}"/>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7">
                                            <p:graphicEl>
                                              <a:dgm id="{0C9DF3D3-CDC9-47D0-84D2-0B9794C2AD6B}"/>
                                            </p:graphicEl>
                                          </p:spTgt>
                                        </p:tgtEl>
                                        <p:attrNameLst>
                                          <p:attrName>style.visibility</p:attrName>
                                        </p:attrNameLst>
                                      </p:cBhvr>
                                      <p:to>
                                        <p:strVal val="visible"/>
                                      </p:to>
                                    </p:set>
                                    <p:animEffect transition="in" filter="wipe(down)">
                                      <p:cBhvr>
                                        <p:cTn id="42" dur="500"/>
                                        <p:tgtEl>
                                          <p:spTgt spid="7">
                                            <p:graphicEl>
                                              <a:dgm id="{0C9DF3D3-CDC9-47D0-84D2-0B9794C2AD6B}"/>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7">
                                            <p:graphicEl>
                                              <a:dgm id="{6890B78F-973F-45C2-BEA8-52EFCCC9E7D3}"/>
                                            </p:graphicEl>
                                          </p:spTgt>
                                        </p:tgtEl>
                                        <p:attrNameLst>
                                          <p:attrName>style.visibility</p:attrName>
                                        </p:attrNameLst>
                                      </p:cBhvr>
                                      <p:to>
                                        <p:strVal val="visible"/>
                                      </p:to>
                                    </p:set>
                                    <p:animEffect transition="in" filter="wipe(down)">
                                      <p:cBhvr>
                                        <p:cTn id="47" dur="500"/>
                                        <p:tgtEl>
                                          <p:spTgt spid="7">
                                            <p:graphicEl>
                                              <a:dgm id="{6890B78F-973F-45C2-BEA8-52EFCCC9E7D3}"/>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uiExpand="1">
        <p:bldSub>
          <a:bldDgm bld="one"/>
        </p:bldSub>
      </p:bldGraphic>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116632"/>
            <a:ext cx="8229600" cy="1143000"/>
          </a:xfrm>
        </p:spPr>
        <p:txBody>
          <a:bodyPr/>
          <a:lstStyle/>
          <a:p>
            <a:r>
              <a:rPr lang="zh-TW" altLang="en-US" b="1" dirty="0" smtClean="0">
                <a:solidFill>
                  <a:schemeClr val="accent1">
                    <a:lumMod val="75000"/>
                  </a:schemeClr>
                </a:solidFill>
              </a:rPr>
              <a:t>二、基本理念</a:t>
            </a:r>
            <a:r>
              <a:rPr lang="en-US" altLang="zh-TW" b="1" dirty="0" smtClean="0">
                <a:solidFill>
                  <a:schemeClr val="accent1">
                    <a:lumMod val="75000"/>
                  </a:schemeClr>
                </a:solidFill>
              </a:rPr>
              <a:t>(3/3)</a:t>
            </a:r>
            <a:endParaRPr lang="zh-TW" altLang="en-US" b="1" dirty="0">
              <a:solidFill>
                <a:schemeClr val="accent1">
                  <a:lumMod val="75000"/>
                </a:schemeClr>
              </a:solidFill>
            </a:endParaRPr>
          </a:p>
        </p:txBody>
      </p:sp>
      <p:sp>
        <p:nvSpPr>
          <p:cNvPr id="3" name="內容版面配置區 2"/>
          <p:cNvSpPr>
            <a:spLocks noGrp="1"/>
          </p:cNvSpPr>
          <p:nvPr>
            <p:ph idx="1"/>
          </p:nvPr>
        </p:nvSpPr>
        <p:spPr>
          <a:xfrm>
            <a:off x="899592" y="1179433"/>
            <a:ext cx="8058150" cy="5688632"/>
          </a:xfrm>
        </p:spPr>
        <p:txBody>
          <a:bodyPr>
            <a:normAutofit fontScale="77500" lnSpcReduction="20000"/>
          </a:bodyPr>
          <a:lstStyle/>
          <a:p>
            <a:pPr lvl="0" rtl="0">
              <a:lnSpc>
                <a:spcPct val="110000"/>
              </a:lnSpc>
            </a:pPr>
            <a:r>
              <a:rPr lang="zh-TW" dirty="0" smtClean="0"/>
              <a:t>科技領域課程理念是引導學生經由觀察與體驗日常生活中的需求或問題，進而</a:t>
            </a:r>
            <a:r>
              <a:rPr lang="zh-TW" dirty="0" smtClean="0">
                <a:solidFill>
                  <a:srgbClr val="FF0000"/>
                </a:solidFill>
              </a:rPr>
              <a:t>設計</a:t>
            </a:r>
            <a:r>
              <a:rPr lang="zh-TW" dirty="0" smtClean="0"/>
              <a:t>適用的物品，並且能夠</a:t>
            </a:r>
            <a:r>
              <a:rPr lang="zh-TW" dirty="0" smtClean="0">
                <a:solidFill>
                  <a:srgbClr val="FF0000"/>
                </a:solidFill>
              </a:rPr>
              <a:t>運用電腦科學</a:t>
            </a:r>
            <a:r>
              <a:rPr lang="zh-TW" dirty="0" smtClean="0"/>
              <a:t>的工具進而</a:t>
            </a:r>
            <a:r>
              <a:rPr lang="zh-TW" dirty="0" smtClean="0">
                <a:solidFill>
                  <a:srgbClr val="FF0000"/>
                </a:solidFill>
              </a:rPr>
              <a:t>澄清理解、歸納分析或解決生活中的問題</a:t>
            </a:r>
            <a:r>
              <a:rPr lang="zh-TW" dirty="0" smtClean="0"/>
              <a:t>。</a:t>
            </a:r>
            <a:endParaRPr lang="zh-TW" dirty="0"/>
          </a:p>
          <a:p>
            <a:pPr lvl="0" rtl="0">
              <a:lnSpc>
                <a:spcPct val="110000"/>
              </a:lnSpc>
            </a:pPr>
            <a:r>
              <a:rPr lang="zh-TW" dirty="0" smtClean="0"/>
              <a:t>課程發展與實踐是以學生的生活經驗、需求以及學習興趣為基礎，在問題解決與實作的過程中培養學生「</a:t>
            </a:r>
            <a:r>
              <a:rPr lang="zh-TW" dirty="0" smtClean="0">
                <a:solidFill>
                  <a:srgbClr val="FF0000"/>
                </a:solidFill>
              </a:rPr>
              <a:t>設計思考</a:t>
            </a:r>
            <a:r>
              <a:rPr lang="zh-TW" dirty="0" smtClean="0"/>
              <a:t>」與「</a:t>
            </a:r>
            <a:r>
              <a:rPr lang="zh-TW" dirty="0" smtClean="0">
                <a:solidFill>
                  <a:srgbClr val="FF0000"/>
                </a:solidFill>
              </a:rPr>
              <a:t>運算思維</a:t>
            </a:r>
            <a:r>
              <a:rPr lang="zh-TW" dirty="0" smtClean="0"/>
              <a:t>」的知能。</a:t>
            </a:r>
            <a:endParaRPr lang="zh-TW" dirty="0"/>
          </a:p>
          <a:p>
            <a:pPr lvl="0" rtl="0">
              <a:lnSpc>
                <a:spcPct val="110000"/>
              </a:lnSpc>
            </a:pPr>
            <a:r>
              <a:rPr lang="zh-TW" dirty="0" smtClean="0"/>
              <a:t>「設計思考」在透過觀察並解決生活中的問題，強調「</a:t>
            </a:r>
            <a:r>
              <a:rPr lang="zh-TW" dirty="0" smtClean="0">
                <a:solidFill>
                  <a:srgbClr val="FF0000"/>
                </a:solidFill>
              </a:rPr>
              <a:t>做、用、想</a:t>
            </a:r>
            <a:r>
              <a:rPr lang="zh-TW" dirty="0" smtClean="0"/>
              <a:t>」的能力，培養學生動手做的能力，使用科技產品的能力，以及設計與批判思考的能力。</a:t>
            </a:r>
            <a:endParaRPr lang="zh-TW" dirty="0"/>
          </a:p>
          <a:p>
            <a:pPr lvl="0" rtl="0">
              <a:lnSpc>
                <a:spcPct val="110000"/>
              </a:lnSpc>
            </a:pPr>
            <a:r>
              <a:rPr lang="zh-TW" dirty="0" smtClean="0"/>
              <a:t>「運算思維」是透過電腦科學相關知能的學習，培養</a:t>
            </a:r>
            <a:r>
              <a:rPr lang="zh-TW" dirty="0" smtClean="0">
                <a:solidFill>
                  <a:srgbClr val="FF0000"/>
                </a:solidFill>
              </a:rPr>
              <a:t>邏輯思考與系統化思考</a:t>
            </a:r>
            <a:r>
              <a:rPr lang="zh-TW" dirty="0" smtClean="0"/>
              <a:t>等。</a:t>
            </a:r>
            <a:endParaRPr lang="zh-TW" dirty="0"/>
          </a:p>
          <a:p>
            <a:pPr lvl="0" rtl="0">
              <a:lnSpc>
                <a:spcPct val="110000"/>
              </a:lnSpc>
            </a:pPr>
            <a:r>
              <a:rPr lang="zh-TW" dirty="0" smtClean="0"/>
              <a:t>在科技專題製作及問題解決的歷程中，增進學生的運算思維與設計思考的知能，</a:t>
            </a:r>
            <a:r>
              <a:rPr lang="zh-TW" dirty="0" smtClean="0">
                <a:solidFill>
                  <a:srgbClr val="FF0000"/>
                </a:solidFill>
              </a:rPr>
              <a:t>培養團隊合作及合宜的態度與習慣</a:t>
            </a:r>
            <a:r>
              <a:rPr lang="zh-TW" dirty="0" smtClean="0"/>
              <a:t>。</a:t>
            </a:r>
            <a:endParaRPr lang="zh-TW" dirty="0"/>
          </a:p>
        </p:txBody>
      </p:sp>
      <p:sp>
        <p:nvSpPr>
          <p:cNvPr id="4" name="投影片編號版面配置區 3"/>
          <p:cNvSpPr>
            <a:spLocks noGrp="1"/>
          </p:cNvSpPr>
          <p:nvPr>
            <p:ph type="sldNum" sz="quarter" idx="12"/>
          </p:nvPr>
        </p:nvSpPr>
        <p:spPr/>
        <p:txBody>
          <a:bodyPr/>
          <a:lstStyle/>
          <a:p>
            <a:fld id="{7B83EF40-B5B1-4485-A470-E02D46259FD4}" type="slidenum">
              <a:rPr lang="zh-TW" altLang="en-US" smtClean="0"/>
              <a:pPr/>
              <a:t>20</a:t>
            </a:fld>
            <a:endParaRPr lang="zh-TW" altLang="en-US"/>
          </a:p>
        </p:txBody>
      </p:sp>
    </p:spTree>
    <p:extLst>
      <p:ext uri="{BB962C8B-B14F-4D97-AF65-F5344CB8AC3E}">
        <p14:creationId xmlns:p14="http://schemas.microsoft.com/office/powerpoint/2010/main" val="13327006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solidFill>
                  <a:schemeClr val="accent1">
                    <a:lumMod val="75000"/>
                  </a:schemeClr>
                </a:solidFill>
              </a:rPr>
              <a:t>三、</a:t>
            </a:r>
            <a:r>
              <a:rPr lang="zh-TW" altLang="en-US" b="1" dirty="0">
                <a:solidFill>
                  <a:schemeClr val="accent1">
                    <a:lumMod val="75000"/>
                  </a:schemeClr>
                </a:solidFill>
              </a:rPr>
              <a:t>科技領域課程</a:t>
            </a:r>
            <a:r>
              <a:rPr lang="zh-TW" altLang="en-US" b="1" dirty="0" smtClean="0">
                <a:solidFill>
                  <a:schemeClr val="accent1">
                    <a:lumMod val="75000"/>
                  </a:schemeClr>
                </a:solidFill>
              </a:rPr>
              <a:t>目標</a:t>
            </a:r>
            <a:endParaRPr lang="zh-TW" altLang="en-US" b="1" dirty="0">
              <a:solidFill>
                <a:schemeClr val="accent1">
                  <a:lumMod val="75000"/>
                </a:schemeClr>
              </a:solidFill>
            </a:endParaRPr>
          </a:p>
        </p:txBody>
      </p:sp>
      <p:sp>
        <p:nvSpPr>
          <p:cNvPr id="3" name="內容版面配置區 2"/>
          <p:cNvSpPr>
            <a:spLocks noGrp="1"/>
          </p:cNvSpPr>
          <p:nvPr>
            <p:ph idx="1"/>
          </p:nvPr>
        </p:nvSpPr>
        <p:spPr>
          <a:xfrm>
            <a:off x="904236" y="1556792"/>
            <a:ext cx="8229600" cy="4525963"/>
          </a:xfrm>
        </p:spPr>
        <p:txBody>
          <a:bodyPr>
            <a:normAutofit fontScale="92500" lnSpcReduction="20000"/>
          </a:bodyPr>
          <a:lstStyle/>
          <a:p>
            <a:pPr lvl="0" rtl="0"/>
            <a:r>
              <a:rPr lang="zh-TW" dirty="0" smtClean="0"/>
              <a:t>習得科技的基本知識與技能並</a:t>
            </a:r>
            <a:r>
              <a:rPr lang="zh-TW" dirty="0" smtClean="0">
                <a:solidFill>
                  <a:srgbClr val="FF0000"/>
                </a:solidFill>
              </a:rPr>
              <a:t>培養正確的觀念、態度及工作習慣</a:t>
            </a:r>
            <a:r>
              <a:rPr lang="zh-TW" dirty="0" smtClean="0"/>
              <a:t>。 </a:t>
            </a:r>
            <a:endParaRPr lang="zh-TW" dirty="0"/>
          </a:p>
          <a:p>
            <a:pPr lvl="0" rtl="0"/>
            <a:r>
              <a:rPr lang="zh-TW" dirty="0" smtClean="0"/>
              <a:t>善用科技知能以進行</a:t>
            </a:r>
            <a:r>
              <a:rPr lang="zh-TW" dirty="0" smtClean="0">
                <a:solidFill>
                  <a:srgbClr val="FF0000"/>
                </a:solidFill>
              </a:rPr>
              <a:t>創造、設計、批判、邏輯、運算等思考</a:t>
            </a:r>
            <a:r>
              <a:rPr lang="zh-TW" dirty="0" smtClean="0"/>
              <a:t>。 </a:t>
            </a:r>
            <a:endParaRPr lang="zh-TW" dirty="0"/>
          </a:p>
          <a:p>
            <a:pPr lvl="0" rtl="0"/>
            <a:r>
              <a:rPr lang="zh-TW" dirty="0" smtClean="0"/>
              <a:t>整合理論與實務以</a:t>
            </a:r>
            <a:r>
              <a:rPr lang="zh-TW" dirty="0" smtClean="0">
                <a:solidFill>
                  <a:srgbClr val="FF0000"/>
                </a:solidFill>
              </a:rPr>
              <a:t>解決問題</a:t>
            </a:r>
            <a:r>
              <a:rPr lang="zh-TW" dirty="0" smtClean="0"/>
              <a:t>和</a:t>
            </a:r>
            <a:r>
              <a:rPr lang="zh-TW" dirty="0" smtClean="0">
                <a:solidFill>
                  <a:srgbClr val="FF0000"/>
                </a:solidFill>
              </a:rPr>
              <a:t>滿足需求</a:t>
            </a:r>
            <a:r>
              <a:rPr lang="zh-TW" dirty="0" smtClean="0"/>
              <a:t>。 </a:t>
            </a:r>
            <a:endParaRPr lang="en-US" altLang="zh-TW" dirty="0" smtClean="0"/>
          </a:p>
          <a:p>
            <a:pPr lvl="0"/>
            <a:r>
              <a:rPr lang="zh-TW" altLang="zh-TW" dirty="0"/>
              <a:t>理解科技產業及其未來發展</a:t>
            </a:r>
            <a:r>
              <a:rPr lang="zh-TW" altLang="zh-TW" dirty="0">
                <a:solidFill>
                  <a:srgbClr val="FF0000"/>
                </a:solidFill>
              </a:rPr>
              <a:t>趨勢</a:t>
            </a:r>
            <a:r>
              <a:rPr lang="zh-TW" altLang="zh-TW" dirty="0"/>
              <a:t>。 </a:t>
            </a:r>
          </a:p>
          <a:p>
            <a:pPr lvl="0"/>
            <a:r>
              <a:rPr lang="zh-TW" altLang="zh-TW" dirty="0"/>
              <a:t>啟發科技研究與發展的</a:t>
            </a:r>
            <a:r>
              <a:rPr lang="zh-TW" altLang="zh-TW" dirty="0">
                <a:solidFill>
                  <a:srgbClr val="FF0000"/>
                </a:solidFill>
              </a:rPr>
              <a:t>興趣</a:t>
            </a:r>
            <a:r>
              <a:rPr lang="zh-TW" altLang="zh-TW" dirty="0"/>
              <a:t>，不受性別限制，從事相關生涯</a:t>
            </a:r>
            <a:r>
              <a:rPr lang="zh-TW" altLang="zh-TW" dirty="0">
                <a:solidFill>
                  <a:srgbClr val="FF0000"/>
                </a:solidFill>
              </a:rPr>
              <a:t>試探與準備</a:t>
            </a:r>
            <a:r>
              <a:rPr lang="zh-TW" altLang="zh-TW" dirty="0"/>
              <a:t>。 </a:t>
            </a:r>
          </a:p>
          <a:p>
            <a:pPr lvl="0"/>
            <a:r>
              <a:rPr lang="zh-TW" altLang="zh-TW" dirty="0"/>
              <a:t>了解科技對個人、社會、環境及文化之相互</a:t>
            </a:r>
            <a:r>
              <a:rPr lang="zh-TW" altLang="zh-TW" dirty="0">
                <a:solidFill>
                  <a:srgbClr val="FF0000"/>
                </a:solidFill>
              </a:rPr>
              <a:t>影響</a:t>
            </a:r>
            <a:r>
              <a:rPr lang="zh-TW" altLang="zh-TW" dirty="0"/>
              <a:t>，並能反省與實踐相關的倫理議題。</a:t>
            </a:r>
          </a:p>
          <a:p>
            <a:pPr lvl="0" rtl="0"/>
            <a:endParaRPr lang="zh-TW" dirty="0"/>
          </a:p>
        </p:txBody>
      </p:sp>
      <p:sp>
        <p:nvSpPr>
          <p:cNvPr id="4" name="投影片編號版面配置區 3"/>
          <p:cNvSpPr>
            <a:spLocks noGrp="1"/>
          </p:cNvSpPr>
          <p:nvPr>
            <p:ph type="sldNum" sz="quarter" idx="12"/>
          </p:nvPr>
        </p:nvSpPr>
        <p:spPr/>
        <p:txBody>
          <a:bodyPr/>
          <a:lstStyle/>
          <a:p>
            <a:fld id="{7B83EF40-B5B1-4485-A470-E02D46259FD4}" type="slidenum">
              <a:rPr lang="zh-TW" altLang="en-US" smtClean="0"/>
              <a:pPr/>
              <a:t>21</a:t>
            </a:fld>
            <a:endParaRPr lang="zh-TW" altLang="en-US"/>
          </a:p>
        </p:txBody>
      </p:sp>
    </p:spTree>
    <p:extLst>
      <p:ext uri="{BB962C8B-B14F-4D97-AF65-F5344CB8AC3E}">
        <p14:creationId xmlns:p14="http://schemas.microsoft.com/office/powerpoint/2010/main" val="33906978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群組 2"/>
          <p:cNvGrpSpPr/>
          <p:nvPr/>
        </p:nvGrpSpPr>
        <p:grpSpPr>
          <a:xfrm>
            <a:off x="700797" y="2132248"/>
            <a:ext cx="8151482" cy="3969478"/>
            <a:chOff x="682418" y="1493480"/>
            <a:chExt cx="8243341" cy="3969478"/>
          </a:xfrm>
        </p:grpSpPr>
        <p:sp>
          <p:nvSpPr>
            <p:cNvPr id="16" name="矩形 15"/>
            <p:cNvSpPr/>
            <p:nvPr/>
          </p:nvSpPr>
          <p:spPr>
            <a:xfrm>
              <a:off x="916389" y="1493480"/>
              <a:ext cx="3919903" cy="3865033"/>
            </a:xfrm>
            <a:prstGeom prst="rect">
              <a:avLst/>
            </a:prstGeom>
            <a:solidFill>
              <a:srgbClr val="FFFFF4"/>
            </a:solidFill>
            <a:ln>
              <a:noFill/>
            </a:ln>
            <a:effectLst>
              <a:outerShdw blurRad="50800" dist="762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4" name="Google Shape;61;p14"/>
            <p:cNvSpPr txBox="1">
              <a:spLocks/>
            </p:cNvSpPr>
            <p:nvPr/>
          </p:nvSpPr>
          <p:spPr>
            <a:xfrm>
              <a:off x="938328" y="1573283"/>
              <a:ext cx="3897964" cy="378523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342900" marR="0" lvl="0" indent="-257175"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685800" marR="0" lvl="1" indent="-238125" algn="l" rtl="0">
                <a:lnSpc>
                  <a:spcPct val="115000"/>
                </a:lnSpc>
                <a:spcBef>
                  <a:spcPts val="1200"/>
                </a:spcBef>
                <a:spcAft>
                  <a:spcPts val="0"/>
                </a:spcAft>
                <a:buClr>
                  <a:schemeClr val="dk2"/>
                </a:buClr>
                <a:buSzPts val="1400"/>
                <a:buFont typeface="Arial"/>
                <a:buChar char="○"/>
                <a:defRPr sz="1050" b="0" i="0" u="none" strike="noStrike" cap="none">
                  <a:solidFill>
                    <a:schemeClr val="dk2"/>
                  </a:solidFill>
                  <a:latin typeface="Arial"/>
                  <a:ea typeface="Arial"/>
                  <a:cs typeface="Arial"/>
                  <a:sym typeface="Arial"/>
                </a:defRPr>
              </a:lvl2pPr>
              <a:lvl3pPr marL="1028700" marR="0" lvl="2" indent="-238125" algn="l" rtl="0">
                <a:lnSpc>
                  <a:spcPct val="115000"/>
                </a:lnSpc>
                <a:spcBef>
                  <a:spcPts val="1200"/>
                </a:spcBef>
                <a:spcAft>
                  <a:spcPts val="0"/>
                </a:spcAft>
                <a:buClr>
                  <a:schemeClr val="dk2"/>
                </a:buClr>
                <a:buSzPts val="1400"/>
                <a:buFont typeface="Arial"/>
                <a:buChar char="■"/>
                <a:defRPr sz="1050" b="0" i="0" u="none" strike="noStrike" cap="none">
                  <a:solidFill>
                    <a:schemeClr val="dk2"/>
                  </a:solidFill>
                  <a:latin typeface="Arial"/>
                  <a:ea typeface="Arial"/>
                  <a:cs typeface="Arial"/>
                  <a:sym typeface="Arial"/>
                </a:defRPr>
              </a:lvl3pPr>
              <a:lvl4pPr marL="1371600" marR="0" lvl="3" indent="-238125" algn="l" rtl="0">
                <a:lnSpc>
                  <a:spcPct val="115000"/>
                </a:lnSpc>
                <a:spcBef>
                  <a:spcPts val="1200"/>
                </a:spcBef>
                <a:spcAft>
                  <a:spcPts val="0"/>
                </a:spcAft>
                <a:buClr>
                  <a:schemeClr val="dk2"/>
                </a:buClr>
                <a:buSzPts val="1400"/>
                <a:buFont typeface="Arial"/>
                <a:buChar char="●"/>
                <a:defRPr sz="1050" b="0" i="0" u="none" strike="noStrike" cap="none">
                  <a:solidFill>
                    <a:schemeClr val="dk2"/>
                  </a:solidFill>
                  <a:latin typeface="Arial"/>
                  <a:ea typeface="Arial"/>
                  <a:cs typeface="Arial"/>
                  <a:sym typeface="Arial"/>
                </a:defRPr>
              </a:lvl4pPr>
              <a:lvl5pPr marL="1714500" marR="0" lvl="4" indent="-238125" algn="l" rtl="0">
                <a:lnSpc>
                  <a:spcPct val="115000"/>
                </a:lnSpc>
                <a:spcBef>
                  <a:spcPts val="1200"/>
                </a:spcBef>
                <a:spcAft>
                  <a:spcPts val="0"/>
                </a:spcAft>
                <a:buClr>
                  <a:schemeClr val="dk2"/>
                </a:buClr>
                <a:buSzPts val="1400"/>
                <a:buFont typeface="Arial"/>
                <a:buChar char="○"/>
                <a:defRPr sz="1050" b="0" i="0" u="none" strike="noStrike" cap="none">
                  <a:solidFill>
                    <a:schemeClr val="dk2"/>
                  </a:solidFill>
                  <a:latin typeface="Arial"/>
                  <a:ea typeface="Arial"/>
                  <a:cs typeface="Arial"/>
                  <a:sym typeface="Arial"/>
                </a:defRPr>
              </a:lvl5pPr>
              <a:lvl6pPr marL="2057400" marR="0" lvl="5" indent="-238125" algn="l" rtl="0">
                <a:lnSpc>
                  <a:spcPct val="115000"/>
                </a:lnSpc>
                <a:spcBef>
                  <a:spcPts val="1200"/>
                </a:spcBef>
                <a:spcAft>
                  <a:spcPts val="0"/>
                </a:spcAft>
                <a:buClr>
                  <a:schemeClr val="dk2"/>
                </a:buClr>
                <a:buSzPts val="1400"/>
                <a:buFont typeface="Arial"/>
                <a:buChar char="■"/>
                <a:defRPr sz="1050" b="0" i="0" u="none" strike="noStrike" cap="none">
                  <a:solidFill>
                    <a:schemeClr val="dk2"/>
                  </a:solidFill>
                  <a:latin typeface="Arial"/>
                  <a:ea typeface="Arial"/>
                  <a:cs typeface="Arial"/>
                  <a:sym typeface="Arial"/>
                </a:defRPr>
              </a:lvl6pPr>
              <a:lvl7pPr marL="2400300" marR="0" lvl="6" indent="-238125" algn="l" rtl="0">
                <a:lnSpc>
                  <a:spcPct val="115000"/>
                </a:lnSpc>
                <a:spcBef>
                  <a:spcPts val="1200"/>
                </a:spcBef>
                <a:spcAft>
                  <a:spcPts val="0"/>
                </a:spcAft>
                <a:buClr>
                  <a:schemeClr val="dk2"/>
                </a:buClr>
                <a:buSzPts val="1400"/>
                <a:buFont typeface="Arial"/>
                <a:buChar char="●"/>
                <a:defRPr sz="1050" b="0" i="0" u="none" strike="noStrike" cap="none">
                  <a:solidFill>
                    <a:schemeClr val="dk2"/>
                  </a:solidFill>
                  <a:latin typeface="Arial"/>
                  <a:ea typeface="Arial"/>
                  <a:cs typeface="Arial"/>
                  <a:sym typeface="Arial"/>
                </a:defRPr>
              </a:lvl7pPr>
              <a:lvl8pPr marL="2743200" marR="0" lvl="7" indent="-238125" algn="l" rtl="0">
                <a:lnSpc>
                  <a:spcPct val="115000"/>
                </a:lnSpc>
                <a:spcBef>
                  <a:spcPts val="1200"/>
                </a:spcBef>
                <a:spcAft>
                  <a:spcPts val="0"/>
                </a:spcAft>
                <a:buClr>
                  <a:schemeClr val="dk2"/>
                </a:buClr>
                <a:buSzPts val="1400"/>
                <a:buFont typeface="Arial"/>
                <a:buChar char="○"/>
                <a:defRPr sz="1050" b="0" i="0" u="none" strike="noStrike" cap="none">
                  <a:solidFill>
                    <a:schemeClr val="dk2"/>
                  </a:solidFill>
                  <a:latin typeface="Arial"/>
                  <a:ea typeface="Arial"/>
                  <a:cs typeface="Arial"/>
                  <a:sym typeface="Arial"/>
                </a:defRPr>
              </a:lvl8pPr>
              <a:lvl9pPr marL="3086100" marR="0" lvl="8" indent="-238125" algn="l" rtl="0">
                <a:lnSpc>
                  <a:spcPct val="115000"/>
                </a:lnSpc>
                <a:spcBef>
                  <a:spcPts val="1200"/>
                </a:spcBef>
                <a:spcAft>
                  <a:spcPts val="1200"/>
                </a:spcAft>
                <a:buClr>
                  <a:schemeClr val="dk2"/>
                </a:buClr>
                <a:buSzPts val="1400"/>
                <a:buFont typeface="Arial"/>
                <a:buChar char="■"/>
                <a:defRPr sz="1050" b="0" i="0" u="none" strike="noStrike" cap="none">
                  <a:solidFill>
                    <a:schemeClr val="dk2"/>
                  </a:solidFill>
                  <a:latin typeface="Arial"/>
                  <a:ea typeface="Arial"/>
                  <a:cs typeface="Arial"/>
                  <a:sym typeface="Arial"/>
                </a:defRPr>
              </a:lvl9pPr>
            </a:lstStyle>
            <a:p>
              <a:pPr marL="0" indent="0">
                <a:buNone/>
              </a:pPr>
              <a:r>
                <a:rPr lang="zh-TW" altLang="en-US" sz="2400" dirty="0">
                  <a:solidFill>
                    <a:schemeClr val="tx1"/>
                  </a:solidFill>
                  <a:latin typeface="Microsoft JhengHei" charset="-120"/>
                  <a:ea typeface="Microsoft JhengHei" charset="-120"/>
                  <a:cs typeface="Microsoft JhengHei" charset="-120"/>
                </a:rPr>
                <a:t>資訊科技之課程設計以</a:t>
              </a:r>
              <a:r>
                <a:rPr lang="zh-TW" altLang="en-US" sz="2400" b="1" dirty="0">
                  <a:solidFill>
                    <a:srgbClr val="0070C0"/>
                  </a:solidFill>
                  <a:latin typeface="Microsoft JhengHei" charset="-120"/>
                  <a:ea typeface="Microsoft JhengHei" charset="-120"/>
                  <a:cs typeface="Microsoft JhengHei" charset="-120"/>
                </a:rPr>
                <a:t>運算思維</a:t>
              </a:r>
              <a:r>
                <a:rPr lang="zh-TW" altLang="en-US" sz="2400" dirty="0">
                  <a:solidFill>
                    <a:schemeClr val="tx1"/>
                  </a:solidFill>
                  <a:latin typeface="Microsoft JhengHei" charset="-120"/>
                  <a:ea typeface="Microsoft JhengHei" charset="-120"/>
                  <a:cs typeface="Microsoft JhengHei" charset="-120"/>
                </a:rPr>
                <a:t>為主軸</a:t>
              </a:r>
            </a:p>
            <a:p>
              <a:pPr marL="0" indent="0">
                <a:spcBef>
                  <a:spcPts val="1600"/>
                </a:spcBef>
                <a:spcAft>
                  <a:spcPts val="1600"/>
                </a:spcAft>
                <a:buClr>
                  <a:schemeClr val="dk1"/>
                </a:buClr>
                <a:buSzPts val="1100"/>
                <a:buNone/>
              </a:pPr>
              <a:r>
                <a:rPr lang="zh-TW" altLang="en-US" sz="2400" dirty="0">
                  <a:solidFill>
                    <a:schemeClr val="tx1"/>
                  </a:solidFill>
                  <a:latin typeface="Microsoft JhengHei" charset="-120"/>
                  <a:ea typeface="Microsoft JhengHei" charset="-120"/>
                  <a:cs typeface="Microsoft JhengHei" charset="-120"/>
                </a:rPr>
                <a:t>培養邏輯思考、系統化思考等</a:t>
              </a:r>
              <a:r>
                <a:rPr lang="zh-TW" altLang="en-US" sz="2400" b="1" dirty="0">
                  <a:solidFill>
                    <a:srgbClr val="0070C0"/>
                  </a:solidFill>
                  <a:latin typeface="Microsoft JhengHei" charset="-120"/>
                  <a:ea typeface="Microsoft JhengHei" charset="-120"/>
                  <a:cs typeface="Microsoft JhengHei" charset="-120"/>
                </a:rPr>
                <a:t>運算思維</a:t>
              </a:r>
              <a:r>
                <a:rPr lang="zh-TW" altLang="en-US" sz="2400" dirty="0">
                  <a:solidFill>
                    <a:schemeClr val="tx1"/>
                  </a:solidFill>
                  <a:latin typeface="Microsoft JhengHei" charset="-120"/>
                  <a:ea typeface="Microsoft JhengHei" charset="-120"/>
                  <a:cs typeface="Microsoft JhengHei" charset="-120"/>
                </a:rPr>
                <a:t>，並藉由資訊科技之設計與</a:t>
              </a:r>
              <a:r>
                <a:rPr lang="zh-TW" altLang="en-US" sz="2400" b="1" dirty="0">
                  <a:solidFill>
                    <a:srgbClr val="0070C0"/>
                  </a:solidFill>
                  <a:latin typeface="Microsoft JhengHei" charset="-120"/>
                  <a:ea typeface="Microsoft JhengHei" charset="-120"/>
                  <a:cs typeface="Microsoft JhengHei" charset="-120"/>
                </a:rPr>
                <a:t>實作</a:t>
              </a:r>
              <a:r>
                <a:rPr lang="zh-TW" altLang="en-US" sz="2400" dirty="0">
                  <a:solidFill>
                    <a:schemeClr val="tx1"/>
                  </a:solidFill>
                  <a:latin typeface="Microsoft JhengHei" charset="-120"/>
                  <a:ea typeface="Microsoft JhengHei" charset="-120"/>
                  <a:cs typeface="Microsoft JhengHei" charset="-120"/>
                </a:rPr>
                <a:t>，增進運算思維的</a:t>
              </a:r>
              <a:r>
                <a:rPr lang="zh-TW" altLang="en-US" sz="2400" b="1" dirty="0">
                  <a:solidFill>
                    <a:srgbClr val="0070C0"/>
                  </a:solidFill>
                  <a:latin typeface="Microsoft JhengHei" charset="-120"/>
                  <a:ea typeface="Microsoft JhengHei" charset="-120"/>
                  <a:cs typeface="Microsoft JhengHei" charset="-120"/>
                </a:rPr>
                <a:t>應用能力、問題解決能力、團隊合作以及創新思考</a:t>
              </a:r>
              <a:r>
                <a:rPr lang="zh-TW" altLang="en-US" sz="2400" dirty="0">
                  <a:solidFill>
                    <a:schemeClr val="tx1"/>
                  </a:solidFill>
                  <a:latin typeface="Microsoft JhengHei" charset="-120"/>
                  <a:ea typeface="Microsoft JhengHei" charset="-120"/>
                  <a:cs typeface="Microsoft JhengHei" charset="-120"/>
                </a:rPr>
                <a:t>。</a:t>
              </a:r>
            </a:p>
          </p:txBody>
        </p:sp>
        <p:sp>
          <p:nvSpPr>
            <p:cNvPr id="18" name="手繪多邊形 17"/>
            <p:cNvSpPr/>
            <p:nvPr/>
          </p:nvSpPr>
          <p:spPr>
            <a:xfrm rot="2506696">
              <a:off x="682418" y="5228716"/>
              <a:ext cx="684638" cy="234242"/>
            </a:xfrm>
            <a:custGeom>
              <a:avLst/>
              <a:gdLst>
                <a:gd name="connsiteX0" fmla="*/ 0 w 2455928"/>
                <a:gd name="connsiteY0" fmla="*/ 0 h 648072"/>
                <a:gd name="connsiteX1" fmla="*/ 2455928 w 2455928"/>
                <a:gd name="connsiteY1" fmla="*/ 0 h 648072"/>
                <a:gd name="connsiteX2" fmla="*/ 2455928 w 2455928"/>
                <a:gd name="connsiteY2" fmla="*/ 1 h 648072"/>
                <a:gd name="connsiteX3" fmla="*/ 2346345 w 2455928"/>
                <a:gd name="connsiteY3" fmla="*/ 63559 h 648072"/>
                <a:gd name="connsiteX4" fmla="*/ 2455928 w 2455928"/>
                <a:gd name="connsiteY4" fmla="*/ 127117 h 648072"/>
                <a:gd name="connsiteX5" fmla="*/ 2455928 w 2455928"/>
                <a:gd name="connsiteY5" fmla="*/ 127118 h 648072"/>
                <a:gd name="connsiteX6" fmla="*/ 2346345 w 2455928"/>
                <a:gd name="connsiteY6" fmla="*/ 190676 h 648072"/>
                <a:gd name="connsiteX7" fmla="*/ 2455928 w 2455928"/>
                <a:gd name="connsiteY7" fmla="*/ 254234 h 648072"/>
                <a:gd name="connsiteX8" fmla="*/ 2455928 w 2455928"/>
                <a:gd name="connsiteY8" fmla="*/ 264340 h 648072"/>
                <a:gd name="connsiteX9" fmla="*/ 2346346 w 2455928"/>
                <a:gd name="connsiteY9" fmla="*/ 327897 h 648072"/>
                <a:gd name="connsiteX10" fmla="*/ 2455928 w 2455928"/>
                <a:gd name="connsiteY10" fmla="*/ 391455 h 648072"/>
                <a:gd name="connsiteX11" fmla="*/ 2455928 w 2455928"/>
                <a:gd name="connsiteY11" fmla="*/ 391457 h 648072"/>
                <a:gd name="connsiteX12" fmla="*/ 2346346 w 2455928"/>
                <a:gd name="connsiteY12" fmla="*/ 455014 h 648072"/>
                <a:gd name="connsiteX13" fmla="*/ 2455928 w 2455928"/>
                <a:gd name="connsiteY13" fmla="*/ 518572 h 648072"/>
                <a:gd name="connsiteX14" fmla="*/ 2455928 w 2455928"/>
                <a:gd name="connsiteY14" fmla="*/ 518573 h 648072"/>
                <a:gd name="connsiteX15" fmla="*/ 2346345 w 2455928"/>
                <a:gd name="connsiteY15" fmla="*/ 582131 h 648072"/>
                <a:gd name="connsiteX16" fmla="*/ 2455928 w 2455928"/>
                <a:gd name="connsiteY16" fmla="*/ 645689 h 648072"/>
                <a:gd name="connsiteX17" fmla="*/ 2455928 w 2455928"/>
                <a:gd name="connsiteY17" fmla="*/ 648072 h 648072"/>
                <a:gd name="connsiteX18" fmla="*/ 0 w 2455928"/>
                <a:gd name="connsiteY18" fmla="*/ 648072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55928" h="648072">
                  <a:moveTo>
                    <a:pt x="0" y="0"/>
                  </a:moveTo>
                  <a:lnTo>
                    <a:pt x="2455928" y="0"/>
                  </a:lnTo>
                  <a:lnTo>
                    <a:pt x="2455928" y="1"/>
                  </a:lnTo>
                  <a:lnTo>
                    <a:pt x="2346345" y="63559"/>
                  </a:lnTo>
                  <a:lnTo>
                    <a:pt x="2455928" y="127117"/>
                  </a:lnTo>
                  <a:lnTo>
                    <a:pt x="2455928" y="127118"/>
                  </a:lnTo>
                  <a:lnTo>
                    <a:pt x="2346345" y="190676"/>
                  </a:lnTo>
                  <a:lnTo>
                    <a:pt x="2455928" y="254234"/>
                  </a:lnTo>
                  <a:lnTo>
                    <a:pt x="2455928" y="264340"/>
                  </a:lnTo>
                  <a:lnTo>
                    <a:pt x="2346346" y="327897"/>
                  </a:lnTo>
                  <a:lnTo>
                    <a:pt x="2455928" y="391455"/>
                  </a:lnTo>
                  <a:lnTo>
                    <a:pt x="2455928" y="391457"/>
                  </a:lnTo>
                  <a:lnTo>
                    <a:pt x="2346346" y="455014"/>
                  </a:lnTo>
                  <a:lnTo>
                    <a:pt x="2455928" y="518572"/>
                  </a:lnTo>
                  <a:lnTo>
                    <a:pt x="2455928" y="518573"/>
                  </a:lnTo>
                  <a:lnTo>
                    <a:pt x="2346345" y="582131"/>
                  </a:lnTo>
                  <a:lnTo>
                    <a:pt x="2455928" y="645689"/>
                  </a:lnTo>
                  <a:lnTo>
                    <a:pt x="2455928" y="648072"/>
                  </a:lnTo>
                  <a:lnTo>
                    <a:pt x="0" y="648072"/>
                  </a:lnTo>
                  <a:close/>
                </a:path>
              </a:pathLst>
            </a:custGeom>
            <a:solidFill>
              <a:schemeClr val="bg1">
                <a:lumMod val="95000"/>
                <a:alpha val="64000"/>
              </a:schemeClr>
            </a:solidFill>
            <a:ln>
              <a:noFill/>
            </a:ln>
            <a:effectLst>
              <a:outerShdw blurRad="25400" dist="76200" dir="3900000" sx="99000" sy="99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sz="3200" dirty="0">
                <a:latin typeface="Microsoft JhengHei" charset="-120"/>
                <a:ea typeface="Microsoft JhengHei" charset="-120"/>
                <a:cs typeface="Microsoft JhengHei" charset="-120"/>
              </a:endParaRPr>
            </a:p>
          </p:txBody>
        </p:sp>
        <p:grpSp>
          <p:nvGrpSpPr>
            <p:cNvPr id="7" name="群組 6"/>
            <p:cNvGrpSpPr/>
            <p:nvPr/>
          </p:nvGrpSpPr>
          <p:grpSpPr>
            <a:xfrm>
              <a:off x="5004048" y="1734005"/>
              <a:ext cx="3921711" cy="3639211"/>
              <a:chOff x="2251383" y="1868940"/>
              <a:chExt cx="4139201" cy="3841034"/>
            </a:xfrm>
          </p:grpSpPr>
          <p:sp>
            <p:nvSpPr>
              <p:cNvPr id="8" name="立方體 7"/>
              <p:cNvSpPr/>
              <p:nvPr/>
            </p:nvSpPr>
            <p:spPr>
              <a:xfrm>
                <a:off x="2251383" y="3347864"/>
                <a:ext cx="2160240" cy="2362110"/>
              </a:xfrm>
              <a:prstGeom prst="cube">
                <a:avLst>
                  <a:gd name="adj" fmla="val 14704"/>
                </a:avLst>
              </a:prstGeom>
              <a:solidFill>
                <a:srgbClr val="FFDB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9" name="立方體 8"/>
              <p:cNvSpPr/>
              <p:nvPr/>
            </p:nvSpPr>
            <p:spPr>
              <a:xfrm>
                <a:off x="4230344" y="2411760"/>
                <a:ext cx="2160240" cy="3298214"/>
              </a:xfrm>
              <a:prstGeom prst="cube">
                <a:avLst>
                  <a:gd name="adj" fmla="val 12988"/>
                </a:avLst>
              </a:prstGeom>
              <a:solidFill>
                <a:srgbClr val="FFB7B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0" name="文字方塊 9"/>
              <p:cNvSpPr txBox="1"/>
              <p:nvPr/>
            </p:nvSpPr>
            <p:spPr>
              <a:xfrm>
                <a:off x="2483350" y="3726756"/>
                <a:ext cx="1539557" cy="487268"/>
              </a:xfrm>
              <a:prstGeom prst="rect">
                <a:avLst/>
              </a:prstGeom>
              <a:noFill/>
            </p:spPr>
            <p:txBody>
              <a:bodyPr wrap="square" rtlCol="0">
                <a:spAutoFit/>
              </a:bodyPr>
              <a:lstStyle/>
              <a:p>
                <a:r>
                  <a:rPr kumimoji="1" lang="zh-TW" altLang="en-US" sz="2400" b="1" dirty="0" smtClean="0">
                    <a:solidFill>
                      <a:schemeClr val="accent1">
                        <a:lumMod val="75000"/>
                      </a:schemeClr>
                    </a:solidFill>
                    <a:latin typeface="Microsoft JhengHei" charset="-120"/>
                    <a:ea typeface="Microsoft JhengHei" charset="-120"/>
                    <a:cs typeface="Microsoft JhengHei" charset="-120"/>
                  </a:rPr>
                  <a:t>國中階段</a:t>
                </a:r>
                <a:endParaRPr kumimoji="1" lang="zh-TW" altLang="en-US" sz="2400" b="1" dirty="0">
                  <a:solidFill>
                    <a:schemeClr val="accent1">
                      <a:lumMod val="75000"/>
                    </a:schemeClr>
                  </a:solidFill>
                  <a:latin typeface="Microsoft JhengHei" charset="-120"/>
                  <a:ea typeface="Microsoft JhengHei" charset="-120"/>
                  <a:cs typeface="Microsoft JhengHei" charset="-120"/>
                </a:endParaRPr>
              </a:p>
            </p:txBody>
          </p:sp>
          <p:sp>
            <p:nvSpPr>
              <p:cNvPr id="11" name="文字方塊 10"/>
              <p:cNvSpPr txBox="1"/>
              <p:nvPr/>
            </p:nvSpPr>
            <p:spPr>
              <a:xfrm>
                <a:off x="4490500" y="2763987"/>
                <a:ext cx="1511366" cy="487268"/>
              </a:xfrm>
              <a:prstGeom prst="rect">
                <a:avLst/>
              </a:prstGeom>
              <a:noFill/>
            </p:spPr>
            <p:txBody>
              <a:bodyPr wrap="square" rtlCol="0">
                <a:spAutoFit/>
              </a:bodyPr>
              <a:lstStyle/>
              <a:p>
                <a:r>
                  <a:rPr kumimoji="1" lang="zh-TW" altLang="en-US" sz="2400" b="1" dirty="0" smtClean="0">
                    <a:solidFill>
                      <a:schemeClr val="accent1">
                        <a:lumMod val="75000"/>
                      </a:schemeClr>
                    </a:solidFill>
                    <a:latin typeface="Microsoft JhengHei" charset="-120"/>
                    <a:ea typeface="Microsoft JhengHei" charset="-120"/>
                    <a:cs typeface="Microsoft JhengHei" charset="-120"/>
                  </a:rPr>
                  <a:t>高中階段</a:t>
                </a:r>
                <a:endParaRPr kumimoji="1" lang="zh-TW" altLang="en-US" sz="2400" b="1" dirty="0">
                  <a:solidFill>
                    <a:schemeClr val="accent1">
                      <a:lumMod val="75000"/>
                    </a:schemeClr>
                  </a:solidFill>
                  <a:latin typeface="Microsoft JhengHei" charset="-120"/>
                  <a:ea typeface="Microsoft JhengHei" charset="-120"/>
                  <a:cs typeface="Microsoft JhengHei" charset="-120"/>
                </a:endParaRPr>
              </a:p>
            </p:txBody>
          </p:sp>
          <p:sp>
            <p:nvSpPr>
              <p:cNvPr id="12" name="文字方塊 11"/>
              <p:cNvSpPr txBox="1"/>
              <p:nvPr/>
            </p:nvSpPr>
            <p:spPr>
              <a:xfrm>
                <a:off x="2334124" y="4280537"/>
                <a:ext cx="1688782" cy="974536"/>
              </a:xfrm>
              <a:prstGeom prst="rect">
                <a:avLst/>
              </a:prstGeom>
              <a:noFill/>
            </p:spPr>
            <p:txBody>
              <a:bodyPr wrap="square" rtlCol="0">
                <a:spAutoFit/>
              </a:bodyPr>
              <a:lstStyle/>
              <a:p>
                <a:r>
                  <a:rPr kumimoji="1" lang="zh-TW" altLang="en-US" dirty="0" smtClean="0">
                    <a:latin typeface="Microsoft JhengHei" charset="-120"/>
                    <a:ea typeface="Microsoft JhengHei" charset="-120"/>
                    <a:cs typeface="Microsoft JhengHei" charset="-120"/>
                  </a:rPr>
                  <a:t>利用</a:t>
                </a:r>
                <a:r>
                  <a:rPr kumimoji="1" lang="zh-TW" altLang="en-US" dirty="0" smtClean="0">
                    <a:solidFill>
                      <a:srgbClr val="C00000"/>
                    </a:solidFill>
                    <a:latin typeface="Microsoft JhengHei" charset="-120"/>
                    <a:ea typeface="Microsoft JhengHei" charset="-120"/>
                    <a:cs typeface="Microsoft JhengHei" charset="-120"/>
                  </a:rPr>
                  <a:t>運算思維</a:t>
                </a:r>
                <a:r>
                  <a:rPr kumimoji="1" lang="zh-TW" altLang="en-US" dirty="0" smtClean="0">
                    <a:latin typeface="Microsoft JhengHei" charset="-120"/>
                    <a:ea typeface="Microsoft JhengHei" charset="-120"/>
                    <a:cs typeface="Microsoft JhengHei" charset="-120"/>
                  </a:rPr>
                  <a:t>與</a:t>
                </a:r>
                <a:r>
                  <a:rPr kumimoji="1" lang="zh-TW" altLang="en-US" dirty="0" smtClean="0">
                    <a:solidFill>
                      <a:srgbClr val="C00000"/>
                    </a:solidFill>
                    <a:latin typeface="Microsoft JhengHei" charset="-120"/>
                    <a:ea typeface="Microsoft JhengHei" charset="-120"/>
                    <a:cs typeface="Microsoft JhengHei" charset="-120"/>
                  </a:rPr>
                  <a:t>資訊科技</a:t>
                </a:r>
                <a:r>
                  <a:rPr kumimoji="1" lang="zh-TW" altLang="en-US" dirty="0" smtClean="0">
                    <a:latin typeface="Microsoft JhengHei" charset="-120"/>
                    <a:ea typeface="Microsoft JhengHei" charset="-120"/>
                    <a:cs typeface="Microsoft JhengHei" charset="-120"/>
                  </a:rPr>
                  <a:t>解決問題</a:t>
                </a:r>
                <a:endParaRPr kumimoji="1" lang="zh-TW" altLang="en-US" dirty="0">
                  <a:latin typeface="Microsoft JhengHei" charset="-120"/>
                  <a:ea typeface="Microsoft JhengHei" charset="-120"/>
                  <a:cs typeface="Microsoft JhengHei" charset="-120"/>
                </a:endParaRPr>
              </a:p>
            </p:txBody>
          </p:sp>
          <p:sp>
            <p:nvSpPr>
              <p:cNvPr id="13" name="文字方塊 12"/>
              <p:cNvSpPr txBox="1"/>
              <p:nvPr/>
            </p:nvSpPr>
            <p:spPr>
              <a:xfrm>
                <a:off x="4303545" y="3787039"/>
                <a:ext cx="1698321" cy="974536"/>
              </a:xfrm>
              <a:prstGeom prst="rect">
                <a:avLst/>
              </a:prstGeom>
              <a:noFill/>
            </p:spPr>
            <p:txBody>
              <a:bodyPr wrap="square" rtlCol="0">
                <a:spAutoFit/>
              </a:bodyPr>
              <a:lstStyle/>
              <a:p>
                <a:r>
                  <a:rPr kumimoji="1" lang="zh-TW" altLang="en-US" dirty="0" smtClean="0">
                    <a:latin typeface="Microsoft JhengHei" charset="-120"/>
                    <a:ea typeface="Microsoft JhengHei" charset="-120"/>
                    <a:cs typeface="Microsoft JhengHei" charset="-120"/>
                  </a:rPr>
                  <a:t>了解</a:t>
                </a:r>
                <a:r>
                  <a:rPr kumimoji="1" lang="zh-TW" altLang="en-US" dirty="0" smtClean="0">
                    <a:solidFill>
                      <a:srgbClr val="C00000"/>
                    </a:solidFill>
                    <a:latin typeface="Microsoft JhengHei" charset="-120"/>
                    <a:ea typeface="Microsoft JhengHei" charset="-120"/>
                    <a:cs typeface="Microsoft JhengHei" charset="-120"/>
                  </a:rPr>
                  <a:t>運算思維原理</a:t>
                </a:r>
                <a:r>
                  <a:rPr kumimoji="1" lang="zh-TW" altLang="en-US" dirty="0" smtClean="0">
                    <a:latin typeface="Microsoft JhengHei" charset="-120"/>
                    <a:ea typeface="Microsoft JhengHei" charset="-120"/>
                    <a:cs typeface="Microsoft JhengHei" charset="-120"/>
                  </a:rPr>
                  <a:t>，並能進一步</a:t>
                </a:r>
                <a:r>
                  <a:rPr kumimoji="1" lang="zh-TW" altLang="en-US" dirty="0" smtClean="0">
                    <a:solidFill>
                      <a:srgbClr val="C00000"/>
                    </a:solidFill>
                    <a:latin typeface="Microsoft JhengHei" charset="-120"/>
                    <a:ea typeface="Microsoft JhengHei" charset="-120"/>
                    <a:cs typeface="Microsoft JhengHei" charset="-120"/>
                  </a:rPr>
                  <a:t>整合應用</a:t>
                </a:r>
                <a:endParaRPr kumimoji="1" lang="zh-TW" altLang="en-US" dirty="0">
                  <a:solidFill>
                    <a:srgbClr val="C00000"/>
                  </a:solidFill>
                  <a:latin typeface="Microsoft JhengHei" charset="-120"/>
                  <a:ea typeface="Microsoft JhengHei" charset="-120"/>
                  <a:cs typeface="Microsoft JhengHei" charset="-120"/>
                </a:endParaRPr>
              </a:p>
            </p:txBody>
          </p:sp>
          <p:sp>
            <p:nvSpPr>
              <p:cNvPr id="14" name="圓形箭號 13"/>
              <p:cNvSpPr/>
              <p:nvPr/>
            </p:nvSpPr>
            <p:spPr>
              <a:xfrm rot="17896490">
                <a:off x="2731885" y="1911846"/>
                <a:ext cx="2458040" cy="2372227"/>
              </a:xfrm>
              <a:prstGeom prst="circularArrow">
                <a:avLst>
                  <a:gd name="adj1" fmla="val 12500"/>
                  <a:gd name="adj2" fmla="val 1142319"/>
                  <a:gd name="adj3" fmla="val 20457681"/>
                  <a:gd name="adj4" fmla="val 13889229"/>
                  <a:gd name="adj5" fmla="val 12500"/>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schemeClr val="tx1"/>
                  </a:solidFill>
                </a:endParaRPr>
              </a:p>
            </p:txBody>
          </p:sp>
        </p:grpSp>
      </p:grpSp>
      <p:sp>
        <p:nvSpPr>
          <p:cNvPr id="17" name="手繪多邊形 16"/>
          <p:cNvSpPr/>
          <p:nvPr/>
        </p:nvSpPr>
        <p:spPr>
          <a:xfrm rot="2506696">
            <a:off x="4437067" y="2112975"/>
            <a:ext cx="738256" cy="252587"/>
          </a:xfrm>
          <a:custGeom>
            <a:avLst/>
            <a:gdLst>
              <a:gd name="connsiteX0" fmla="*/ 0 w 2455928"/>
              <a:gd name="connsiteY0" fmla="*/ 0 h 648072"/>
              <a:gd name="connsiteX1" fmla="*/ 2455928 w 2455928"/>
              <a:gd name="connsiteY1" fmla="*/ 0 h 648072"/>
              <a:gd name="connsiteX2" fmla="*/ 2455928 w 2455928"/>
              <a:gd name="connsiteY2" fmla="*/ 1 h 648072"/>
              <a:gd name="connsiteX3" fmla="*/ 2346345 w 2455928"/>
              <a:gd name="connsiteY3" fmla="*/ 63559 h 648072"/>
              <a:gd name="connsiteX4" fmla="*/ 2455928 w 2455928"/>
              <a:gd name="connsiteY4" fmla="*/ 127117 h 648072"/>
              <a:gd name="connsiteX5" fmla="*/ 2455928 w 2455928"/>
              <a:gd name="connsiteY5" fmla="*/ 127118 h 648072"/>
              <a:gd name="connsiteX6" fmla="*/ 2346345 w 2455928"/>
              <a:gd name="connsiteY6" fmla="*/ 190676 h 648072"/>
              <a:gd name="connsiteX7" fmla="*/ 2455928 w 2455928"/>
              <a:gd name="connsiteY7" fmla="*/ 254234 h 648072"/>
              <a:gd name="connsiteX8" fmla="*/ 2455928 w 2455928"/>
              <a:gd name="connsiteY8" fmla="*/ 264340 h 648072"/>
              <a:gd name="connsiteX9" fmla="*/ 2346346 w 2455928"/>
              <a:gd name="connsiteY9" fmla="*/ 327897 h 648072"/>
              <a:gd name="connsiteX10" fmla="*/ 2455928 w 2455928"/>
              <a:gd name="connsiteY10" fmla="*/ 391455 h 648072"/>
              <a:gd name="connsiteX11" fmla="*/ 2455928 w 2455928"/>
              <a:gd name="connsiteY11" fmla="*/ 391457 h 648072"/>
              <a:gd name="connsiteX12" fmla="*/ 2346346 w 2455928"/>
              <a:gd name="connsiteY12" fmla="*/ 455014 h 648072"/>
              <a:gd name="connsiteX13" fmla="*/ 2455928 w 2455928"/>
              <a:gd name="connsiteY13" fmla="*/ 518572 h 648072"/>
              <a:gd name="connsiteX14" fmla="*/ 2455928 w 2455928"/>
              <a:gd name="connsiteY14" fmla="*/ 518573 h 648072"/>
              <a:gd name="connsiteX15" fmla="*/ 2346345 w 2455928"/>
              <a:gd name="connsiteY15" fmla="*/ 582131 h 648072"/>
              <a:gd name="connsiteX16" fmla="*/ 2455928 w 2455928"/>
              <a:gd name="connsiteY16" fmla="*/ 645689 h 648072"/>
              <a:gd name="connsiteX17" fmla="*/ 2455928 w 2455928"/>
              <a:gd name="connsiteY17" fmla="*/ 648072 h 648072"/>
              <a:gd name="connsiteX18" fmla="*/ 0 w 2455928"/>
              <a:gd name="connsiteY18" fmla="*/ 648072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55928" h="648072">
                <a:moveTo>
                  <a:pt x="0" y="0"/>
                </a:moveTo>
                <a:lnTo>
                  <a:pt x="2455928" y="0"/>
                </a:lnTo>
                <a:lnTo>
                  <a:pt x="2455928" y="1"/>
                </a:lnTo>
                <a:lnTo>
                  <a:pt x="2346345" y="63559"/>
                </a:lnTo>
                <a:lnTo>
                  <a:pt x="2455928" y="127117"/>
                </a:lnTo>
                <a:lnTo>
                  <a:pt x="2455928" y="127118"/>
                </a:lnTo>
                <a:lnTo>
                  <a:pt x="2346345" y="190676"/>
                </a:lnTo>
                <a:lnTo>
                  <a:pt x="2455928" y="254234"/>
                </a:lnTo>
                <a:lnTo>
                  <a:pt x="2455928" y="264340"/>
                </a:lnTo>
                <a:lnTo>
                  <a:pt x="2346346" y="327897"/>
                </a:lnTo>
                <a:lnTo>
                  <a:pt x="2455928" y="391455"/>
                </a:lnTo>
                <a:lnTo>
                  <a:pt x="2455928" y="391457"/>
                </a:lnTo>
                <a:lnTo>
                  <a:pt x="2346346" y="455014"/>
                </a:lnTo>
                <a:lnTo>
                  <a:pt x="2455928" y="518572"/>
                </a:lnTo>
                <a:lnTo>
                  <a:pt x="2455928" y="518573"/>
                </a:lnTo>
                <a:lnTo>
                  <a:pt x="2346345" y="582131"/>
                </a:lnTo>
                <a:lnTo>
                  <a:pt x="2455928" y="645689"/>
                </a:lnTo>
                <a:lnTo>
                  <a:pt x="2455928" y="648072"/>
                </a:lnTo>
                <a:lnTo>
                  <a:pt x="0" y="648072"/>
                </a:lnTo>
                <a:close/>
              </a:path>
            </a:pathLst>
          </a:custGeom>
          <a:solidFill>
            <a:schemeClr val="bg1">
              <a:lumMod val="95000"/>
              <a:alpha val="64000"/>
            </a:schemeClr>
          </a:solidFill>
          <a:ln>
            <a:noFill/>
          </a:ln>
          <a:effectLst>
            <a:outerShdw blurRad="25400" dist="76200" dir="3900000" sx="99000" sy="99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sz="3200" dirty="0">
              <a:latin typeface="Microsoft JhengHei" charset="-120"/>
              <a:ea typeface="Microsoft JhengHei" charset="-120"/>
              <a:cs typeface="Microsoft JhengHei" charset="-120"/>
            </a:endParaRPr>
          </a:p>
        </p:txBody>
      </p:sp>
      <p:sp>
        <p:nvSpPr>
          <p:cNvPr id="5" name="標題 4"/>
          <p:cNvSpPr>
            <a:spLocks noGrp="1"/>
          </p:cNvSpPr>
          <p:nvPr>
            <p:ph type="title"/>
          </p:nvPr>
        </p:nvSpPr>
        <p:spPr/>
        <p:txBody>
          <a:bodyPr>
            <a:normAutofit/>
          </a:bodyPr>
          <a:lstStyle/>
          <a:p>
            <a:r>
              <a:rPr lang="zh-TW" altLang="en-US" dirty="0" smtClean="0"/>
              <a:t>四、</a:t>
            </a:r>
            <a:r>
              <a:rPr lang="zh-TW" altLang="en-US" dirty="0"/>
              <a:t>科技領域課程規畫</a:t>
            </a:r>
            <a:r>
              <a:rPr lang="zh-TW" altLang="en-US" dirty="0" smtClean="0"/>
              <a:t>理念</a:t>
            </a:r>
            <a:r>
              <a:rPr lang="en-US" altLang="zh-TW" dirty="0" smtClean="0"/>
              <a:t>(1/2)</a:t>
            </a:r>
            <a:endParaRPr lang="zh-TW" altLang="en-US" dirty="0"/>
          </a:p>
        </p:txBody>
      </p:sp>
      <p:sp>
        <p:nvSpPr>
          <p:cNvPr id="2" name="投影片編號版面配置區 1"/>
          <p:cNvSpPr>
            <a:spLocks noGrp="1"/>
          </p:cNvSpPr>
          <p:nvPr>
            <p:ph type="sldNum" sz="quarter" idx="12"/>
          </p:nvPr>
        </p:nvSpPr>
        <p:spPr/>
        <p:txBody>
          <a:bodyPr/>
          <a:lstStyle/>
          <a:p>
            <a:fld id="{00000000-1234-1234-1234-123412341234}" type="slidenum">
              <a:rPr lang="en-US" altLang="zh-TW" smtClean="0"/>
              <a:pPr/>
              <a:t>22</a:t>
            </a:fld>
            <a:endParaRPr lang="zh-TW" altLang="en-US"/>
          </a:p>
        </p:txBody>
      </p:sp>
    </p:spTree>
    <p:extLst>
      <p:ext uri="{BB962C8B-B14F-4D97-AF65-F5344CB8AC3E}">
        <p14:creationId xmlns:p14="http://schemas.microsoft.com/office/powerpoint/2010/main" val="36100016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73DA0BB7-265A-403C-9275-D587AB510EDC}" type="slidenum">
              <a:rPr lang="zh-TW" altLang="en-US" smtClean="0"/>
              <a:pPr/>
              <a:t>23</a:t>
            </a:fld>
            <a:endParaRPr lang="zh-TW" altLang="en-US"/>
          </a:p>
        </p:txBody>
      </p:sp>
      <p:grpSp>
        <p:nvGrpSpPr>
          <p:cNvPr id="34" name="群組 33"/>
          <p:cNvGrpSpPr/>
          <p:nvPr/>
        </p:nvGrpSpPr>
        <p:grpSpPr>
          <a:xfrm>
            <a:off x="1890679" y="1751602"/>
            <a:ext cx="6124385" cy="3712656"/>
            <a:chOff x="2607183" y="1748789"/>
            <a:chExt cx="6124385" cy="3712656"/>
          </a:xfrm>
        </p:grpSpPr>
        <p:sp>
          <p:nvSpPr>
            <p:cNvPr id="5" name="object 57"/>
            <p:cNvSpPr/>
            <p:nvPr/>
          </p:nvSpPr>
          <p:spPr>
            <a:xfrm>
              <a:off x="4812030" y="1819656"/>
              <a:ext cx="3919538" cy="571500"/>
            </a:xfrm>
            <a:custGeom>
              <a:avLst/>
              <a:gdLst/>
              <a:ahLst/>
              <a:cxnLst/>
              <a:rect l="l" t="t" r="r" b="b"/>
              <a:pathLst>
                <a:path w="5226050" h="762000">
                  <a:moveTo>
                    <a:pt x="5225795" y="127000"/>
                  </a:moveTo>
                  <a:lnTo>
                    <a:pt x="5225795" y="635000"/>
                  </a:lnTo>
                  <a:lnTo>
                    <a:pt x="5215810" y="684418"/>
                  </a:lnTo>
                  <a:lnTo>
                    <a:pt x="5188585" y="724788"/>
                  </a:lnTo>
                  <a:lnTo>
                    <a:pt x="5148214" y="752014"/>
                  </a:lnTo>
                  <a:lnTo>
                    <a:pt x="5098795" y="762000"/>
                  </a:lnTo>
                  <a:lnTo>
                    <a:pt x="0" y="762000"/>
                  </a:lnTo>
                  <a:lnTo>
                    <a:pt x="0" y="0"/>
                  </a:lnTo>
                  <a:lnTo>
                    <a:pt x="5098795" y="0"/>
                  </a:lnTo>
                  <a:lnTo>
                    <a:pt x="5148214" y="9985"/>
                  </a:lnTo>
                  <a:lnTo>
                    <a:pt x="5188585" y="37211"/>
                  </a:lnTo>
                  <a:lnTo>
                    <a:pt x="5215810" y="77581"/>
                  </a:lnTo>
                  <a:lnTo>
                    <a:pt x="5225795" y="127000"/>
                  </a:lnTo>
                  <a:close/>
                </a:path>
              </a:pathLst>
            </a:custGeom>
            <a:ln w="12192">
              <a:solidFill>
                <a:srgbClr val="DCD2DD"/>
              </a:solidFill>
            </a:ln>
          </p:spPr>
          <p:txBody>
            <a:bodyPr wrap="square" lIns="0" tIns="0" rIns="0" bIns="0" rtlCol="0"/>
            <a:lstStyle/>
            <a:p>
              <a:endParaRPr sz="1350"/>
            </a:p>
          </p:txBody>
        </p:sp>
        <p:sp>
          <p:nvSpPr>
            <p:cNvPr id="6" name="object 58"/>
            <p:cNvSpPr txBox="1"/>
            <p:nvPr/>
          </p:nvSpPr>
          <p:spPr>
            <a:xfrm>
              <a:off x="4860321" y="1844611"/>
              <a:ext cx="3640455" cy="240931"/>
            </a:xfrm>
            <a:prstGeom prst="rect">
              <a:avLst/>
            </a:prstGeom>
          </p:spPr>
          <p:txBody>
            <a:bodyPr vert="horz" wrap="square" lIns="0" tIns="10001" rIns="0" bIns="0" rtlCol="0">
              <a:spAutoFit/>
            </a:bodyPr>
            <a:lstStyle/>
            <a:p>
              <a:pPr marL="200501" indent="-190976">
                <a:spcBef>
                  <a:spcPts val="79"/>
                </a:spcBef>
                <a:buSzPct val="95000"/>
                <a:buChar char="•"/>
                <a:tabLst>
                  <a:tab pos="200978" algn="l"/>
                </a:tabLst>
              </a:pPr>
              <a:r>
                <a:rPr sz="1500" dirty="0">
                  <a:solidFill>
                    <a:srgbClr val="2C2D2C"/>
                  </a:solidFill>
                  <a:latin typeface="SimSun"/>
                  <a:cs typeface="SimSun"/>
                </a:rPr>
                <a:t>能理解</a:t>
              </a:r>
              <a:r>
                <a:rPr sz="1500" spc="-11" dirty="0">
                  <a:solidFill>
                    <a:srgbClr val="2C2D2C"/>
                  </a:solidFill>
                  <a:latin typeface="SimSun"/>
                  <a:cs typeface="SimSun"/>
                </a:rPr>
                <a:t>文</a:t>
              </a:r>
              <a:r>
                <a:rPr sz="1500" dirty="0">
                  <a:solidFill>
                    <a:srgbClr val="2C2D2C"/>
                  </a:solidFill>
                  <a:latin typeface="SimSun"/>
                  <a:cs typeface="SimSun"/>
                </a:rPr>
                <a:t>字</a:t>
              </a:r>
              <a:r>
                <a:rPr sz="1500" spc="-11" dirty="0">
                  <a:solidFill>
                    <a:srgbClr val="2C2D2C"/>
                  </a:solidFill>
                  <a:latin typeface="SimSun"/>
                  <a:cs typeface="SimSun"/>
                </a:rPr>
                <a:t>與</a:t>
              </a:r>
              <a:r>
                <a:rPr sz="1500" dirty="0">
                  <a:solidFill>
                    <a:srgbClr val="2C2D2C"/>
                  </a:solidFill>
                  <a:latin typeface="SimSun"/>
                  <a:cs typeface="SimSun"/>
                </a:rPr>
                <a:t>圖示之</a:t>
              </a:r>
              <a:r>
                <a:rPr sz="1500" spc="-11" dirty="0">
                  <a:solidFill>
                    <a:srgbClr val="2C2D2C"/>
                  </a:solidFill>
                  <a:latin typeface="SimSun"/>
                  <a:cs typeface="SimSun"/>
                </a:rPr>
                <a:t>關</a:t>
              </a:r>
              <a:r>
                <a:rPr sz="1500" dirty="0">
                  <a:solidFill>
                    <a:srgbClr val="2C2D2C"/>
                  </a:solidFill>
                  <a:latin typeface="SimSun"/>
                  <a:cs typeface="SimSun"/>
                </a:rPr>
                <a:t>係</a:t>
              </a:r>
              <a:r>
                <a:rPr sz="1500" spc="-11" dirty="0">
                  <a:solidFill>
                    <a:srgbClr val="2C2D2C"/>
                  </a:solidFill>
                  <a:latin typeface="SimSun"/>
                  <a:cs typeface="SimSun"/>
                </a:rPr>
                <a:t>、</a:t>
              </a:r>
              <a:r>
                <a:rPr sz="1500" dirty="0">
                  <a:solidFill>
                    <a:srgbClr val="2C2D2C"/>
                  </a:solidFill>
                  <a:latin typeface="SimSun"/>
                  <a:cs typeface="SimSun"/>
                </a:rPr>
                <a:t>能從問</a:t>
              </a:r>
              <a:r>
                <a:rPr sz="1500" spc="-11" dirty="0">
                  <a:solidFill>
                    <a:srgbClr val="2C2D2C"/>
                  </a:solidFill>
                  <a:latin typeface="SimSun"/>
                  <a:cs typeface="SimSun"/>
                </a:rPr>
                <a:t>題</a:t>
              </a:r>
              <a:r>
                <a:rPr sz="1500" dirty="0">
                  <a:solidFill>
                    <a:srgbClr val="2C2D2C"/>
                  </a:solidFill>
                  <a:latin typeface="SimSun"/>
                  <a:cs typeface="SimSun"/>
                </a:rPr>
                <a:t>中擷</a:t>
              </a:r>
              <a:endParaRPr sz="1500" dirty="0">
                <a:latin typeface="SimSun"/>
                <a:cs typeface="SimSun"/>
              </a:endParaRPr>
            </a:p>
          </p:txBody>
        </p:sp>
        <p:sp>
          <p:nvSpPr>
            <p:cNvPr id="7" name="object 59"/>
            <p:cNvSpPr txBox="1"/>
            <p:nvPr/>
          </p:nvSpPr>
          <p:spPr>
            <a:xfrm>
              <a:off x="5031772" y="2067496"/>
              <a:ext cx="3639026" cy="240931"/>
            </a:xfrm>
            <a:prstGeom prst="rect">
              <a:avLst/>
            </a:prstGeom>
          </p:spPr>
          <p:txBody>
            <a:bodyPr vert="horz" wrap="square" lIns="0" tIns="10001" rIns="0" bIns="0" rtlCol="0">
              <a:spAutoFit/>
            </a:bodyPr>
            <a:lstStyle/>
            <a:p>
              <a:pPr marL="9525">
                <a:spcBef>
                  <a:spcPts val="79"/>
                </a:spcBef>
              </a:pPr>
              <a:r>
                <a:rPr sz="1500" dirty="0">
                  <a:solidFill>
                    <a:srgbClr val="2C2D2C"/>
                  </a:solidFill>
                  <a:latin typeface="SimSun"/>
                  <a:cs typeface="SimSun"/>
                </a:rPr>
                <a:t>取關鍵</a:t>
              </a:r>
              <a:r>
                <a:rPr sz="1500" spc="-11" dirty="0">
                  <a:solidFill>
                    <a:srgbClr val="2C2D2C"/>
                  </a:solidFill>
                  <a:latin typeface="SimSun"/>
                  <a:cs typeface="SimSun"/>
                </a:rPr>
                <a:t>重</a:t>
              </a:r>
              <a:r>
                <a:rPr sz="1500" dirty="0">
                  <a:solidFill>
                    <a:srgbClr val="2C2D2C"/>
                  </a:solidFill>
                  <a:latin typeface="SimSun"/>
                  <a:cs typeface="SimSun"/>
                </a:rPr>
                <a:t>點</a:t>
              </a:r>
              <a:r>
                <a:rPr sz="1500" spc="-11" dirty="0">
                  <a:solidFill>
                    <a:srgbClr val="2C2D2C"/>
                  </a:solidFill>
                  <a:latin typeface="SimSun"/>
                  <a:cs typeface="SimSun"/>
                </a:rPr>
                <a:t>，</a:t>
              </a:r>
              <a:r>
                <a:rPr sz="1500" dirty="0">
                  <a:solidFill>
                    <a:srgbClr val="2C2D2C"/>
                  </a:solidFill>
                  <a:latin typeface="SimSun"/>
                  <a:cs typeface="SimSun"/>
                </a:rPr>
                <a:t>並運用</a:t>
              </a:r>
              <a:r>
                <a:rPr sz="1500" spc="-11" dirty="0">
                  <a:solidFill>
                    <a:srgbClr val="2C2D2C"/>
                  </a:solidFill>
                  <a:latin typeface="SimSun"/>
                  <a:cs typeface="SimSun"/>
                </a:rPr>
                <a:t>適</a:t>
              </a:r>
              <a:r>
                <a:rPr sz="1500" dirty="0">
                  <a:solidFill>
                    <a:srgbClr val="2C2D2C"/>
                  </a:solidFill>
                  <a:latin typeface="SimSun"/>
                  <a:cs typeface="SimSun"/>
                </a:rPr>
                <a:t>當</a:t>
              </a:r>
              <a:r>
                <a:rPr sz="1500" spc="-11" dirty="0">
                  <a:solidFill>
                    <a:srgbClr val="2C2D2C"/>
                  </a:solidFill>
                  <a:latin typeface="SimSun"/>
                  <a:cs typeface="SimSun"/>
                </a:rPr>
                <a:t>的</a:t>
              </a:r>
              <a:r>
                <a:rPr sz="1500" dirty="0">
                  <a:solidFill>
                    <a:srgbClr val="2C2D2C"/>
                  </a:solidFill>
                  <a:latin typeface="SimSun"/>
                  <a:cs typeface="SimSun"/>
                </a:rPr>
                <a:t>資料表</a:t>
              </a:r>
              <a:r>
                <a:rPr sz="1500" spc="-11" dirty="0">
                  <a:solidFill>
                    <a:srgbClr val="2C2D2C"/>
                  </a:solidFill>
                  <a:latin typeface="SimSun"/>
                  <a:cs typeface="SimSun"/>
                </a:rPr>
                <a:t>示</a:t>
              </a:r>
              <a:r>
                <a:rPr sz="1500" dirty="0">
                  <a:solidFill>
                    <a:srgbClr val="2C2D2C"/>
                  </a:solidFill>
                  <a:latin typeface="SimSun"/>
                  <a:cs typeface="SimSun"/>
                </a:rPr>
                <a:t>方</a:t>
              </a:r>
              <a:r>
                <a:rPr sz="1500" spc="-11" dirty="0">
                  <a:solidFill>
                    <a:srgbClr val="2C2D2C"/>
                  </a:solidFill>
                  <a:latin typeface="SimSun"/>
                  <a:cs typeface="SimSun"/>
                </a:rPr>
                <a:t>法</a:t>
              </a:r>
              <a:r>
                <a:rPr sz="1500" dirty="0">
                  <a:solidFill>
                    <a:srgbClr val="2C2D2C"/>
                  </a:solidFill>
                  <a:latin typeface="SimSun"/>
                  <a:cs typeface="SimSun"/>
                </a:rPr>
                <a:t>。</a:t>
              </a:r>
              <a:endParaRPr sz="1500" dirty="0">
                <a:latin typeface="SimSun"/>
                <a:cs typeface="SimSun"/>
              </a:endParaRPr>
            </a:p>
          </p:txBody>
        </p:sp>
        <p:sp>
          <p:nvSpPr>
            <p:cNvPr id="8" name="object 60"/>
            <p:cNvSpPr/>
            <p:nvPr/>
          </p:nvSpPr>
          <p:spPr>
            <a:xfrm>
              <a:off x="2607183" y="1748789"/>
              <a:ext cx="2205038" cy="713423"/>
            </a:xfrm>
            <a:custGeom>
              <a:avLst/>
              <a:gdLst/>
              <a:ahLst/>
              <a:cxnLst/>
              <a:rect l="l" t="t" r="r" b="b"/>
              <a:pathLst>
                <a:path w="2940050" h="951230">
                  <a:moveTo>
                    <a:pt x="2781300" y="0"/>
                  </a:moveTo>
                  <a:lnTo>
                    <a:pt x="158495" y="0"/>
                  </a:lnTo>
                  <a:lnTo>
                    <a:pt x="108411" y="8083"/>
                  </a:lnTo>
                  <a:lnTo>
                    <a:pt x="64904" y="30589"/>
                  </a:lnTo>
                  <a:lnTo>
                    <a:pt x="30589" y="64904"/>
                  </a:lnTo>
                  <a:lnTo>
                    <a:pt x="8083" y="108411"/>
                  </a:lnTo>
                  <a:lnTo>
                    <a:pt x="0" y="158495"/>
                  </a:lnTo>
                  <a:lnTo>
                    <a:pt x="0" y="792479"/>
                  </a:lnTo>
                  <a:lnTo>
                    <a:pt x="8083" y="842564"/>
                  </a:lnTo>
                  <a:lnTo>
                    <a:pt x="30589" y="886071"/>
                  </a:lnTo>
                  <a:lnTo>
                    <a:pt x="64904" y="920386"/>
                  </a:lnTo>
                  <a:lnTo>
                    <a:pt x="108411" y="942892"/>
                  </a:lnTo>
                  <a:lnTo>
                    <a:pt x="158495" y="950976"/>
                  </a:lnTo>
                  <a:lnTo>
                    <a:pt x="2781300" y="950976"/>
                  </a:lnTo>
                  <a:lnTo>
                    <a:pt x="2831384" y="942892"/>
                  </a:lnTo>
                  <a:lnTo>
                    <a:pt x="2874891" y="920386"/>
                  </a:lnTo>
                  <a:lnTo>
                    <a:pt x="2909206" y="886071"/>
                  </a:lnTo>
                  <a:lnTo>
                    <a:pt x="2931712" y="842564"/>
                  </a:lnTo>
                  <a:lnTo>
                    <a:pt x="2939795" y="792479"/>
                  </a:lnTo>
                  <a:lnTo>
                    <a:pt x="2939795" y="158495"/>
                  </a:lnTo>
                  <a:lnTo>
                    <a:pt x="2931712" y="108411"/>
                  </a:lnTo>
                  <a:lnTo>
                    <a:pt x="2909206" y="64904"/>
                  </a:lnTo>
                  <a:lnTo>
                    <a:pt x="2874891" y="30589"/>
                  </a:lnTo>
                  <a:lnTo>
                    <a:pt x="2831384" y="8083"/>
                  </a:lnTo>
                  <a:lnTo>
                    <a:pt x="2781300" y="0"/>
                  </a:lnTo>
                  <a:close/>
                </a:path>
              </a:pathLst>
            </a:custGeom>
            <a:solidFill>
              <a:srgbClr val="926296"/>
            </a:solidFill>
          </p:spPr>
          <p:txBody>
            <a:bodyPr wrap="square" lIns="0" tIns="0" rIns="0" bIns="0" rtlCol="0"/>
            <a:lstStyle/>
            <a:p>
              <a:endParaRPr sz="1350"/>
            </a:p>
          </p:txBody>
        </p:sp>
        <p:sp>
          <p:nvSpPr>
            <p:cNvPr id="9" name="object 62"/>
            <p:cNvSpPr txBox="1"/>
            <p:nvPr/>
          </p:nvSpPr>
          <p:spPr>
            <a:xfrm>
              <a:off x="3229260" y="1866100"/>
              <a:ext cx="962025" cy="390492"/>
            </a:xfrm>
            <a:prstGeom prst="rect">
              <a:avLst/>
            </a:prstGeom>
          </p:spPr>
          <p:txBody>
            <a:bodyPr vert="horz" wrap="square" lIns="0" tIns="9525" rIns="0" bIns="0" rtlCol="0">
              <a:spAutoFit/>
            </a:bodyPr>
            <a:lstStyle/>
            <a:p>
              <a:pPr marL="9525">
                <a:spcBef>
                  <a:spcPts val="75"/>
                </a:spcBef>
              </a:pPr>
              <a:r>
                <a:rPr sz="2475" spc="-4" dirty="0">
                  <a:solidFill>
                    <a:srgbClr val="FFFFFF"/>
                  </a:solidFill>
                  <a:latin typeface="SimSun"/>
                  <a:cs typeface="SimSun"/>
                </a:rPr>
                <a:t>抽象化</a:t>
              </a:r>
              <a:endParaRPr sz="2475">
                <a:latin typeface="SimSun"/>
                <a:cs typeface="SimSun"/>
              </a:endParaRPr>
            </a:p>
          </p:txBody>
        </p:sp>
        <p:sp>
          <p:nvSpPr>
            <p:cNvPr id="10" name="object 64"/>
            <p:cNvSpPr/>
            <p:nvPr/>
          </p:nvSpPr>
          <p:spPr>
            <a:xfrm>
              <a:off x="4812030" y="2569463"/>
              <a:ext cx="3919538" cy="570548"/>
            </a:xfrm>
            <a:custGeom>
              <a:avLst/>
              <a:gdLst/>
              <a:ahLst/>
              <a:cxnLst/>
              <a:rect l="l" t="t" r="r" b="b"/>
              <a:pathLst>
                <a:path w="5226050" h="760730">
                  <a:moveTo>
                    <a:pt x="5225795" y="126746"/>
                  </a:moveTo>
                  <a:lnTo>
                    <a:pt x="5225795" y="633730"/>
                  </a:lnTo>
                  <a:lnTo>
                    <a:pt x="5215832" y="683055"/>
                  </a:lnTo>
                  <a:lnTo>
                    <a:pt x="5188664" y="723344"/>
                  </a:lnTo>
                  <a:lnTo>
                    <a:pt x="5148375" y="750512"/>
                  </a:lnTo>
                  <a:lnTo>
                    <a:pt x="5099050" y="760476"/>
                  </a:lnTo>
                  <a:lnTo>
                    <a:pt x="0" y="760476"/>
                  </a:lnTo>
                  <a:lnTo>
                    <a:pt x="0" y="0"/>
                  </a:lnTo>
                  <a:lnTo>
                    <a:pt x="5099050" y="0"/>
                  </a:lnTo>
                  <a:lnTo>
                    <a:pt x="5148375" y="9963"/>
                  </a:lnTo>
                  <a:lnTo>
                    <a:pt x="5188664" y="37131"/>
                  </a:lnTo>
                  <a:lnTo>
                    <a:pt x="5215832" y="77420"/>
                  </a:lnTo>
                  <a:lnTo>
                    <a:pt x="5225795" y="126746"/>
                  </a:lnTo>
                  <a:close/>
                </a:path>
              </a:pathLst>
            </a:custGeom>
            <a:ln w="12192">
              <a:solidFill>
                <a:srgbClr val="DCD2DD"/>
              </a:solidFill>
            </a:ln>
          </p:spPr>
          <p:txBody>
            <a:bodyPr wrap="square" lIns="0" tIns="0" rIns="0" bIns="0" rtlCol="0"/>
            <a:lstStyle/>
            <a:p>
              <a:endParaRPr sz="1350"/>
            </a:p>
          </p:txBody>
        </p:sp>
        <p:sp>
          <p:nvSpPr>
            <p:cNvPr id="11" name="object 65"/>
            <p:cNvSpPr txBox="1"/>
            <p:nvPr/>
          </p:nvSpPr>
          <p:spPr>
            <a:xfrm>
              <a:off x="4860321" y="2705347"/>
              <a:ext cx="3449479" cy="471764"/>
            </a:xfrm>
            <a:prstGeom prst="rect">
              <a:avLst/>
            </a:prstGeom>
          </p:spPr>
          <p:txBody>
            <a:bodyPr vert="horz" wrap="square" lIns="0" tIns="10001" rIns="0" bIns="0" rtlCol="0">
              <a:spAutoFit/>
            </a:bodyPr>
            <a:lstStyle/>
            <a:p>
              <a:pPr marL="200978" indent="-191453">
                <a:spcBef>
                  <a:spcPts val="79"/>
                </a:spcBef>
                <a:buSzPct val="95000"/>
                <a:buChar char="•"/>
                <a:tabLst>
                  <a:tab pos="201454" algn="l"/>
                </a:tabLst>
              </a:pPr>
              <a:r>
                <a:rPr sz="1500" spc="4" dirty="0">
                  <a:solidFill>
                    <a:srgbClr val="2C2D2C"/>
                  </a:solidFill>
                  <a:latin typeface="SimSun"/>
                  <a:cs typeface="SimSun"/>
                </a:rPr>
                <a:t>能將</a:t>
              </a:r>
              <a:r>
                <a:rPr sz="1500" spc="-4" dirty="0">
                  <a:solidFill>
                    <a:srgbClr val="2C2D2C"/>
                  </a:solidFill>
                  <a:latin typeface="SimSun"/>
                  <a:cs typeface="SimSun"/>
                </a:rPr>
                <a:t>大</a:t>
              </a:r>
              <a:r>
                <a:rPr sz="1500" spc="-8" dirty="0">
                  <a:solidFill>
                    <a:srgbClr val="2C2D2C"/>
                  </a:solidFill>
                  <a:latin typeface="SimSun"/>
                  <a:cs typeface="SimSun"/>
                </a:rPr>
                <a:t>問</a:t>
              </a:r>
              <a:r>
                <a:rPr sz="1500" spc="4" dirty="0">
                  <a:solidFill>
                    <a:srgbClr val="2C2D2C"/>
                  </a:solidFill>
                  <a:latin typeface="SimSun"/>
                  <a:cs typeface="SimSun"/>
                </a:rPr>
                <a:t>題</a:t>
              </a:r>
              <a:r>
                <a:rPr sz="1500" spc="-11" dirty="0">
                  <a:solidFill>
                    <a:srgbClr val="2C2D2C"/>
                  </a:solidFill>
                  <a:latin typeface="SimSun"/>
                  <a:cs typeface="SimSun"/>
                </a:rPr>
                <a:t>分</a:t>
              </a:r>
              <a:r>
                <a:rPr sz="1500" spc="4" dirty="0">
                  <a:solidFill>
                    <a:srgbClr val="2C2D2C"/>
                  </a:solidFill>
                  <a:latin typeface="SimSun"/>
                  <a:cs typeface="SimSun"/>
                </a:rPr>
                <a:t>解成</a:t>
              </a:r>
              <a:r>
                <a:rPr sz="1500" spc="-4" dirty="0">
                  <a:solidFill>
                    <a:srgbClr val="2C2D2C"/>
                  </a:solidFill>
                  <a:latin typeface="SimSun"/>
                  <a:cs typeface="SimSun"/>
                </a:rPr>
                <a:t>可</a:t>
              </a:r>
              <a:r>
                <a:rPr sz="1500" spc="-8" dirty="0">
                  <a:solidFill>
                    <a:srgbClr val="2C2D2C"/>
                  </a:solidFill>
                  <a:latin typeface="SimSun"/>
                  <a:cs typeface="SimSun"/>
                </a:rPr>
                <a:t>以</a:t>
              </a:r>
              <a:r>
                <a:rPr sz="1500" spc="4" dirty="0">
                  <a:solidFill>
                    <a:srgbClr val="2C2D2C"/>
                  </a:solidFill>
                  <a:latin typeface="SimSun"/>
                  <a:cs typeface="SimSun"/>
                </a:rPr>
                <a:t>解</a:t>
              </a:r>
              <a:r>
                <a:rPr sz="1500" spc="-11" dirty="0">
                  <a:solidFill>
                    <a:srgbClr val="2C2D2C"/>
                  </a:solidFill>
                  <a:latin typeface="SimSun"/>
                  <a:cs typeface="SimSun"/>
                </a:rPr>
                <a:t>決</a:t>
              </a:r>
              <a:r>
                <a:rPr sz="1500" spc="4" dirty="0">
                  <a:solidFill>
                    <a:srgbClr val="2C2D2C"/>
                  </a:solidFill>
                  <a:latin typeface="SimSun"/>
                  <a:cs typeface="SimSun"/>
                </a:rPr>
                <a:t>的小</a:t>
              </a:r>
              <a:r>
                <a:rPr sz="1500" spc="-4" dirty="0">
                  <a:solidFill>
                    <a:srgbClr val="2C2D2C"/>
                  </a:solidFill>
                  <a:latin typeface="SimSun"/>
                  <a:cs typeface="SimSun"/>
                </a:rPr>
                <a:t>問</a:t>
              </a:r>
              <a:r>
                <a:rPr sz="1500" spc="-8" dirty="0">
                  <a:solidFill>
                    <a:srgbClr val="2C2D2C"/>
                  </a:solidFill>
                  <a:latin typeface="SimSun"/>
                  <a:cs typeface="SimSun"/>
                </a:rPr>
                <a:t>題</a:t>
              </a:r>
              <a:r>
                <a:rPr sz="1500" spc="4" dirty="0">
                  <a:solidFill>
                    <a:srgbClr val="2C2D2C"/>
                  </a:solidFill>
                  <a:latin typeface="SimSun"/>
                  <a:cs typeface="SimSun"/>
                </a:rPr>
                <a:t>。</a:t>
              </a:r>
              <a:endParaRPr sz="1500" dirty="0">
                <a:latin typeface="SimSun"/>
                <a:cs typeface="SimSun"/>
              </a:endParaRPr>
            </a:p>
          </p:txBody>
        </p:sp>
        <p:sp>
          <p:nvSpPr>
            <p:cNvPr id="12" name="object 66"/>
            <p:cNvSpPr/>
            <p:nvPr/>
          </p:nvSpPr>
          <p:spPr>
            <a:xfrm>
              <a:off x="2607183" y="2497454"/>
              <a:ext cx="2205038" cy="714375"/>
            </a:xfrm>
            <a:custGeom>
              <a:avLst/>
              <a:gdLst/>
              <a:ahLst/>
              <a:cxnLst/>
              <a:rect l="l" t="t" r="r" b="b"/>
              <a:pathLst>
                <a:path w="2940050" h="952500">
                  <a:moveTo>
                    <a:pt x="2781045" y="0"/>
                  </a:moveTo>
                  <a:lnTo>
                    <a:pt x="158750" y="0"/>
                  </a:lnTo>
                  <a:lnTo>
                    <a:pt x="108590" y="8097"/>
                  </a:lnTo>
                  <a:lnTo>
                    <a:pt x="65013" y="30642"/>
                  </a:lnTo>
                  <a:lnTo>
                    <a:pt x="30642" y="65013"/>
                  </a:lnTo>
                  <a:lnTo>
                    <a:pt x="8097" y="108590"/>
                  </a:lnTo>
                  <a:lnTo>
                    <a:pt x="0" y="158750"/>
                  </a:lnTo>
                  <a:lnTo>
                    <a:pt x="0" y="793750"/>
                  </a:lnTo>
                  <a:lnTo>
                    <a:pt x="8097" y="843909"/>
                  </a:lnTo>
                  <a:lnTo>
                    <a:pt x="30642" y="887486"/>
                  </a:lnTo>
                  <a:lnTo>
                    <a:pt x="65013" y="921857"/>
                  </a:lnTo>
                  <a:lnTo>
                    <a:pt x="108590" y="944402"/>
                  </a:lnTo>
                  <a:lnTo>
                    <a:pt x="158750" y="952500"/>
                  </a:lnTo>
                  <a:lnTo>
                    <a:pt x="2781045" y="952500"/>
                  </a:lnTo>
                  <a:lnTo>
                    <a:pt x="2831205" y="944402"/>
                  </a:lnTo>
                  <a:lnTo>
                    <a:pt x="2874782" y="921857"/>
                  </a:lnTo>
                  <a:lnTo>
                    <a:pt x="2909153" y="887486"/>
                  </a:lnTo>
                  <a:lnTo>
                    <a:pt x="2931698" y="843909"/>
                  </a:lnTo>
                  <a:lnTo>
                    <a:pt x="2939795" y="793750"/>
                  </a:lnTo>
                  <a:lnTo>
                    <a:pt x="2939795" y="158750"/>
                  </a:lnTo>
                  <a:lnTo>
                    <a:pt x="2931698" y="108590"/>
                  </a:lnTo>
                  <a:lnTo>
                    <a:pt x="2909153" y="65013"/>
                  </a:lnTo>
                  <a:lnTo>
                    <a:pt x="2874782" y="30642"/>
                  </a:lnTo>
                  <a:lnTo>
                    <a:pt x="2831205" y="8097"/>
                  </a:lnTo>
                  <a:lnTo>
                    <a:pt x="2781045" y="0"/>
                  </a:lnTo>
                  <a:close/>
                </a:path>
              </a:pathLst>
            </a:custGeom>
            <a:solidFill>
              <a:srgbClr val="926296"/>
            </a:solidFill>
          </p:spPr>
          <p:txBody>
            <a:bodyPr wrap="square" lIns="0" tIns="0" rIns="0" bIns="0" rtlCol="0"/>
            <a:lstStyle/>
            <a:p>
              <a:endParaRPr sz="1350"/>
            </a:p>
          </p:txBody>
        </p:sp>
        <p:sp>
          <p:nvSpPr>
            <p:cNvPr id="13" name="object 68"/>
            <p:cNvSpPr txBox="1"/>
            <p:nvPr/>
          </p:nvSpPr>
          <p:spPr>
            <a:xfrm>
              <a:off x="3385852" y="2615717"/>
              <a:ext cx="647700" cy="390492"/>
            </a:xfrm>
            <a:prstGeom prst="rect">
              <a:avLst/>
            </a:prstGeom>
          </p:spPr>
          <p:txBody>
            <a:bodyPr vert="horz" wrap="square" lIns="0" tIns="9525" rIns="0" bIns="0" rtlCol="0">
              <a:spAutoFit/>
            </a:bodyPr>
            <a:lstStyle/>
            <a:p>
              <a:pPr marL="9525">
                <a:spcBef>
                  <a:spcPts val="75"/>
                </a:spcBef>
              </a:pPr>
              <a:r>
                <a:rPr sz="2475" spc="-4" dirty="0">
                  <a:solidFill>
                    <a:srgbClr val="FFFFFF"/>
                  </a:solidFill>
                  <a:latin typeface="SimSun"/>
                  <a:cs typeface="SimSun"/>
                </a:rPr>
                <a:t>分解</a:t>
              </a:r>
              <a:endParaRPr sz="2475">
                <a:latin typeface="SimSun"/>
                <a:cs typeface="SimSun"/>
              </a:endParaRPr>
            </a:p>
          </p:txBody>
        </p:sp>
        <p:sp>
          <p:nvSpPr>
            <p:cNvPr id="14" name="object 69"/>
            <p:cNvSpPr/>
            <p:nvPr/>
          </p:nvSpPr>
          <p:spPr>
            <a:xfrm>
              <a:off x="4812030" y="3318128"/>
              <a:ext cx="3919538" cy="571500"/>
            </a:xfrm>
            <a:custGeom>
              <a:avLst/>
              <a:gdLst/>
              <a:ahLst/>
              <a:cxnLst/>
              <a:rect l="l" t="t" r="r" b="b"/>
              <a:pathLst>
                <a:path w="5226050" h="762000">
                  <a:moveTo>
                    <a:pt x="5098795" y="0"/>
                  </a:moveTo>
                  <a:lnTo>
                    <a:pt x="0" y="0"/>
                  </a:lnTo>
                  <a:lnTo>
                    <a:pt x="0" y="762000"/>
                  </a:lnTo>
                  <a:lnTo>
                    <a:pt x="5098795" y="762000"/>
                  </a:lnTo>
                  <a:lnTo>
                    <a:pt x="5148214" y="752014"/>
                  </a:lnTo>
                  <a:lnTo>
                    <a:pt x="5188585" y="724788"/>
                  </a:lnTo>
                  <a:lnTo>
                    <a:pt x="5215810" y="684418"/>
                  </a:lnTo>
                  <a:lnTo>
                    <a:pt x="5225795" y="635000"/>
                  </a:lnTo>
                  <a:lnTo>
                    <a:pt x="5225795" y="127000"/>
                  </a:lnTo>
                  <a:lnTo>
                    <a:pt x="5215810" y="77581"/>
                  </a:lnTo>
                  <a:lnTo>
                    <a:pt x="5188585" y="37211"/>
                  </a:lnTo>
                  <a:lnTo>
                    <a:pt x="5148214" y="9985"/>
                  </a:lnTo>
                  <a:lnTo>
                    <a:pt x="5098795" y="0"/>
                  </a:lnTo>
                  <a:close/>
                </a:path>
              </a:pathLst>
            </a:custGeom>
            <a:ln w="12192">
              <a:solidFill>
                <a:srgbClr val="DCD2DD"/>
              </a:solidFill>
            </a:ln>
          </p:spPr>
          <p:txBody>
            <a:bodyPr wrap="square" lIns="0" tIns="0" rIns="0" bIns="0" rtlCol="0"/>
            <a:lstStyle/>
            <a:p>
              <a:endParaRPr sz="1350"/>
            </a:p>
          </p:txBody>
        </p:sp>
        <p:sp>
          <p:nvSpPr>
            <p:cNvPr id="15" name="object 71"/>
            <p:cNvSpPr txBox="1"/>
            <p:nvPr/>
          </p:nvSpPr>
          <p:spPr>
            <a:xfrm>
              <a:off x="4860321" y="3343846"/>
              <a:ext cx="3640455" cy="240931"/>
            </a:xfrm>
            <a:prstGeom prst="rect">
              <a:avLst/>
            </a:prstGeom>
          </p:spPr>
          <p:txBody>
            <a:bodyPr vert="horz" wrap="square" lIns="0" tIns="10001" rIns="0" bIns="0" rtlCol="0">
              <a:spAutoFit/>
            </a:bodyPr>
            <a:lstStyle/>
            <a:p>
              <a:pPr marL="200501" indent="-190976">
                <a:spcBef>
                  <a:spcPts val="79"/>
                </a:spcBef>
                <a:buSzPct val="95000"/>
                <a:buChar char="•"/>
                <a:tabLst>
                  <a:tab pos="200978" algn="l"/>
                </a:tabLst>
              </a:pPr>
              <a:r>
                <a:rPr sz="1500" dirty="0">
                  <a:solidFill>
                    <a:srgbClr val="2C2D2C"/>
                  </a:solidFill>
                  <a:latin typeface="SimSun"/>
                  <a:cs typeface="SimSun"/>
                </a:rPr>
                <a:t>能指出</a:t>
              </a:r>
              <a:r>
                <a:rPr sz="1500" spc="-11" dirty="0">
                  <a:solidFill>
                    <a:srgbClr val="2C2D2C"/>
                  </a:solidFill>
                  <a:latin typeface="SimSun"/>
                  <a:cs typeface="SimSun"/>
                </a:rPr>
                <a:t>解</a:t>
              </a:r>
              <a:r>
                <a:rPr sz="1500" dirty="0">
                  <a:solidFill>
                    <a:srgbClr val="2C2D2C"/>
                  </a:solidFill>
                  <a:latin typeface="SimSun"/>
                  <a:cs typeface="SimSun"/>
                </a:rPr>
                <a:t>決</a:t>
              </a:r>
              <a:r>
                <a:rPr sz="1500" spc="-11" dirty="0">
                  <a:solidFill>
                    <a:srgbClr val="2C2D2C"/>
                  </a:solidFill>
                  <a:latin typeface="SimSun"/>
                  <a:cs typeface="SimSun"/>
                </a:rPr>
                <a:t>問</a:t>
              </a:r>
              <a:r>
                <a:rPr sz="1500" dirty="0">
                  <a:solidFill>
                    <a:srgbClr val="2C2D2C"/>
                  </a:solidFill>
                  <a:latin typeface="SimSun"/>
                  <a:cs typeface="SimSun"/>
                </a:rPr>
                <a:t>題的步</a:t>
              </a:r>
              <a:r>
                <a:rPr sz="1500" spc="-11" dirty="0">
                  <a:solidFill>
                    <a:srgbClr val="2C2D2C"/>
                  </a:solidFill>
                  <a:latin typeface="SimSun"/>
                  <a:cs typeface="SimSun"/>
                </a:rPr>
                <a:t>驟</a:t>
              </a:r>
              <a:r>
                <a:rPr sz="1500" dirty="0">
                  <a:solidFill>
                    <a:srgbClr val="2C2D2C"/>
                  </a:solidFill>
                  <a:latin typeface="SimSun"/>
                  <a:cs typeface="SimSun"/>
                </a:rPr>
                <a:t>及</a:t>
              </a:r>
              <a:r>
                <a:rPr sz="1500" spc="-11" dirty="0">
                  <a:solidFill>
                    <a:srgbClr val="2C2D2C"/>
                  </a:solidFill>
                  <a:latin typeface="SimSun"/>
                  <a:cs typeface="SimSun"/>
                </a:rPr>
                <a:t>流</a:t>
              </a:r>
              <a:r>
                <a:rPr sz="1500" dirty="0">
                  <a:solidFill>
                    <a:srgbClr val="2C2D2C"/>
                  </a:solidFill>
                  <a:latin typeface="SimSun"/>
                  <a:cs typeface="SimSun"/>
                </a:rPr>
                <a:t>程，包</a:t>
              </a:r>
              <a:r>
                <a:rPr sz="1500" spc="-11" dirty="0">
                  <a:solidFill>
                    <a:srgbClr val="2C2D2C"/>
                  </a:solidFill>
                  <a:latin typeface="SimSun"/>
                  <a:cs typeface="SimSun"/>
                </a:rPr>
                <a:t>括</a:t>
              </a:r>
              <a:r>
                <a:rPr sz="1500" dirty="0">
                  <a:solidFill>
                    <a:srgbClr val="2C2D2C"/>
                  </a:solidFill>
                  <a:latin typeface="SimSun"/>
                  <a:cs typeface="SimSun"/>
                </a:rPr>
                <a:t>子問</a:t>
              </a:r>
              <a:endParaRPr sz="1500">
                <a:latin typeface="SimSun"/>
                <a:cs typeface="SimSun"/>
              </a:endParaRPr>
            </a:p>
          </p:txBody>
        </p:sp>
        <p:sp>
          <p:nvSpPr>
            <p:cNvPr id="16" name="object 72"/>
            <p:cNvSpPr txBox="1"/>
            <p:nvPr/>
          </p:nvSpPr>
          <p:spPr>
            <a:xfrm>
              <a:off x="5031772" y="3566731"/>
              <a:ext cx="1353026" cy="240450"/>
            </a:xfrm>
            <a:prstGeom prst="rect">
              <a:avLst/>
            </a:prstGeom>
          </p:spPr>
          <p:txBody>
            <a:bodyPr vert="horz" wrap="square" lIns="0" tIns="9525" rIns="0" bIns="0" rtlCol="0">
              <a:spAutoFit/>
            </a:bodyPr>
            <a:lstStyle/>
            <a:p>
              <a:pPr marL="9525">
                <a:spcBef>
                  <a:spcPts val="75"/>
                </a:spcBef>
              </a:pPr>
              <a:r>
                <a:rPr sz="1500" dirty="0">
                  <a:solidFill>
                    <a:srgbClr val="2C2D2C"/>
                  </a:solidFill>
                  <a:latin typeface="SimSun"/>
                  <a:cs typeface="SimSun"/>
                </a:rPr>
                <a:t>題的解</a:t>
              </a:r>
              <a:r>
                <a:rPr sz="1500" spc="-11" dirty="0">
                  <a:solidFill>
                    <a:srgbClr val="2C2D2C"/>
                  </a:solidFill>
                  <a:latin typeface="SimSun"/>
                  <a:cs typeface="SimSun"/>
                </a:rPr>
                <a:t>決</a:t>
              </a:r>
              <a:r>
                <a:rPr sz="1500" dirty="0">
                  <a:solidFill>
                    <a:srgbClr val="2C2D2C"/>
                  </a:solidFill>
                  <a:latin typeface="SimSun"/>
                  <a:cs typeface="SimSun"/>
                </a:rPr>
                <a:t>流</a:t>
              </a:r>
              <a:r>
                <a:rPr sz="1500" spc="-11" dirty="0">
                  <a:solidFill>
                    <a:srgbClr val="2C2D2C"/>
                  </a:solidFill>
                  <a:latin typeface="SimSun"/>
                  <a:cs typeface="SimSun"/>
                </a:rPr>
                <a:t>程</a:t>
              </a:r>
              <a:r>
                <a:rPr sz="1500" dirty="0">
                  <a:solidFill>
                    <a:srgbClr val="2C2D2C"/>
                  </a:solidFill>
                  <a:latin typeface="SimSun"/>
                  <a:cs typeface="SimSun"/>
                </a:rPr>
                <a:t>。</a:t>
              </a:r>
              <a:endParaRPr sz="1500" dirty="0">
                <a:latin typeface="SimSun"/>
                <a:cs typeface="SimSun"/>
              </a:endParaRPr>
            </a:p>
          </p:txBody>
        </p:sp>
        <p:sp>
          <p:nvSpPr>
            <p:cNvPr id="17" name="object 73"/>
            <p:cNvSpPr/>
            <p:nvPr/>
          </p:nvSpPr>
          <p:spPr>
            <a:xfrm>
              <a:off x="2607183" y="3247262"/>
              <a:ext cx="2205038" cy="713423"/>
            </a:xfrm>
            <a:custGeom>
              <a:avLst/>
              <a:gdLst/>
              <a:ahLst/>
              <a:cxnLst/>
              <a:rect l="l" t="t" r="r" b="b"/>
              <a:pathLst>
                <a:path w="2940050" h="951229">
                  <a:moveTo>
                    <a:pt x="2781300" y="0"/>
                  </a:moveTo>
                  <a:lnTo>
                    <a:pt x="158495" y="0"/>
                  </a:lnTo>
                  <a:lnTo>
                    <a:pt x="108411" y="8083"/>
                  </a:lnTo>
                  <a:lnTo>
                    <a:pt x="64904" y="30589"/>
                  </a:lnTo>
                  <a:lnTo>
                    <a:pt x="30589" y="64904"/>
                  </a:lnTo>
                  <a:lnTo>
                    <a:pt x="8083" y="108411"/>
                  </a:lnTo>
                  <a:lnTo>
                    <a:pt x="0" y="158495"/>
                  </a:lnTo>
                  <a:lnTo>
                    <a:pt x="0" y="792479"/>
                  </a:lnTo>
                  <a:lnTo>
                    <a:pt x="8083" y="842564"/>
                  </a:lnTo>
                  <a:lnTo>
                    <a:pt x="30589" y="886071"/>
                  </a:lnTo>
                  <a:lnTo>
                    <a:pt x="64904" y="920386"/>
                  </a:lnTo>
                  <a:lnTo>
                    <a:pt x="108411" y="942892"/>
                  </a:lnTo>
                  <a:lnTo>
                    <a:pt x="158495" y="950976"/>
                  </a:lnTo>
                  <a:lnTo>
                    <a:pt x="2781300" y="950976"/>
                  </a:lnTo>
                  <a:lnTo>
                    <a:pt x="2831384" y="942892"/>
                  </a:lnTo>
                  <a:lnTo>
                    <a:pt x="2874891" y="920386"/>
                  </a:lnTo>
                  <a:lnTo>
                    <a:pt x="2909206" y="886071"/>
                  </a:lnTo>
                  <a:lnTo>
                    <a:pt x="2931712" y="842564"/>
                  </a:lnTo>
                  <a:lnTo>
                    <a:pt x="2939795" y="792479"/>
                  </a:lnTo>
                  <a:lnTo>
                    <a:pt x="2939795" y="158495"/>
                  </a:lnTo>
                  <a:lnTo>
                    <a:pt x="2931712" y="108411"/>
                  </a:lnTo>
                  <a:lnTo>
                    <a:pt x="2909206" y="64904"/>
                  </a:lnTo>
                  <a:lnTo>
                    <a:pt x="2874891" y="30589"/>
                  </a:lnTo>
                  <a:lnTo>
                    <a:pt x="2831384" y="8083"/>
                  </a:lnTo>
                  <a:lnTo>
                    <a:pt x="2781300" y="0"/>
                  </a:lnTo>
                  <a:close/>
                </a:path>
              </a:pathLst>
            </a:custGeom>
            <a:solidFill>
              <a:srgbClr val="926296"/>
            </a:solidFill>
          </p:spPr>
          <p:txBody>
            <a:bodyPr wrap="square" lIns="0" tIns="0" rIns="0" bIns="0" rtlCol="0"/>
            <a:lstStyle/>
            <a:p>
              <a:endParaRPr sz="1350"/>
            </a:p>
          </p:txBody>
        </p:sp>
        <p:sp>
          <p:nvSpPr>
            <p:cNvPr id="18" name="object 75"/>
            <p:cNvSpPr txBox="1"/>
            <p:nvPr/>
          </p:nvSpPr>
          <p:spPr>
            <a:xfrm>
              <a:off x="3071527" y="3365753"/>
              <a:ext cx="1276350" cy="390492"/>
            </a:xfrm>
            <a:prstGeom prst="rect">
              <a:avLst/>
            </a:prstGeom>
          </p:spPr>
          <p:txBody>
            <a:bodyPr vert="horz" wrap="square" lIns="0" tIns="9525" rIns="0" bIns="0" rtlCol="0">
              <a:spAutoFit/>
            </a:bodyPr>
            <a:lstStyle/>
            <a:p>
              <a:pPr marL="9525">
                <a:spcBef>
                  <a:spcPts val="75"/>
                </a:spcBef>
              </a:pPr>
              <a:r>
                <a:rPr sz="2475" dirty="0">
                  <a:solidFill>
                    <a:srgbClr val="FFFFFF"/>
                  </a:solidFill>
                  <a:latin typeface="SimSun"/>
                  <a:cs typeface="SimSun"/>
                </a:rPr>
                <a:t>演算法則</a:t>
              </a:r>
              <a:endParaRPr sz="2475">
                <a:latin typeface="SimSun"/>
                <a:cs typeface="SimSun"/>
              </a:endParaRPr>
            </a:p>
          </p:txBody>
        </p:sp>
        <p:sp>
          <p:nvSpPr>
            <p:cNvPr id="19" name="object 77"/>
            <p:cNvSpPr/>
            <p:nvPr/>
          </p:nvSpPr>
          <p:spPr>
            <a:xfrm>
              <a:off x="4812030" y="4067936"/>
              <a:ext cx="3919538" cy="571500"/>
            </a:xfrm>
            <a:custGeom>
              <a:avLst/>
              <a:gdLst/>
              <a:ahLst/>
              <a:cxnLst/>
              <a:rect l="l" t="t" r="r" b="b"/>
              <a:pathLst>
                <a:path w="5226050" h="762000">
                  <a:moveTo>
                    <a:pt x="5225795" y="126999"/>
                  </a:moveTo>
                  <a:lnTo>
                    <a:pt x="5225795" y="634999"/>
                  </a:lnTo>
                  <a:lnTo>
                    <a:pt x="5215810" y="684418"/>
                  </a:lnTo>
                  <a:lnTo>
                    <a:pt x="5188585" y="724788"/>
                  </a:lnTo>
                  <a:lnTo>
                    <a:pt x="5148214" y="752014"/>
                  </a:lnTo>
                  <a:lnTo>
                    <a:pt x="5098795" y="761999"/>
                  </a:lnTo>
                  <a:lnTo>
                    <a:pt x="0" y="761999"/>
                  </a:lnTo>
                  <a:lnTo>
                    <a:pt x="0" y="0"/>
                  </a:lnTo>
                  <a:lnTo>
                    <a:pt x="5098795" y="0"/>
                  </a:lnTo>
                  <a:lnTo>
                    <a:pt x="5148214" y="9985"/>
                  </a:lnTo>
                  <a:lnTo>
                    <a:pt x="5188585" y="37210"/>
                  </a:lnTo>
                  <a:lnTo>
                    <a:pt x="5215810" y="77581"/>
                  </a:lnTo>
                  <a:lnTo>
                    <a:pt x="5225795" y="126999"/>
                  </a:lnTo>
                  <a:close/>
                </a:path>
              </a:pathLst>
            </a:custGeom>
            <a:ln w="12192">
              <a:solidFill>
                <a:srgbClr val="DCD2DD"/>
              </a:solidFill>
            </a:ln>
          </p:spPr>
          <p:txBody>
            <a:bodyPr wrap="square" lIns="0" tIns="0" rIns="0" bIns="0" rtlCol="0"/>
            <a:lstStyle/>
            <a:p>
              <a:endParaRPr sz="1350"/>
            </a:p>
          </p:txBody>
        </p:sp>
        <p:sp>
          <p:nvSpPr>
            <p:cNvPr id="20" name="object 78"/>
            <p:cNvSpPr txBox="1"/>
            <p:nvPr/>
          </p:nvSpPr>
          <p:spPr>
            <a:xfrm>
              <a:off x="4860321" y="4093369"/>
              <a:ext cx="3830003" cy="240450"/>
            </a:xfrm>
            <a:prstGeom prst="rect">
              <a:avLst/>
            </a:prstGeom>
          </p:spPr>
          <p:txBody>
            <a:bodyPr vert="horz" wrap="square" lIns="0" tIns="9525" rIns="0" bIns="0" rtlCol="0">
              <a:spAutoFit/>
            </a:bodyPr>
            <a:lstStyle/>
            <a:p>
              <a:pPr marL="200501" indent="-190976">
                <a:spcBef>
                  <a:spcPts val="75"/>
                </a:spcBef>
                <a:buSzPct val="95000"/>
                <a:buChar char="•"/>
                <a:tabLst>
                  <a:tab pos="200978" algn="l"/>
                </a:tabLst>
              </a:pPr>
              <a:r>
                <a:rPr sz="1500" dirty="0">
                  <a:solidFill>
                    <a:srgbClr val="2C2D2C"/>
                  </a:solidFill>
                  <a:latin typeface="SimSun"/>
                  <a:cs typeface="SimSun"/>
                </a:rPr>
                <a:t>能分析</a:t>
              </a:r>
              <a:r>
                <a:rPr sz="1500" spc="-11" dirty="0">
                  <a:solidFill>
                    <a:srgbClr val="2C2D2C"/>
                  </a:solidFill>
                  <a:latin typeface="SimSun"/>
                  <a:cs typeface="SimSun"/>
                </a:rPr>
                <a:t>問</a:t>
              </a:r>
              <a:r>
                <a:rPr sz="1500" dirty="0">
                  <a:solidFill>
                    <a:srgbClr val="2C2D2C"/>
                  </a:solidFill>
                  <a:latin typeface="SimSun"/>
                  <a:cs typeface="SimSun"/>
                </a:rPr>
                <a:t>題</a:t>
              </a:r>
              <a:r>
                <a:rPr sz="1500" spc="-11" dirty="0">
                  <a:solidFill>
                    <a:srgbClr val="2C2D2C"/>
                  </a:solidFill>
                  <a:latin typeface="SimSun"/>
                  <a:cs typeface="SimSun"/>
                </a:rPr>
                <a:t>解</a:t>
              </a:r>
              <a:r>
                <a:rPr sz="1500" dirty="0">
                  <a:solidFill>
                    <a:srgbClr val="2C2D2C"/>
                  </a:solidFill>
                  <a:latin typeface="SimSun"/>
                  <a:cs typeface="SimSun"/>
                </a:rPr>
                <a:t>決策略</a:t>
              </a:r>
              <a:r>
                <a:rPr sz="1500" spc="-11" dirty="0">
                  <a:solidFill>
                    <a:srgbClr val="2C2D2C"/>
                  </a:solidFill>
                  <a:latin typeface="SimSun"/>
                  <a:cs typeface="SimSun"/>
                </a:rPr>
                <a:t>的</a:t>
              </a:r>
              <a:r>
                <a:rPr sz="1500" dirty="0">
                  <a:solidFill>
                    <a:srgbClr val="2C2D2C"/>
                  </a:solidFill>
                  <a:latin typeface="SimSun"/>
                  <a:cs typeface="SimSun"/>
                </a:rPr>
                <a:t>效</a:t>
              </a:r>
              <a:r>
                <a:rPr sz="1500" spc="-11" dirty="0">
                  <a:solidFill>
                    <a:srgbClr val="2C2D2C"/>
                  </a:solidFill>
                  <a:latin typeface="SimSun"/>
                  <a:cs typeface="SimSun"/>
                </a:rPr>
                <a:t>能</a:t>
              </a:r>
              <a:r>
                <a:rPr sz="1500" dirty="0">
                  <a:solidFill>
                    <a:srgbClr val="2C2D2C"/>
                  </a:solidFill>
                  <a:latin typeface="SimSun"/>
                  <a:cs typeface="SimSun"/>
                </a:rPr>
                <a:t>，包括</a:t>
              </a:r>
              <a:r>
                <a:rPr sz="1500" spc="-11" dirty="0">
                  <a:solidFill>
                    <a:srgbClr val="2C2D2C"/>
                  </a:solidFill>
                  <a:latin typeface="SimSun"/>
                  <a:cs typeface="SimSun"/>
                </a:rPr>
                <a:t>正</a:t>
              </a:r>
              <a:r>
                <a:rPr sz="1500" dirty="0">
                  <a:solidFill>
                    <a:srgbClr val="2C2D2C"/>
                  </a:solidFill>
                  <a:latin typeface="SimSun"/>
                  <a:cs typeface="SimSun"/>
                </a:rPr>
                <a:t>確</a:t>
              </a:r>
              <a:r>
                <a:rPr sz="1500" spc="-11" dirty="0">
                  <a:solidFill>
                    <a:srgbClr val="2C2D2C"/>
                  </a:solidFill>
                  <a:latin typeface="SimSun"/>
                  <a:cs typeface="SimSun"/>
                </a:rPr>
                <a:t>性</a:t>
              </a:r>
              <a:r>
                <a:rPr sz="1500" dirty="0">
                  <a:solidFill>
                    <a:srgbClr val="2C2D2C"/>
                  </a:solidFill>
                  <a:latin typeface="SimSun"/>
                  <a:cs typeface="SimSun"/>
                </a:rPr>
                <a:t>、</a:t>
              </a:r>
              <a:endParaRPr sz="1500">
                <a:latin typeface="SimSun"/>
                <a:cs typeface="SimSun"/>
              </a:endParaRPr>
            </a:p>
          </p:txBody>
        </p:sp>
        <p:sp>
          <p:nvSpPr>
            <p:cNvPr id="21" name="object 79"/>
            <p:cNvSpPr txBox="1"/>
            <p:nvPr/>
          </p:nvSpPr>
          <p:spPr>
            <a:xfrm>
              <a:off x="5031772" y="4316253"/>
              <a:ext cx="3258979" cy="240450"/>
            </a:xfrm>
            <a:prstGeom prst="rect">
              <a:avLst/>
            </a:prstGeom>
          </p:spPr>
          <p:txBody>
            <a:bodyPr vert="horz" wrap="square" lIns="0" tIns="9525" rIns="0" bIns="0" rtlCol="0">
              <a:spAutoFit/>
            </a:bodyPr>
            <a:lstStyle/>
            <a:p>
              <a:pPr marL="9525">
                <a:spcBef>
                  <a:spcPts val="75"/>
                </a:spcBef>
              </a:pPr>
              <a:r>
                <a:rPr sz="1500" dirty="0">
                  <a:solidFill>
                    <a:srgbClr val="2C2D2C"/>
                  </a:solidFill>
                  <a:latin typeface="SimSun"/>
                  <a:cs typeface="SimSun"/>
                </a:rPr>
                <a:t>完整性</a:t>
              </a:r>
              <a:r>
                <a:rPr sz="1500" spc="-8" dirty="0">
                  <a:solidFill>
                    <a:srgbClr val="2C2D2C"/>
                  </a:solidFill>
                  <a:latin typeface="SimSun"/>
                  <a:cs typeface="SimSun"/>
                </a:rPr>
                <a:t>、</a:t>
              </a:r>
              <a:r>
                <a:rPr sz="1500" dirty="0">
                  <a:solidFill>
                    <a:srgbClr val="2C2D2C"/>
                  </a:solidFill>
                  <a:latin typeface="SimSun"/>
                  <a:cs typeface="SimSun"/>
                </a:rPr>
                <a:t>及</a:t>
              </a:r>
              <a:r>
                <a:rPr sz="1500" spc="-11" dirty="0">
                  <a:solidFill>
                    <a:srgbClr val="2C2D2C"/>
                  </a:solidFill>
                  <a:latin typeface="SimSun"/>
                  <a:cs typeface="SimSun"/>
                </a:rPr>
                <a:t>有</a:t>
              </a:r>
              <a:r>
                <a:rPr sz="1500" dirty="0">
                  <a:solidFill>
                    <a:srgbClr val="2C2D2C"/>
                  </a:solidFill>
                  <a:latin typeface="SimSun"/>
                  <a:cs typeface="SimSun"/>
                </a:rPr>
                <a:t>限資源</a:t>
              </a:r>
              <a:r>
                <a:rPr sz="1500" spc="-11" dirty="0">
                  <a:solidFill>
                    <a:srgbClr val="2C2D2C"/>
                  </a:solidFill>
                  <a:latin typeface="SimSun"/>
                  <a:cs typeface="SimSun"/>
                </a:rPr>
                <a:t>是</a:t>
              </a:r>
              <a:r>
                <a:rPr sz="1500" dirty="0">
                  <a:solidFill>
                    <a:srgbClr val="2C2D2C"/>
                  </a:solidFill>
                  <a:latin typeface="SimSun"/>
                  <a:cs typeface="SimSun"/>
                </a:rPr>
                <a:t>否</a:t>
              </a:r>
              <a:r>
                <a:rPr sz="1500" spc="-11" dirty="0">
                  <a:solidFill>
                    <a:srgbClr val="2C2D2C"/>
                  </a:solidFill>
                  <a:latin typeface="SimSun"/>
                  <a:cs typeface="SimSun"/>
                </a:rPr>
                <a:t>能</a:t>
              </a:r>
              <a:r>
                <a:rPr sz="1500" dirty="0">
                  <a:solidFill>
                    <a:srgbClr val="2C2D2C"/>
                  </a:solidFill>
                  <a:latin typeface="SimSun"/>
                  <a:cs typeface="SimSun"/>
                </a:rPr>
                <a:t>有效利</a:t>
              </a:r>
              <a:r>
                <a:rPr sz="1500" spc="-11" dirty="0">
                  <a:solidFill>
                    <a:srgbClr val="2C2D2C"/>
                  </a:solidFill>
                  <a:latin typeface="SimSun"/>
                  <a:cs typeface="SimSun"/>
                </a:rPr>
                <a:t>用</a:t>
              </a:r>
              <a:r>
                <a:rPr sz="1500" dirty="0">
                  <a:solidFill>
                    <a:srgbClr val="2C2D2C"/>
                  </a:solidFill>
                  <a:latin typeface="SimSun"/>
                  <a:cs typeface="SimSun"/>
                </a:rPr>
                <a:t>。</a:t>
              </a:r>
              <a:endParaRPr sz="1500">
                <a:latin typeface="SimSun"/>
                <a:cs typeface="SimSun"/>
              </a:endParaRPr>
            </a:p>
          </p:txBody>
        </p:sp>
        <p:sp>
          <p:nvSpPr>
            <p:cNvPr id="22" name="object 80"/>
            <p:cNvSpPr/>
            <p:nvPr/>
          </p:nvSpPr>
          <p:spPr>
            <a:xfrm>
              <a:off x="2607183" y="3997071"/>
              <a:ext cx="2205038" cy="713423"/>
            </a:xfrm>
            <a:custGeom>
              <a:avLst/>
              <a:gdLst/>
              <a:ahLst/>
              <a:cxnLst/>
              <a:rect l="l" t="t" r="r" b="b"/>
              <a:pathLst>
                <a:path w="2940050" h="951229">
                  <a:moveTo>
                    <a:pt x="2781300" y="0"/>
                  </a:moveTo>
                  <a:lnTo>
                    <a:pt x="158495" y="0"/>
                  </a:lnTo>
                  <a:lnTo>
                    <a:pt x="108411" y="8083"/>
                  </a:lnTo>
                  <a:lnTo>
                    <a:pt x="64904" y="30589"/>
                  </a:lnTo>
                  <a:lnTo>
                    <a:pt x="30589" y="64904"/>
                  </a:lnTo>
                  <a:lnTo>
                    <a:pt x="8083" y="108411"/>
                  </a:lnTo>
                  <a:lnTo>
                    <a:pt x="0" y="158496"/>
                  </a:lnTo>
                  <a:lnTo>
                    <a:pt x="0" y="792480"/>
                  </a:lnTo>
                  <a:lnTo>
                    <a:pt x="8083" y="842564"/>
                  </a:lnTo>
                  <a:lnTo>
                    <a:pt x="30589" y="886071"/>
                  </a:lnTo>
                  <a:lnTo>
                    <a:pt x="64904" y="920386"/>
                  </a:lnTo>
                  <a:lnTo>
                    <a:pt x="108411" y="942892"/>
                  </a:lnTo>
                  <a:lnTo>
                    <a:pt x="158495" y="950976"/>
                  </a:lnTo>
                  <a:lnTo>
                    <a:pt x="2781300" y="950976"/>
                  </a:lnTo>
                  <a:lnTo>
                    <a:pt x="2831384" y="942892"/>
                  </a:lnTo>
                  <a:lnTo>
                    <a:pt x="2874891" y="920386"/>
                  </a:lnTo>
                  <a:lnTo>
                    <a:pt x="2909206" y="886071"/>
                  </a:lnTo>
                  <a:lnTo>
                    <a:pt x="2931712" y="842564"/>
                  </a:lnTo>
                  <a:lnTo>
                    <a:pt x="2939795" y="792480"/>
                  </a:lnTo>
                  <a:lnTo>
                    <a:pt x="2939795" y="158496"/>
                  </a:lnTo>
                  <a:lnTo>
                    <a:pt x="2931712" y="108411"/>
                  </a:lnTo>
                  <a:lnTo>
                    <a:pt x="2909206" y="64904"/>
                  </a:lnTo>
                  <a:lnTo>
                    <a:pt x="2874891" y="30589"/>
                  </a:lnTo>
                  <a:lnTo>
                    <a:pt x="2831384" y="8083"/>
                  </a:lnTo>
                  <a:lnTo>
                    <a:pt x="2781300" y="0"/>
                  </a:lnTo>
                  <a:close/>
                </a:path>
              </a:pathLst>
            </a:custGeom>
            <a:solidFill>
              <a:srgbClr val="926296"/>
            </a:solidFill>
          </p:spPr>
          <p:txBody>
            <a:bodyPr wrap="square" lIns="0" tIns="0" rIns="0" bIns="0" rtlCol="0"/>
            <a:lstStyle/>
            <a:p>
              <a:endParaRPr sz="1350"/>
            </a:p>
          </p:txBody>
        </p:sp>
        <p:sp>
          <p:nvSpPr>
            <p:cNvPr id="23" name="object 82"/>
            <p:cNvSpPr txBox="1"/>
            <p:nvPr/>
          </p:nvSpPr>
          <p:spPr>
            <a:xfrm>
              <a:off x="3385852" y="4115371"/>
              <a:ext cx="647700" cy="390492"/>
            </a:xfrm>
            <a:prstGeom prst="rect">
              <a:avLst/>
            </a:prstGeom>
          </p:spPr>
          <p:txBody>
            <a:bodyPr vert="horz" wrap="square" lIns="0" tIns="9525" rIns="0" bIns="0" rtlCol="0">
              <a:spAutoFit/>
            </a:bodyPr>
            <a:lstStyle/>
            <a:p>
              <a:pPr marL="9525">
                <a:spcBef>
                  <a:spcPts val="75"/>
                </a:spcBef>
              </a:pPr>
              <a:r>
                <a:rPr sz="2475" dirty="0">
                  <a:solidFill>
                    <a:srgbClr val="FFFFFF"/>
                  </a:solidFill>
                  <a:latin typeface="SimSun"/>
                  <a:cs typeface="SimSun"/>
                </a:rPr>
                <a:t>分析</a:t>
              </a:r>
              <a:endParaRPr sz="2475">
                <a:latin typeface="SimSun"/>
                <a:cs typeface="SimSun"/>
              </a:endParaRPr>
            </a:p>
          </p:txBody>
        </p:sp>
        <p:sp>
          <p:nvSpPr>
            <p:cNvPr id="24" name="object 84"/>
            <p:cNvSpPr/>
            <p:nvPr/>
          </p:nvSpPr>
          <p:spPr>
            <a:xfrm>
              <a:off x="4812030" y="4817744"/>
              <a:ext cx="3919538" cy="570548"/>
            </a:xfrm>
            <a:custGeom>
              <a:avLst/>
              <a:gdLst/>
              <a:ahLst/>
              <a:cxnLst/>
              <a:rect l="l" t="t" r="r" b="b"/>
              <a:pathLst>
                <a:path w="5226050" h="760729">
                  <a:moveTo>
                    <a:pt x="5225795" y="126745"/>
                  </a:moveTo>
                  <a:lnTo>
                    <a:pt x="5225795" y="633729"/>
                  </a:lnTo>
                  <a:lnTo>
                    <a:pt x="5215832" y="683066"/>
                  </a:lnTo>
                  <a:lnTo>
                    <a:pt x="5188664" y="723353"/>
                  </a:lnTo>
                  <a:lnTo>
                    <a:pt x="5148375" y="750516"/>
                  </a:lnTo>
                  <a:lnTo>
                    <a:pt x="5099050" y="760476"/>
                  </a:lnTo>
                  <a:lnTo>
                    <a:pt x="0" y="760476"/>
                  </a:lnTo>
                  <a:lnTo>
                    <a:pt x="0" y="0"/>
                  </a:lnTo>
                  <a:lnTo>
                    <a:pt x="5099050" y="0"/>
                  </a:lnTo>
                  <a:lnTo>
                    <a:pt x="5148375" y="9963"/>
                  </a:lnTo>
                  <a:lnTo>
                    <a:pt x="5188664" y="37131"/>
                  </a:lnTo>
                  <a:lnTo>
                    <a:pt x="5215832" y="77420"/>
                  </a:lnTo>
                  <a:lnTo>
                    <a:pt x="5225795" y="126745"/>
                  </a:lnTo>
                  <a:close/>
                </a:path>
              </a:pathLst>
            </a:custGeom>
            <a:ln w="12192">
              <a:solidFill>
                <a:srgbClr val="DCD2DD"/>
              </a:solidFill>
            </a:ln>
          </p:spPr>
          <p:txBody>
            <a:bodyPr wrap="square" lIns="0" tIns="0" rIns="0" bIns="0" rtlCol="0"/>
            <a:lstStyle/>
            <a:p>
              <a:endParaRPr sz="1350"/>
            </a:p>
          </p:txBody>
        </p:sp>
        <p:sp>
          <p:nvSpPr>
            <p:cNvPr id="25" name="object 85"/>
            <p:cNvSpPr txBox="1"/>
            <p:nvPr/>
          </p:nvSpPr>
          <p:spPr>
            <a:xfrm>
              <a:off x="4860321" y="4842986"/>
              <a:ext cx="3735229" cy="240450"/>
            </a:xfrm>
            <a:prstGeom prst="rect">
              <a:avLst/>
            </a:prstGeom>
          </p:spPr>
          <p:txBody>
            <a:bodyPr vert="horz" wrap="square" lIns="0" tIns="9525" rIns="0" bIns="0" rtlCol="0">
              <a:spAutoFit/>
            </a:bodyPr>
            <a:lstStyle/>
            <a:p>
              <a:pPr marL="200501" indent="-190976">
                <a:spcBef>
                  <a:spcPts val="75"/>
                </a:spcBef>
                <a:buSzPct val="95000"/>
                <a:buChar char="•"/>
                <a:tabLst>
                  <a:tab pos="200978" algn="l"/>
                </a:tabLst>
              </a:pPr>
              <a:r>
                <a:rPr sz="1500" dirty="0">
                  <a:solidFill>
                    <a:srgbClr val="2C2D2C"/>
                  </a:solidFill>
                  <a:latin typeface="SimSun"/>
                  <a:cs typeface="SimSun"/>
                </a:rPr>
                <a:t>能從模式</a:t>
              </a:r>
              <a:r>
                <a:rPr sz="1500" spc="-4" dirty="0">
                  <a:solidFill>
                    <a:srgbClr val="2C2D2C"/>
                  </a:solidFill>
                  <a:latin typeface="SimSun"/>
                  <a:cs typeface="SimSun"/>
                </a:rPr>
                <a:t>(pattern)</a:t>
              </a:r>
              <a:r>
                <a:rPr sz="1500" dirty="0">
                  <a:solidFill>
                    <a:srgbClr val="2C2D2C"/>
                  </a:solidFill>
                  <a:latin typeface="SimSun"/>
                  <a:cs typeface="SimSun"/>
                </a:rPr>
                <a:t>識別</a:t>
              </a:r>
              <a:r>
                <a:rPr sz="1500" spc="-11" dirty="0">
                  <a:solidFill>
                    <a:srgbClr val="2C2D2C"/>
                  </a:solidFill>
                  <a:latin typeface="SimSun"/>
                  <a:cs typeface="SimSun"/>
                </a:rPr>
                <a:t>建</a:t>
              </a:r>
              <a:r>
                <a:rPr sz="1500" dirty="0">
                  <a:solidFill>
                    <a:srgbClr val="2C2D2C"/>
                  </a:solidFill>
                  <a:latin typeface="SimSun"/>
                  <a:cs typeface="SimSun"/>
                </a:rPr>
                <a:t>立模型</a:t>
              </a:r>
              <a:r>
                <a:rPr sz="1500" spc="-11" dirty="0">
                  <a:solidFill>
                    <a:srgbClr val="2C2D2C"/>
                  </a:solidFill>
                  <a:latin typeface="SimSun"/>
                  <a:cs typeface="SimSun"/>
                </a:rPr>
                <a:t>或</a:t>
              </a:r>
              <a:r>
                <a:rPr sz="1500" dirty="0">
                  <a:solidFill>
                    <a:srgbClr val="2C2D2C"/>
                  </a:solidFill>
                  <a:latin typeface="SimSun"/>
                  <a:cs typeface="SimSun"/>
                </a:rPr>
                <a:t>理</a:t>
              </a:r>
              <a:r>
                <a:rPr sz="1500" spc="-11" dirty="0">
                  <a:solidFill>
                    <a:srgbClr val="2C2D2C"/>
                  </a:solidFill>
                  <a:latin typeface="SimSun"/>
                  <a:cs typeface="SimSun"/>
                </a:rPr>
                <a:t>論</a:t>
              </a:r>
              <a:r>
                <a:rPr sz="1500" dirty="0">
                  <a:solidFill>
                    <a:srgbClr val="2C2D2C"/>
                  </a:solidFill>
                  <a:latin typeface="SimSun"/>
                  <a:cs typeface="SimSun"/>
                </a:rPr>
                <a:t>，</a:t>
              </a:r>
              <a:endParaRPr sz="1500">
                <a:latin typeface="SimSun"/>
                <a:cs typeface="SimSun"/>
              </a:endParaRPr>
            </a:p>
          </p:txBody>
        </p:sp>
        <p:sp>
          <p:nvSpPr>
            <p:cNvPr id="26" name="object 86"/>
            <p:cNvSpPr txBox="1"/>
            <p:nvPr/>
          </p:nvSpPr>
          <p:spPr>
            <a:xfrm>
              <a:off x="5031772" y="5065852"/>
              <a:ext cx="3449479" cy="240450"/>
            </a:xfrm>
            <a:prstGeom prst="rect">
              <a:avLst/>
            </a:prstGeom>
          </p:spPr>
          <p:txBody>
            <a:bodyPr vert="horz" wrap="square" lIns="0" tIns="9525" rIns="0" bIns="0" rtlCol="0">
              <a:spAutoFit/>
            </a:bodyPr>
            <a:lstStyle/>
            <a:p>
              <a:pPr marL="9525">
                <a:spcBef>
                  <a:spcPts val="75"/>
                </a:spcBef>
              </a:pPr>
              <a:r>
                <a:rPr sz="1500" dirty="0">
                  <a:solidFill>
                    <a:srgbClr val="2C2D2C"/>
                  </a:solidFill>
                  <a:latin typeface="SimSun"/>
                  <a:cs typeface="SimSun"/>
                </a:rPr>
                <a:t>用以測</a:t>
              </a:r>
              <a:r>
                <a:rPr sz="1500" spc="-11" dirty="0">
                  <a:solidFill>
                    <a:srgbClr val="2C2D2C"/>
                  </a:solidFill>
                  <a:latin typeface="SimSun"/>
                  <a:cs typeface="SimSun"/>
                </a:rPr>
                <a:t>試</a:t>
              </a:r>
              <a:r>
                <a:rPr sz="1500" dirty="0">
                  <a:solidFill>
                    <a:srgbClr val="2C2D2C"/>
                  </a:solidFill>
                  <a:latin typeface="SimSun"/>
                  <a:cs typeface="SimSun"/>
                </a:rPr>
                <a:t>推</a:t>
              </a:r>
              <a:r>
                <a:rPr sz="1500" spc="-11" dirty="0">
                  <a:solidFill>
                    <a:srgbClr val="2C2D2C"/>
                  </a:solidFill>
                  <a:latin typeface="SimSun"/>
                  <a:cs typeface="SimSun"/>
                </a:rPr>
                <a:t>測</a:t>
              </a:r>
              <a:r>
                <a:rPr sz="1500" dirty="0">
                  <a:solidFill>
                    <a:srgbClr val="2C2D2C"/>
                  </a:solidFill>
                  <a:latin typeface="SimSun"/>
                  <a:cs typeface="SimSun"/>
                </a:rPr>
                <a:t>的結論</a:t>
              </a:r>
              <a:r>
                <a:rPr sz="1500" spc="-11" dirty="0">
                  <a:solidFill>
                    <a:srgbClr val="2C2D2C"/>
                  </a:solidFill>
                  <a:latin typeface="SimSun"/>
                  <a:cs typeface="SimSun"/>
                </a:rPr>
                <a:t>或</a:t>
              </a:r>
              <a:r>
                <a:rPr sz="1500" dirty="0">
                  <a:solidFill>
                    <a:srgbClr val="2C2D2C"/>
                  </a:solidFill>
                  <a:latin typeface="SimSun"/>
                  <a:cs typeface="SimSun"/>
                </a:rPr>
                <a:t>套</a:t>
              </a:r>
              <a:r>
                <a:rPr sz="1500" spc="-11" dirty="0">
                  <a:solidFill>
                    <a:srgbClr val="2C2D2C"/>
                  </a:solidFill>
                  <a:latin typeface="SimSun"/>
                  <a:cs typeface="SimSun"/>
                </a:rPr>
                <a:t>用</a:t>
              </a:r>
              <a:r>
                <a:rPr sz="1500" dirty="0">
                  <a:solidFill>
                    <a:srgbClr val="2C2D2C"/>
                  </a:solidFill>
                  <a:latin typeface="SimSun"/>
                  <a:cs typeface="SimSun"/>
                </a:rPr>
                <a:t>在其他</a:t>
              </a:r>
              <a:r>
                <a:rPr sz="1500" spc="-11" dirty="0">
                  <a:solidFill>
                    <a:srgbClr val="2C2D2C"/>
                  </a:solidFill>
                  <a:latin typeface="SimSun"/>
                  <a:cs typeface="SimSun"/>
                </a:rPr>
                <a:t>問</a:t>
              </a:r>
              <a:r>
                <a:rPr sz="1500" dirty="0">
                  <a:solidFill>
                    <a:srgbClr val="2C2D2C"/>
                  </a:solidFill>
                  <a:latin typeface="SimSun"/>
                  <a:cs typeface="SimSun"/>
                </a:rPr>
                <a:t>題。</a:t>
              </a:r>
              <a:endParaRPr sz="1500">
                <a:latin typeface="SimSun"/>
                <a:cs typeface="SimSun"/>
              </a:endParaRPr>
            </a:p>
          </p:txBody>
        </p:sp>
        <p:sp>
          <p:nvSpPr>
            <p:cNvPr id="27" name="object 87"/>
            <p:cNvSpPr/>
            <p:nvPr/>
          </p:nvSpPr>
          <p:spPr>
            <a:xfrm>
              <a:off x="2607183" y="4748022"/>
              <a:ext cx="2205038" cy="713423"/>
            </a:xfrm>
            <a:custGeom>
              <a:avLst/>
              <a:gdLst/>
              <a:ahLst/>
              <a:cxnLst/>
              <a:rect l="l" t="t" r="r" b="b"/>
              <a:pathLst>
                <a:path w="2940050" h="951229">
                  <a:moveTo>
                    <a:pt x="2781300" y="0"/>
                  </a:moveTo>
                  <a:lnTo>
                    <a:pt x="158495" y="0"/>
                  </a:lnTo>
                  <a:lnTo>
                    <a:pt x="108411" y="8083"/>
                  </a:lnTo>
                  <a:lnTo>
                    <a:pt x="64904" y="30589"/>
                  </a:lnTo>
                  <a:lnTo>
                    <a:pt x="30589" y="64904"/>
                  </a:lnTo>
                  <a:lnTo>
                    <a:pt x="8083" y="108411"/>
                  </a:lnTo>
                  <a:lnTo>
                    <a:pt x="0" y="158495"/>
                  </a:lnTo>
                  <a:lnTo>
                    <a:pt x="0" y="792479"/>
                  </a:lnTo>
                  <a:lnTo>
                    <a:pt x="8083" y="842574"/>
                  </a:lnTo>
                  <a:lnTo>
                    <a:pt x="30589" y="886082"/>
                  </a:lnTo>
                  <a:lnTo>
                    <a:pt x="64904" y="920393"/>
                  </a:lnTo>
                  <a:lnTo>
                    <a:pt x="108411" y="942895"/>
                  </a:lnTo>
                  <a:lnTo>
                    <a:pt x="158495" y="950975"/>
                  </a:lnTo>
                  <a:lnTo>
                    <a:pt x="2781300" y="950975"/>
                  </a:lnTo>
                  <a:lnTo>
                    <a:pt x="2831384" y="942895"/>
                  </a:lnTo>
                  <a:lnTo>
                    <a:pt x="2874891" y="920393"/>
                  </a:lnTo>
                  <a:lnTo>
                    <a:pt x="2909206" y="886082"/>
                  </a:lnTo>
                  <a:lnTo>
                    <a:pt x="2931712" y="842574"/>
                  </a:lnTo>
                  <a:lnTo>
                    <a:pt x="2939795" y="792479"/>
                  </a:lnTo>
                  <a:lnTo>
                    <a:pt x="2939795" y="158495"/>
                  </a:lnTo>
                  <a:lnTo>
                    <a:pt x="2931712" y="108411"/>
                  </a:lnTo>
                  <a:lnTo>
                    <a:pt x="2909206" y="64904"/>
                  </a:lnTo>
                  <a:lnTo>
                    <a:pt x="2874891" y="30589"/>
                  </a:lnTo>
                  <a:lnTo>
                    <a:pt x="2831384" y="8083"/>
                  </a:lnTo>
                  <a:lnTo>
                    <a:pt x="2781300" y="0"/>
                  </a:lnTo>
                  <a:close/>
                </a:path>
              </a:pathLst>
            </a:custGeom>
            <a:solidFill>
              <a:srgbClr val="926296"/>
            </a:solidFill>
          </p:spPr>
          <p:txBody>
            <a:bodyPr wrap="square" lIns="0" tIns="0" rIns="0" bIns="0" rtlCol="0"/>
            <a:lstStyle/>
            <a:p>
              <a:endParaRPr sz="1350"/>
            </a:p>
          </p:txBody>
        </p:sp>
        <p:sp>
          <p:nvSpPr>
            <p:cNvPr id="28" name="object 89"/>
            <p:cNvSpPr txBox="1"/>
            <p:nvPr/>
          </p:nvSpPr>
          <p:spPr>
            <a:xfrm>
              <a:off x="2757202" y="4866512"/>
              <a:ext cx="1905476" cy="390492"/>
            </a:xfrm>
            <a:prstGeom prst="rect">
              <a:avLst/>
            </a:prstGeom>
          </p:spPr>
          <p:txBody>
            <a:bodyPr vert="horz" wrap="square" lIns="0" tIns="9525" rIns="0" bIns="0" rtlCol="0">
              <a:spAutoFit/>
            </a:bodyPr>
            <a:lstStyle/>
            <a:p>
              <a:pPr marL="9525">
                <a:spcBef>
                  <a:spcPts val="75"/>
                </a:spcBef>
              </a:pPr>
              <a:r>
                <a:rPr sz="2475" dirty="0">
                  <a:solidFill>
                    <a:srgbClr val="FFFFFF"/>
                  </a:solidFill>
                  <a:latin typeface="SimSun"/>
                  <a:cs typeface="SimSun"/>
                </a:rPr>
                <a:t>歸納、一般化</a:t>
              </a:r>
              <a:endParaRPr sz="2475">
                <a:latin typeface="SimSun"/>
                <a:cs typeface="SimSun"/>
              </a:endParaRPr>
            </a:p>
          </p:txBody>
        </p:sp>
      </p:grpSp>
      <p:sp>
        <p:nvSpPr>
          <p:cNvPr id="29" name="object 90"/>
          <p:cNvSpPr/>
          <p:nvPr/>
        </p:nvSpPr>
        <p:spPr>
          <a:xfrm>
            <a:off x="2128994" y="5581285"/>
            <a:ext cx="5851563" cy="655185"/>
          </a:xfrm>
          <a:custGeom>
            <a:avLst/>
            <a:gdLst/>
            <a:ahLst/>
            <a:cxnLst/>
            <a:rect l="l" t="t" r="r" b="b"/>
            <a:pathLst>
              <a:path w="2832100" h="1134110">
                <a:moveTo>
                  <a:pt x="0" y="1133856"/>
                </a:moveTo>
                <a:lnTo>
                  <a:pt x="2831592" y="1133856"/>
                </a:lnTo>
                <a:lnTo>
                  <a:pt x="2831592" y="0"/>
                </a:lnTo>
                <a:lnTo>
                  <a:pt x="0" y="0"/>
                </a:lnTo>
                <a:lnTo>
                  <a:pt x="0" y="1133856"/>
                </a:lnTo>
                <a:close/>
              </a:path>
            </a:pathLst>
          </a:custGeom>
          <a:ln w="28956">
            <a:solidFill>
              <a:srgbClr val="2C2D2C"/>
            </a:solidFill>
          </a:ln>
        </p:spPr>
        <p:txBody>
          <a:bodyPr wrap="square" lIns="0" tIns="0" rIns="0" bIns="0" rtlCol="0" anchor="ctr"/>
          <a:lstStyle/>
          <a:p>
            <a:pPr marL="182563"/>
            <a:r>
              <a:rPr lang="zh-TW" altLang="en-US" sz="2000" b="1" dirty="0">
                <a:solidFill>
                  <a:srgbClr val="2C2D2C"/>
                </a:solidFill>
                <a:latin typeface="Noto Sans CJK SC Black"/>
                <a:cs typeface="Noto Sans CJK SC Black"/>
              </a:rPr>
              <a:t>利用運算解決</a:t>
            </a:r>
            <a:r>
              <a:rPr lang="zh-TW" altLang="en-US" sz="2000" b="1" dirty="0" smtClean="0">
                <a:solidFill>
                  <a:srgbClr val="2C2D2C"/>
                </a:solidFill>
                <a:latin typeface="Noto Sans CJK SC Black"/>
                <a:cs typeface="Noto Sans CJK SC Black"/>
              </a:rPr>
              <a:t>問題</a:t>
            </a:r>
            <a:r>
              <a:rPr lang="zh-TW" altLang="en-US" sz="2000" b="1" dirty="0">
                <a:solidFill>
                  <a:srgbClr val="2C2D2C"/>
                </a:solidFill>
                <a:latin typeface="Noto Sans CJK SC Black"/>
                <a:cs typeface="Noto Sans CJK SC Black"/>
              </a:rPr>
              <a:t>所需之「心智歷程</a:t>
            </a:r>
            <a:r>
              <a:rPr lang="zh-TW" altLang="en-US" sz="2000" b="1" dirty="0" smtClean="0">
                <a:solidFill>
                  <a:srgbClr val="2C2D2C"/>
                </a:solidFill>
                <a:latin typeface="Noto Sans CJK SC Black"/>
                <a:cs typeface="Noto Sans CJK SC Black"/>
              </a:rPr>
              <a:t>」</a:t>
            </a:r>
            <a:endParaRPr dirty="0"/>
          </a:p>
        </p:txBody>
      </p:sp>
      <p:sp>
        <p:nvSpPr>
          <p:cNvPr id="32" name="標題 96"/>
          <p:cNvSpPr>
            <a:spLocks noGrp="1"/>
          </p:cNvSpPr>
          <p:nvPr>
            <p:ph type="title"/>
          </p:nvPr>
        </p:nvSpPr>
        <p:spPr>
          <a:xfrm>
            <a:off x="827584" y="274638"/>
            <a:ext cx="7859216" cy="1143000"/>
          </a:xfrm>
        </p:spPr>
        <p:txBody>
          <a:bodyPr>
            <a:normAutofit fontScale="90000"/>
          </a:bodyPr>
          <a:lstStyle/>
          <a:p>
            <a:r>
              <a:rPr lang="zh-TW" altLang="en-US" dirty="0" smtClean="0"/>
              <a:t>四、</a:t>
            </a:r>
            <a:r>
              <a:rPr lang="zh-TW" altLang="en-US" dirty="0"/>
              <a:t>科技領域課程規畫理念</a:t>
            </a:r>
            <a:r>
              <a:rPr lang="en-US" altLang="zh-TW" dirty="0"/>
              <a:t/>
            </a:r>
            <a:br>
              <a:rPr lang="en-US" altLang="zh-TW" dirty="0"/>
            </a:br>
            <a:r>
              <a:rPr lang="zh-TW" altLang="en-US" dirty="0"/>
              <a:t>什麼是運算</a:t>
            </a:r>
            <a:r>
              <a:rPr lang="zh-TW" altLang="en-US" dirty="0" smtClean="0"/>
              <a:t>思維</a:t>
            </a:r>
            <a:r>
              <a:rPr lang="en-US" altLang="zh-TW" dirty="0" smtClean="0"/>
              <a:t>(2/2)</a:t>
            </a:r>
            <a:endParaRPr lang="zh-TW" altLang="en-US" dirty="0"/>
          </a:p>
        </p:txBody>
      </p:sp>
    </p:spTree>
    <p:extLst>
      <p:ext uri="{BB962C8B-B14F-4D97-AF65-F5344CB8AC3E}">
        <p14:creationId xmlns:p14="http://schemas.microsoft.com/office/powerpoint/2010/main" val="40984670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pic>
        <p:nvPicPr>
          <p:cNvPr id="201" name="Shape 201"/>
          <p:cNvPicPr preferRelativeResize="0"/>
          <p:nvPr/>
        </p:nvPicPr>
        <p:blipFill rotWithShape="1">
          <a:blip r:embed="rId3">
            <a:alphaModFix/>
          </a:blip>
          <a:srcRect b="25067"/>
          <a:stretch/>
        </p:blipFill>
        <p:spPr>
          <a:xfrm>
            <a:off x="899592" y="960835"/>
            <a:ext cx="6480719" cy="5760639"/>
          </a:xfrm>
          <a:prstGeom prst="rect">
            <a:avLst/>
          </a:prstGeom>
          <a:noFill/>
          <a:ln>
            <a:noFill/>
          </a:ln>
        </p:spPr>
      </p:pic>
      <p:sp>
        <p:nvSpPr>
          <p:cNvPr id="2" name="標題 1"/>
          <p:cNvSpPr>
            <a:spLocks noGrp="1"/>
          </p:cNvSpPr>
          <p:nvPr>
            <p:ph type="title"/>
          </p:nvPr>
        </p:nvSpPr>
        <p:spPr>
          <a:xfrm>
            <a:off x="467544" y="116632"/>
            <a:ext cx="7886700" cy="994172"/>
          </a:xfrm>
        </p:spPr>
        <p:txBody>
          <a:bodyPr/>
          <a:lstStyle/>
          <a:p>
            <a:r>
              <a:rPr lang="zh-TW" altLang="en-US" b="1" dirty="0" smtClean="0">
                <a:solidFill>
                  <a:schemeClr val="accent1">
                    <a:lumMod val="75000"/>
                  </a:schemeClr>
                </a:solidFill>
              </a:rPr>
              <a:t>五、</a:t>
            </a:r>
            <a:r>
              <a:rPr lang="zh-TW" altLang="en-US" b="1" dirty="0">
                <a:solidFill>
                  <a:schemeClr val="accent1">
                    <a:lumMod val="75000"/>
                  </a:schemeClr>
                </a:solidFill>
              </a:rPr>
              <a:t>時間分配、</a:t>
            </a:r>
            <a:r>
              <a:rPr lang="zh-TW" altLang="en-US" b="1" dirty="0" smtClean="0">
                <a:solidFill>
                  <a:schemeClr val="accent1">
                    <a:lumMod val="75000"/>
                  </a:schemeClr>
                </a:solidFill>
              </a:rPr>
              <a:t>組合</a:t>
            </a:r>
            <a:endParaRPr lang="zh-TW" altLang="en-US" b="1" dirty="0">
              <a:solidFill>
                <a:schemeClr val="accent1">
                  <a:lumMod val="75000"/>
                </a:schemeClr>
              </a:solidFill>
            </a:endParaRPr>
          </a:p>
        </p:txBody>
      </p:sp>
      <p:sp>
        <p:nvSpPr>
          <p:cNvPr id="203" name="Shape 203"/>
          <p:cNvSpPr txBox="1">
            <a:spLocks noGrp="1"/>
          </p:cNvSpPr>
          <p:nvPr>
            <p:ph idx="1"/>
          </p:nvPr>
        </p:nvSpPr>
        <p:spPr>
          <a:xfrm>
            <a:off x="1766156" y="4284228"/>
            <a:ext cx="5179640" cy="1080120"/>
          </a:xfrm>
          <a:prstGeom prst="rect">
            <a:avLst/>
          </a:prstGeom>
          <a:solidFill>
            <a:schemeClr val="accent3">
              <a:lumMod val="20000"/>
              <a:lumOff val="80000"/>
            </a:schemeClr>
          </a:solidFill>
          <a:ln w="50800" cap="flat" cmpd="thickThin">
            <a:solidFill>
              <a:schemeClr val="dk1"/>
            </a:solidFill>
            <a:prstDash val="solid"/>
            <a:round/>
            <a:headEnd type="none" w="sm" len="sm"/>
            <a:tailEnd type="none" w="sm" len="sm"/>
          </a:ln>
        </p:spPr>
        <p:txBody>
          <a:bodyPr spcFirstLastPara="1" vert="horz" wrap="square" lIns="137156" tIns="68569" rIns="68569" bIns="34275" rtlCol="0" anchor="t" anchorCtr="0">
            <a:noAutofit/>
          </a:bodyPr>
          <a:lstStyle/>
          <a:p>
            <a:pPr marL="0" indent="0">
              <a:spcBef>
                <a:spcPts val="0"/>
              </a:spcBef>
              <a:buClr>
                <a:schemeClr val="accent1"/>
              </a:buClr>
              <a:buSzPts val="2240"/>
              <a:buNone/>
            </a:pPr>
            <a:r>
              <a:rPr lang="zh-TW" altLang="en-US" b="1" dirty="0">
                <a:solidFill>
                  <a:schemeClr val="dk1"/>
                </a:solidFill>
                <a:latin typeface="Microsoft JhengHei" charset="-120"/>
                <a:ea typeface="Microsoft JhengHei" charset="-120"/>
                <a:cs typeface="Microsoft JhengHei" charset="-120"/>
                <a:sym typeface="Verdana"/>
              </a:rPr>
              <a:t>國中新增科技領域</a:t>
            </a:r>
            <a:endParaRPr b="1" dirty="0">
              <a:solidFill>
                <a:schemeClr val="dk1"/>
              </a:solidFill>
              <a:latin typeface="Microsoft JhengHei" charset="-120"/>
              <a:ea typeface="Microsoft JhengHei" charset="-120"/>
              <a:cs typeface="Microsoft JhengHei" charset="-120"/>
              <a:sym typeface="Verdana"/>
            </a:endParaRPr>
          </a:p>
          <a:p>
            <a:pPr marL="0" indent="0">
              <a:spcBef>
                <a:spcPts val="188"/>
              </a:spcBef>
              <a:buClr>
                <a:schemeClr val="accent1"/>
              </a:buClr>
              <a:buSzPts val="2240"/>
              <a:buNone/>
            </a:pPr>
            <a:r>
              <a:rPr lang="zh-TW" altLang="en-US" b="1" dirty="0">
                <a:solidFill>
                  <a:schemeClr val="dk1"/>
                </a:solidFill>
                <a:latin typeface="Microsoft JhengHei" charset="-120"/>
                <a:ea typeface="Microsoft JhengHei" charset="-120"/>
                <a:cs typeface="Microsoft JhengHei" charset="-120"/>
                <a:sym typeface="Verdana"/>
              </a:rPr>
              <a:t>國小不排課，融入各科教學</a:t>
            </a:r>
            <a:endParaRPr b="1" dirty="0">
              <a:solidFill>
                <a:schemeClr val="dk1"/>
              </a:solidFill>
              <a:latin typeface="Microsoft JhengHei" charset="-120"/>
              <a:ea typeface="Microsoft JhengHei" charset="-120"/>
              <a:cs typeface="Microsoft JhengHei" charset="-120"/>
              <a:sym typeface="Verdana"/>
            </a:endParaRPr>
          </a:p>
        </p:txBody>
      </p:sp>
      <p:sp>
        <p:nvSpPr>
          <p:cNvPr id="3" name="投影片編號版面配置區 2"/>
          <p:cNvSpPr>
            <a:spLocks noGrp="1"/>
          </p:cNvSpPr>
          <p:nvPr>
            <p:ph type="sldNum" sz="quarter" idx="12"/>
          </p:nvPr>
        </p:nvSpPr>
        <p:spPr/>
        <p:txBody>
          <a:bodyPr/>
          <a:lstStyle/>
          <a:p>
            <a:fld id="{7B83EF40-B5B1-4485-A470-E02D46259FD4}" type="slidenum">
              <a:rPr lang="zh-TW" altLang="en-US" smtClean="0"/>
              <a:pPr/>
              <a:t>24</a:t>
            </a:fld>
            <a:endParaRPr lang="zh-TW" altLang="en-US"/>
          </a:p>
        </p:txBody>
      </p:sp>
      <p:sp>
        <p:nvSpPr>
          <p:cNvPr id="204" name="Shape 204"/>
          <p:cNvSpPr/>
          <p:nvPr/>
        </p:nvSpPr>
        <p:spPr>
          <a:xfrm>
            <a:off x="1547664" y="5425331"/>
            <a:ext cx="5616624" cy="540060"/>
          </a:xfrm>
          <a:prstGeom prst="roundRect">
            <a:avLst>
              <a:gd name="adj" fmla="val 16667"/>
            </a:avLst>
          </a:prstGeom>
          <a:noFill/>
          <a:ln w="38100" cap="flat" cmpd="sng">
            <a:solidFill>
              <a:srgbClr val="FF0000"/>
            </a:solidFill>
            <a:prstDash val="solid"/>
            <a:round/>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Verdana"/>
              <a:ea typeface="Verdana"/>
              <a:cs typeface="Verdana"/>
              <a:sym typeface="Verdana"/>
            </a:endParaRPr>
          </a:p>
        </p:txBody>
      </p:sp>
      <p:sp>
        <p:nvSpPr>
          <p:cNvPr id="5" name="圓角矩形 4"/>
          <p:cNvSpPr/>
          <p:nvPr/>
        </p:nvSpPr>
        <p:spPr>
          <a:xfrm>
            <a:off x="933450" y="2474455"/>
            <a:ext cx="7524838" cy="1678977"/>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r>
              <a:rPr lang="zh-TW" altLang="en-US" sz="2400" b="1" dirty="0">
                <a:latin typeface="Microsoft JhengHei" charset="-120"/>
                <a:ea typeface="Microsoft JhengHei" charset="-120"/>
                <a:cs typeface="Microsoft JhengHei" charset="-120"/>
              </a:rPr>
              <a:t>生活科技與資訊科技之每週總授課節數</a:t>
            </a:r>
            <a:r>
              <a:rPr lang="zh-TW" altLang="en-US" sz="2400" b="1" dirty="0">
                <a:solidFill>
                  <a:srgbClr val="FF0000"/>
                </a:solidFill>
                <a:latin typeface="Microsoft JhengHei" charset="-120"/>
                <a:ea typeface="Microsoft JhengHei" charset="-120"/>
                <a:cs typeface="Microsoft JhengHei" charset="-120"/>
              </a:rPr>
              <a:t>二</a:t>
            </a:r>
            <a:r>
              <a:rPr lang="zh-TW" altLang="en-US" sz="2400" b="1" dirty="0" smtClean="0">
                <a:solidFill>
                  <a:srgbClr val="FF0000"/>
                </a:solidFill>
                <a:latin typeface="Microsoft JhengHei" charset="-120"/>
                <a:ea typeface="Microsoft JhengHei" charset="-120"/>
                <a:cs typeface="Microsoft JhengHei" charset="-120"/>
              </a:rPr>
              <a:t>節</a:t>
            </a:r>
            <a:endParaRPr lang="en-US" altLang="zh-TW" sz="2400" b="1" dirty="0" smtClean="0">
              <a:solidFill>
                <a:srgbClr val="FF0000"/>
              </a:solidFill>
              <a:latin typeface="Microsoft JhengHei" charset="-120"/>
              <a:ea typeface="Microsoft JhengHei" charset="-120"/>
              <a:cs typeface="Microsoft JhengHei" charset="-120"/>
            </a:endParaRPr>
          </a:p>
          <a:p>
            <a:endParaRPr lang="en-US" altLang="zh-TW" sz="2400" b="1" dirty="0" smtClean="0">
              <a:latin typeface="Microsoft JhengHei" charset="-120"/>
              <a:ea typeface="Microsoft JhengHei" charset="-120"/>
              <a:cs typeface="Microsoft JhengHei" charset="-120"/>
            </a:endParaRPr>
          </a:p>
          <a:p>
            <a:pPr marL="342900" lvl="0" indent="-342900">
              <a:buFont typeface="Arial" panose="020B0604020202020204" pitchFamily="34" charset="0"/>
              <a:buChar char="•"/>
            </a:pPr>
            <a:r>
              <a:rPr lang="zh-TW" altLang="en-US" sz="2400" dirty="0" smtClean="0">
                <a:latin typeface="Microsoft JhengHei" charset="-120"/>
                <a:ea typeface="Microsoft JhengHei" charset="-120"/>
                <a:cs typeface="Microsoft JhengHei" charset="-120"/>
              </a:rPr>
              <a:t>依</a:t>
            </a:r>
            <a:r>
              <a:rPr lang="zh-TW" altLang="en-US" sz="2400" dirty="0">
                <a:latin typeface="Microsoft JhengHei" charset="-120"/>
                <a:ea typeface="Microsoft JhengHei" charset="-120"/>
                <a:cs typeface="Microsoft JhengHei" charset="-120"/>
              </a:rPr>
              <a:t>學期開設，可採生活科技與資訊科技每週各一節</a:t>
            </a:r>
            <a:endParaRPr lang="en-US" altLang="zh-TW" sz="2400" dirty="0">
              <a:latin typeface="Microsoft JhengHei" charset="-120"/>
              <a:ea typeface="Microsoft JhengHei" charset="-120"/>
              <a:cs typeface="Microsoft JhengHei" charset="-120"/>
            </a:endParaRPr>
          </a:p>
          <a:p>
            <a:pPr marL="342900" lvl="0" indent="-342900">
              <a:buFont typeface="Arial" panose="020B0604020202020204" pitchFamily="34" charset="0"/>
              <a:buChar char="•"/>
            </a:pPr>
            <a:r>
              <a:rPr lang="zh-TW" altLang="en-US" sz="2400" dirty="0">
                <a:latin typeface="Microsoft JhengHei" charset="-120"/>
                <a:ea typeface="Microsoft JhengHei" charset="-120"/>
                <a:cs typeface="Microsoft JhengHei" charset="-120"/>
              </a:rPr>
              <a:t>上下學期對開、每週連排二節課的方式開課</a:t>
            </a:r>
            <a:r>
              <a:rPr lang="zh-TW" altLang="en-US" sz="2400" dirty="0" smtClean="0">
                <a:latin typeface="Microsoft JhengHei" charset="-120"/>
                <a:ea typeface="Microsoft JhengHei" charset="-120"/>
                <a:cs typeface="Microsoft JhengHei" charset="-120"/>
              </a:rPr>
              <a:t>。</a:t>
            </a:r>
            <a:endParaRPr lang="zh-TW" altLang="en-US" sz="2400" dirty="0"/>
          </a:p>
        </p:txBody>
      </p:sp>
    </p:spTree>
    <p:extLst>
      <p:ext uri="{BB962C8B-B14F-4D97-AF65-F5344CB8AC3E}">
        <p14:creationId xmlns:p14="http://schemas.microsoft.com/office/powerpoint/2010/main" val="12359907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甜甜圈 6"/>
          <p:cNvSpPr/>
          <p:nvPr/>
        </p:nvSpPr>
        <p:spPr>
          <a:xfrm>
            <a:off x="827584" y="980728"/>
            <a:ext cx="1224136" cy="1224136"/>
          </a:xfrm>
          <a:prstGeom prst="donu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black"/>
              </a:solidFill>
            </a:endParaRPr>
          </a:p>
        </p:txBody>
      </p:sp>
      <p:sp>
        <p:nvSpPr>
          <p:cNvPr id="4" name="投影片編號版面配置區 3"/>
          <p:cNvSpPr>
            <a:spLocks noGrp="1"/>
          </p:cNvSpPr>
          <p:nvPr>
            <p:ph type="sldNum" sz="quarter" idx="12"/>
          </p:nvPr>
        </p:nvSpPr>
        <p:spPr/>
        <p:txBody>
          <a:bodyPr/>
          <a:lstStyle/>
          <a:p>
            <a:fld id="{877719EC-D75B-4B17-9C97-C8B9AFC69699}" type="slidenum">
              <a:rPr lang="zh-TW" altLang="en-US" smtClean="0"/>
              <a:pPr/>
              <a:t>25</a:t>
            </a:fld>
            <a:endParaRPr lang="zh-TW" altLang="en-US"/>
          </a:p>
        </p:txBody>
      </p:sp>
      <p:sp>
        <p:nvSpPr>
          <p:cNvPr id="15" name="標題 1"/>
          <p:cNvSpPr txBox="1">
            <a:spLocks/>
          </p:cNvSpPr>
          <p:nvPr/>
        </p:nvSpPr>
        <p:spPr>
          <a:xfrm>
            <a:off x="2159732" y="1124744"/>
            <a:ext cx="6444716" cy="1143000"/>
          </a:xfrm>
          <a:prstGeom prst="rect">
            <a:avLst/>
          </a:prstGeom>
        </p:spPr>
        <p:txBody>
          <a:bodyPr vert="horz" lIns="91440" tIns="45720" rIns="91440" bIns="45720" rtlCol="0">
            <a:normAutofit/>
          </a:bodyPr>
          <a:lstStyle>
            <a:lvl1pPr indent="0">
              <a:spcBef>
                <a:spcPct val="20000"/>
              </a:spcBef>
              <a:buFont typeface="Arial" pitchFamily="34" charset="0"/>
              <a:buNone/>
              <a:defRPr sz="4800" b="1">
                <a:solidFill>
                  <a:srgbClr val="A50021"/>
                </a:solidFill>
                <a:latin typeface="Microsoft JhengHei" charset="-120"/>
                <a:ea typeface="Microsoft JhengHei" charset="-120"/>
                <a:cs typeface="Microsoft JhengHei" charset="-12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TW" altLang="en-US" dirty="0">
                <a:solidFill>
                  <a:schemeClr val="accent1">
                    <a:lumMod val="75000"/>
                  </a:schemeClr>
                </a:solidFill>
              </a:rPr>
              <a:t>參、科技領綱重要內涵</a:t>
            </a:r>
          </a:p>
        </p:txBody>
      </p:sp>
      <p:sp>
        <p:nvSpPr>
          <p:cNvPr id="24" name="矩形 23"/>
          <p:cNvSpPr/>
          <p:nvPr/>
        </p:nvSpPr>
        <p:spPr>
          <a:xfrm>
            <a:off x="1836165" y="2060848"/>
            <a:ext cx="6174432" cy="3695050"/>
          </a:xfrm>
          <a:prstGeom prst="rect">
            <a:avLst/>
          </a:prstGeom>
        </p:spPr>
        <p:txBody>
          <a:bodyPr wrap="square">
            <a:spAutoFit/>
          </a:bodyPr>
          <a:lstStyle/>
          <a:p>
            <a:pPr marL="893763" lvl="0" indent="-868363">
              <a:lnSpc>
                <a:spcPct val="150000"/>
              </a:lnSpc>
              <a:buSzPts val="3200"/>
              <a:buFont typeface="+mj-ea"/>
              <a:buAutoNum type="ea1ChtPeriod"/>
              <a:tabLst>
                <a:tab pos="1073150" algn="l"/>
              </a:tabLst>
            </a:pPr>
            <a:r>
              <a:rPr lang="zh-TW" altLang="en-US" sz="3200" b="1" dirty="0"/>
              <a:t>核心素養的轉化與發展</a:t>
            </a:r>
          </a:p>
          <a:p>
            <a:pPr marL="893763" lvl="0" indent="-868363">
              <a:lnSpc>
                <a:spcPct val="150000"/>
              </a:lnSpc>
              <a:buSzPts val="3200"/>
              <a:buFont typeface="+mj-ea"/>
              <a:buAutoNum type="ea1ChtPeriod"/>
              <a:tabLst>
                <a:tab pos="1073150" algn="l"/>
              </a:tabLst>
            </a:pPr>
            <a:r>
              <a:rPr lang="zh-TW" altLang="en-US" sz="3200" b="1" dirty="0"/>
              <a:t>科技領域的核心素養</a:t>
            </a:r>
          </a:p>
          <a:p>
            <a:pPr marL="893763" lvl="0" indent="-868363">
              <a:lnSpc>
                <a:spcPct val="150000"/>
              </a:lnSpc>
              <a:buSzPts val="3200"/>
              <a:buFont typeface="+mj-ea"/>
              <a:buAutoNum type="ea1ChtPeriod"/>
              <a:tabLst>
                <a:tab pos="1073150" algn="l"/>
              </a:tabLst>
            </a:pPr>
            <a:r>
              <a:rPr lang="zh-TW" altLang="en-US" sz="3200" b="1" dirty="0"/>
              <a:t>資訊科技的學習重點</a:t>
            </a:r>
          </a:p>
          <a:p>
            <a:pPr marL="893763" lvl="0" indent="-868363">
              <a:lnSpc>
                <a:spcPct val="150000"/>
              </a:lnSpc>
              <a:buSzPts val="3200"/>
              <a:buFont typeface="+mj-ea"/>
              <a:buAutoNum type="ea1ChtPeriod"/>
              <a:tabLst>
                <a:tab pos="1073150" algn="l"/>
              </a:tabLst>
            </a:pPr>
            <a:r>
              <a:rPr lang="zh-TW" altLang="en-US" sz="3200" b="1" dirty="0"/>
              <a:t>學習表現架構</a:t>
            </a:r>
          </a:p>
          <a:p>
            <a:pPr marL="893763" lvl="0" indent="-868363">
              <a:lnSpc>
                <a:spcPct val="150000"/>
              </a:lnSpc>
              <a:buSzPts val="3200"/>
              <a:buFont typeface="+mj-ea"/>
              <a:buAutoNum type="ea1ChtPeriod"/>
              <a:tabLst>
                <a:tab pos="1073150" algn="l"/>
              </a:tabLst>
            </a:pPr>
            <a:r>
              <a:rPr lang="zh-TW" altLang="en-US" sz="3200" b="1" dirty="0"/>
              <a:t>學習內容架構</a:t>
            </a:r>
          </a:p>
        </p:txBody>
      </p:sp>
      <p:cxnSp>
        <p:nvCxnSpPr>
          <p:cNvPr id="25" name="直線接點 24"/>
          <p:cNvCxnSpPr/>
          <p:nvPr/>
        </p:nvCxnSpPr>
        <p:spPr>
          <a:xfrm>
            <a:off x="1439652" y="2204864"/>
            <a:ext cx="0" cy="396000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6" name="橢圓 25"/>
          <p:cNvSpPr/>
          <p:nvPr/>
        </p:nvSpPr>
        <p:spPr>
          <a:xfrm>
            <a:off x="1331640" y="2492896"/>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27" name="橢圓 26"/>
          <p:cNvSpPr/>
          <p:nvPr/>
        </p:nvSpPr>
        <p:spPr>
          <a:xfrm>
            <a:off x="1331640" y="3933056"/>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28" name="橢圓 27"/>
          <p:cNvSpPr/>
          <p:nvPr/>
        </p:nvSpPr>
        <p:spPr>
          <a:xfrm>
            <a:off x="1331640" y="4653136"/>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29" name="橢圓 28"/>
          <p:cNvSpPr/>
          <p:nvPr/>
        </p:nvSpPr>
        <p:spPr>
          <a:xfrm>
            <a:off x="1331640" y="5373216"/>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30" name="橢圓 29"/>
          <p:cNvSpPr/>
          <p:nvPr/>
        </p:nvSpPr>
        <p:spPr>
          <a:xfrm>
            <a:off x="1331640" y="3212976"/>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grpSp>
        <p:nvGrpSpPr>
          <p:cNvPr id="22" name="群組 21"/>
          <p:cNvGrpSpPr/>
          <p:nvPr/>
        </p:nvGrpSpPr>
        <p:grpSpPr>
          <a:xfrm>
            <a:off x="369133" y="61412"/>
            <a:ext cx="8712528" cy="864000"/>
            <a:chOff x="215736" y="4119955"/>
            <a:chExt cx="8712528" cy="864000"/>
          </a:xfrm>
        </p:grpSpPr>
        <p:sp>
          <p:nvSpPr>
            <p:cNvPr id="23" name="＞形箭號 22"/>
            <p:cNvSpPr/>
            <p:nvPr/>
          </p:nvSpPr>
          <p:spPr>
            <a:xfrm>
              <a:off x="1898868"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schemeClr val="tx1">
                      <a:lumMod val="50000"/>
                      <a:lumOff val="50000"/>
                    </a:schemeClr>
                  </a:solidFill>
                  <a:latin typeface="微軟正黑體" panose="020B0604030504040204" pitchFamily="34" charset="-120"/>
                </a:rPr>
                <a:t>科技領域課程特色</a:t>
              </a:r>
            </a:p>
          </p:txBody>
        </p:sp>
        <p:sp>
          <p:nvSpPr>
            <p:cNvPr id="32" name="＞形箭號 31"/>
            <p:cNvSpPr/>
            <p:nvPr/>
          </p:nvSpPr>
          <p:spPr>
            <a:xfrm>
              <a:off x="3582000" y="4119955"/>
              <a:ext cx="1980000" cy="864000"/>
            </a:xfrm>
            <a:prstGeom prst="chevron">
              <a:avLst>
                <a:gd name="adj" fmla="val 3167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prstClr val="black">
                      <a:lumMod val="95000"/>
                      <a:lumOff val="5000"/>
                    </a:prstClr>
                  </a:solidFill>
                  <a:latin typeface="微軟正黑體" panose="020B0604030504040204" pitchFamily="34" charset="-120"/>
                </a:rPr>
                <a:t>科技領綱重要內涵</a:t>
              </a:r>
            </a:p>
          </p:txBody>
        </p:sp>
        <p:sp>
          <p:nvSpPr>
            <p:cNvPr id="34" name="＞形箭號 33"/>
            <p:cNvSpPr/>
            <p:nvPr/>
          </p:nvSpPr>
          <p:spPr>
            <a:xfrm>
              <a:off x="5265132"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schemeClr val="tx1">
                      <a:lumMod val="50000"/>
                      <a:lumOff val="50000"/>
                    </a:schemeClr>
                  </a:solidFill>
                  <a:latin typeface="微軟正黑體" panose="020B0604030504040204" pitchFamily="34" charset="-120"/>
                </a:rPr>
                <a:t>學習重點內容解析</a:t>
              </a:r>
            </a:p>
          </p:txBody>
        </p:sp>
        <p:sp>
          <p:nvSpPr>
            <p:cNvPr id="35" name="＞形箭號 34"/>
            <p:cNvSpPr/>
            <p:nvPr/>
          </p:nvSpPr>
          <p:spPr>
            <a:xfrm>
              <a:off x="6948264"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schemeClr val="tx1">
                      <a:lumMod val="50000"/>
                      <a:lumOff val="50000"/>
                    </a:schemeClr>
                  </a:solidFill>
                  <a:latin typeface="微軟正黑體" panose="020B0604030504040204" pitchFamily="34" charset="-120"/>
                </a:rPr>
                <a:t>相關教材分享</a:t>
              </a:r>
            </a:p>
          </p:txBody>
        </p:sp>
        <p:sp>
          <p:nvSpPr>
            <p:cNvPr id="36" name="＞形箭號 35"/>
            <p:cNvSpPr/>
            <p:nvPr/>
          </p:nvSpPr>
          <p:spPr>
            <a:xfrm>
              <a:off x="215736"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smtClean="0">
                  <a:solidFill>
                    <a:schemeClr val="tx1">
                      <a:lumMod val="50000"/>
                      <a:lumOff val="50000"/>
                    </a:schemeClr>
                  </a:solidFill>
                  <a:latin typeface="微軟正黑體" panose="020B0604030504040204" pitchFamily="34" charset="-120"/>
                </a:rPr>
                <a:t>總綱</a:t>
              </a:r>
              <a:endParaRPr kumimoji="1" lang="en-US" altLang="zh-TW" sz="2400" b="1" dirty="0" smtClean="0">
                <a:solidFill>
                  <a:schemeClr val="tx1">
                    <a:lumMod val="50000"/>
                    <a:lumOff val="50000"/>
                  </a:schemeClr>
                </a:solidFill>
                <a:latin typeface="微軟正黑體" panose="020B0604030504040204" pitchFamily="34" charset="-120"/>
              </a:endParaRPr>
            </a:p>
            <a:p>
              <a:pPr algn="ctr" eaLnBrk="0" fontAlgn="base" hangingPunct="0">
                <a:spcBef>
                  <a:spcPct val="0"/>
                </a:spcBef>
                <a:spcAft>
                  <a:spcPct val="0"/>
                </a:spcAft>
              </a:pPr>
              <a:r>
                <a:rPr kumimoji="1" lang="zh-TW" altLang="en-US" sz="2400" b="1" dirty="0" smtClean="0">
                  <a:solidFill>
                    <a:schemeClr val="tx1">
                      <a:lumMod val="50000"/>
                      <a:lumOff val="50000"/>
                    </a:schemeClr>
                  </a:solidFill>
                  <a:latin typeface="微軟正黑體" panose="020B0604030504040204" pitchFamily="34" charset="-120"/>
                </a:rPr>
                <a:t>重要</a:t>
              </a:r>
              <a:r>
                <a:rPr kumimoji="1" lang="zh-TW" altLang="en-US" sz="2400" b="1" dirty="0">
                  <a:solidFill>
                    <a:schemeClr val="tx1">
                      <a:lumMod val="50000"/>
                      <a:lumOff val="50000"/>
                    </a:schemeClr>
                  </a:solidFill>
                  <a:latin typeface="微軟正黑體" panose="020B0604030504040204" pitchFamily="34" charset="-120"/>
                </a:rPr>
                <a:t>內涵</a:t>
              </a:r>
            </a:p>
          </p:txBody>
        </p:sp>
      </p:grpSp>
    </p:spTree>
    <p:extLst>
      <p:ext uri="{BB962C8B-B14F-4D97-AF65-F5344CB8AC3E}">
        <p14:creationId xmlns:p14="http://schemas.microsoft.com/office/powerpoint/2010/main" val="39878656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77962" y="250208"/>
            <a:ext cx="7886700" cy="994172"/>
          </a:xfrm>
        </p:spPr>
        <p:txBody>
          <a:bodyPr/>
          <a:lstStyle/>
          <a:p>
            <a:r>
              <a:rPr lang="zh-TW" altLang="en-US" b="1" dirty="0" smtClean="0">
                <a:solidFill>
                  <a:schemeClr val="accent1">
                    <a:lumMod val="75000"/>
                  </a:schemeClr>
                </a:solidFill>
              </a:rPr>
              <a:t>一、核心</a:t>
            </a:r>
            <a:r>
              <a:rPr lang="zh-TW" altLang="en-US" b="1" dirty="0">
                <a:solidFill>
                  <a:schemeClr val="accent1">
                    <a:lumMod val="75000"/>
                  </a:schemeClr>
                </a:solidFill>
              </a:rPr>
              <a:t>素養的轉化與</a:t>
            </a:r>
            <a:r>
              <a:rPr lang="zh-TW" altLang="en-US" b="1" dirty="0" smtClean="0">
                <a:solidFill>
                  <a:schemeClr val="accent1">
                    <a:lumMod val="75000"/>
                  </a:schemeClr>
                </a:solidFill>
              </a:rPr>
              <a:t>發展</a:t>
            </a:r>
            <a:endParaRPr lang="zh-TW" altLang="en-US" b="1" dirty="0">
              <a:solidFill>
                <a:schemeClr val="accent1">
                  <a:lumMod val="75000"/>
                </a:schemeClr>
              </a:solidFill>
            </a:endParaRPr>
          </a:p>
        </p:txBody>
      </p:sp>
      <p:sp>
        <p:nvSpPr>
          <p:cNvPr id="3" name="投影片編號版面配置區 2"/>
          <p:cNvSpPr>
            <a:spLocks noGrp="1"/>
          </p:cNvSpPr>
          <p:nvPr>
            <p:ph type="sldNum" sz="quarter" idx="12"/>
          </p:nvPr>
        </p:nvSpPr>
        <p:spPr/>
        <p:txBody>
          <a:bodyPr/>
          <a:lstStyle/>
          <a:p>
            <a:fld id="{7B83EF40-B5B1-4485-A470-E02D46259FD4}" type="slidenum">
              <a:rPr lang="zh-TW" altLang="en-US" smtClean="0"/>
              <a:pPr/>
              <a:t>26</a:t>
            </a:fld>
            <a:endParaRPr lang="zh-TW" altLang="en-US"/>
          </a:p>
        </p:txBody>
      </p:sp>
      <p:pic>
        <p:nvPicPr>
          <p:cNvPr id="12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3316" y="1320078"/>
            <a:ext cx="80962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5" name="五邊形 124"/>
          <p:cNvSpPr/>
          <p:nvPr/>
        </p:nvSpPr>
        <p:spPr>
          <a:xfrm>
            <a:off x="739824" y="2634785"/>
            <a:ext cx="1944216" cy="815367"/>
          </a:xfrm>
          <a:prstGeom prst="homePlate">
            <a:avLst/>
          </a:prstGeom>
          <a:solidFill>
            <a:srgbClr val="FFC000"/>
          </a:solidFill>
          <a:ln w="38100">
            <a:solidFill>
              <a:srgbClr val="FFC000"/>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26" name="文字方塊 28"/>
          <p:cNvSpPr txBox="1">
            <a:spLocks noChangeArrowheads="1"/>
          </p:cNvSpPr>
          <p:nvPr/>
        </p:nvSpPr>
        <p:spPr bwMode="auto">
          <a:xfrm>
            <a:off x="2606280" y="1320078"/>
            <a:ext cx="3430065" cy="1061829"/>
          </a:xfrm>
          <a:prstGeom prst="rect">
            <a:avLst/>
          </a:prstGeom>
          <a:noFill/>
          <a:ln w="9525">
            <a:noFill/>
            <a:miter lim="800000"/>
            <a:headEnd/>
            <a:tailEnd/>
          </a:ln>
        </p:spPr>
        <p:txBody>
          <a:bodyPr wrap="square">
            <a:spAutoFit/>
          </a:bodyPr>
          <a:lstStyle/>
          <a:p>
            <a:r>
              <a:rPr lang="zh-TW" altLang="en-US" sz="2100" b="1" dirty="0">
                <a:latin typeface="Microsoft JhengHei" charset="-120"/>
                <a:ea typeface="Microsoft JhengHei" charset="-120"/>
                <a:cs typeface="Microsoft JhengHei" charset="-120"/>
              </a:rPr>
              <a:t>各教育階段科技領域 核心素養</a:t>
            </a:r>
            <a:r>
              <a:rPr lang="en-US" altLang="zh-TW" sz="2100" b="1" dirty="0">
                <a:latin typeface="Microsoft JhengHei" charset="-120"/>
                <a:ea typeface="Microsoft JhengHei" charset="-120"/>
                <a:cs typeface="Microsoft JhengHei" charset="-120"/>
              </a:rPr>
              <a:t>(</a:t>
            </a:r>
            <a:r>
              <a:rPr lang="zh-TW" altLang="en-US" sz="2100" b="1" dirty="0">
                <a:latin typeface="Microsoft JhengHei" charset="-120"/>
                <a:ea typeface="Microsoft JhengHei" charset="-120"/>
                <a:cs typeface="Microsoft JhengHei" charset="-120"/>
              </a:rPr>
              <a:t>以國中為例</a:t>
            </a:r>
            <a:r>
              <a:rPr lang="en-US" altLang="zh-TW" sz="2100" b="1" dirty="0">
                <a:latin typeface="Microsoft JhengHei" charset="-120"/>
                <a:ea typeface="Microsoft JhengHei" charset="-120"/>
                <a:cs typeface="Microsoft JhengHei" charset="-120"/>
              </a:rPr>
              <a:t>)</a:t>
            </a:r>
          </a:p>
          <a:p>
            <a:endParaRPr lang="zh-TW" altLang="en-US" sz="2100" b="1" dirty="0">
              <a:latin typeface="Microsoft JhengHei" charset="-120"/>
              <a:ea typeface="Microsoft JhengHei" charset="-120"/>
              <a:cs typeface="Microsoft JhengHei" charset="-120"/>
            </a:endParaRPr>
          </a:p>
        </p:txBody>
      </p:sp>
      <p:grpSp>
        <p:nvGrpSpPr>
          <p:cNvPr id="127" name="群組 122"/>
          <p:cNvGrpSpPr>
            <a:grpSpLocks noChangeAspect="1"/>
          </p:cNvGrpSpPr>
          <p:nvPr/>
        </p:nvGrpSpPr>
        <p:grpSpPr bwMode="auto">
          <a:xfrm>
            <a:off x="3922901" y="3640174"/>
            <a:ext cx="3986297" cy="3196886"/>
            <a:chOff x="2986363" y="2734568"/>
            <a:chExt cx="5623310" cy="4510858"/>
          </a:xfrm>
        </p:grpSpPr>
        <p:grpSp>
          <p:nvGrpSpPr>
            <p:cNvPr id="128" name="群組 123"/>
            <p:cNvGrpSpPr>
              <a:grpSpLocks/>
            </p:cNvGrpSpPr>
            <p:nvPr/>
          </p:nvGrpSpPr>
          <p:grpSpPr bwMode="auto">
            <a:xfrm>
              <a:off x="2986363" y="2734568"/>
              <a:ext cx="5623310" cy="4510858"/>
              <a:chOff x="2986363" y="2734568"/>
              <a:chExt cx="5623310" cy="4510858"/>
            </a:xfrm>
          </p:grpSpPr>
          <p:grpSp>
            <p:nvGrpSpPr>
              <p:cNvPr id="131" name="群組 126"/>
              <p:cNvGrpSpPr>
                <a:grpSpLocks/>
              </p:cNvGrpSpPr>
              <p:nvPr/>
            </p:nvGrpSpPr>
            <p:grpSpPr bwMode="auto">
              <a:xfrm>
                <a:off x="2986363" y="2734568"/>
                <a:ext cx="5623310" cy="4510858"/>
                <a:chOff x="2833963" y="73050"/>
                <a:chExt cx="5623310" cy="4510858"/>
              </a:xfrm>
            </p:grpSpPr>
            <p:grpSp>
              <p:nvGrpSpPr>
                <p:cNvPr id="133" name="群組 128"/>
                <p:cNvGrpSpPr>
                  <a:grpSpLocks/>
                </p:cNvGrpSpPr>
                <p:nvPr/>
              </p:nvGrpSpPr>
              <p:grpSpPr bwMode="auto">
                <a:xfrm rot="360000">
                  <a:off x="2833963" y="73050"/>
                  <a:ext cx="5238800" cy="4510858"/>
                  <a:chOff x="2869500" y="269084"/>
                  <a:chExt cx="3405436" cy="3179762"/>
                </a:xfrm>
              </p:grpSpPr>
              <p:sp>
                <p:nvSpPr>
                  <p:cNvPr id="150" name="橢圓 149"/>
                  <p:cNvSpPr/>
                  <p:nvPr/>
                </p:nvSpPr>
                <p:spPr>
                  <a:xfrm>
                    <a:off x="2869500" y="269084"/>
                    <a:ext cx="3405436" cy="3179762"/>
                  </a:xfrm>
                  <a:prstGeom prst="ellipse">
                    <a:avLst/>
                  </a:prstGeom>
                  <a:solidFill>
                    <a:srgbClr val="00B0F0"/>
                  </a:solid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sz="1350">
                      <a:latin typeface="微軟正黑體" panose="020B0604030504040204" pitchFamily="34" charset="-120"/>
                      <a:ea typeface="微軟正黑體" panose="020B0604030504040204" pitchFamily="34" charset="-120"/>
                    </a:endParaRPr>
                  </a:p>
                </p:txBody>
              </p:sp>
              <p:sp>
                <p:nvSpPr>
                  <p:cNvPr id="151" name="橢圓 150"/>
                  <p:cNvSpPr>
                    <a:spLocks noChangeAspect="1"/>
                  </p:cNvSpPr>
                  <p:nvPr/>
                </p:nvSpPr>
                <p:spPr>
                  <a:xfrm rot="21240000">
                    <a:off x="3754989" y="1474385"/>
                    <a:ext cx="1533869" cy="768874"/>
                  </a:xfrm>
                  <a:prstGeom prst="ellipse">
                    <a:avLst/>
                  </a:prstGeom>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TW" altLang="en-US" b="1" dirty="0">
                        <a:solidFill>
                          <a:schemeClr val="tx1"/>
                        </a:solidFill>
                        <a:latin typeface="微軟正黑體" panose="020B0604030504040204" pitchFamily="34" charset="-120"/>
                        <a:ea typeface="微軟正黑體" panose="020B0604030504040204" pitchFamily="34" charset="-120"/>
                      </a:rPr>
                      <a:t>科技領域</a:t>
                    </a:r>
                    <a:endParaRPr lang="en-US" altLang="zh-TW" b="1" dirty="0">
                      <a:solidFill>
                        <a:schemeClr val="tx1"/>
                      </a:solidFill>
                      <a:latin typeface="微軟正黑體" panose="020B0604030504040204" pitchFamily="34" charset="-120"/>
                      <a:ea typeface="微軟正黑體" panose="020B0604030504040204" pitchFamily="34" charset="-120"/>
                    </a:endParaRPr>
                  </a:p>
                  <a:p>
                    <a:pPr algn="ctr">
                      <a:defRPr/>
                    </a:pPr>
                    <a:r>
                      <a:rPr lang="zh-TW" altLang="en-US" b="1" dirty="0">
                        <a:solidFill>
                          <a:schemeClr val="tx1"/>
                        </a:solidFill>
                        <a:latin typeface="微軟正黑體" panose="020B0604030504040204" pitchFamily="34" charset="-120"/>
                        <a:ea typeface="微軟正黑體" panose="020B0604030504040204" pitchFamily="34" charset="-120"/>
                      </a:rPr>
                      <a:t>核心素養</a:t>
                    </a:r>
                  </a:p>
                </p:txBody>
              </p:sp>
            </p:grpSp>
            <p:grpSp>
              <p:nvGrpSpPr>
                <p:cNvPr id="134" name="群組 129"/>
                <p:cNvGrpSpPr>
                  <a:grpSpLocks/>
                </p:cNvGrpSpPr>
                <p:nvPr/>
              </p:nvGrpSpPr>
              <p:grpSpPr bwMode="auto">
                <a:xfrm>
                  <a:off x="2990351" y="1226487"/>
                  <a:ext cx="5466922" cy="2556552"/>
                  <a:chOff x="2990351" y="1226487"/>
                  <a:chExt cx="5466922" cy="2556552"/>
                </a:xfrm>
              </p:grpSpPr>
              <p:cxnSp>
                <p:nvCxnSpPr>
                  <p:cNvPr id="135" name="直線接點 134"/>
                  <p:cNvCxnSpPr/>
                  <p:nvPr/>
                </p:nvCxnSpPr>
                <p:spPr>
                  <a:xfrm flipV="1">
                    <a:off x="6055188" y="1497114"/>
                    <a:ext cx="824528" cy="540985"/>
                  </a:xfrm>
                  <a:prstGeom prst="line">
                    <a:avLst/>
                  </a:prstGeom>
                  <a:ln>
                    <a:solidFill>
                      <a:schemeClr val="bg1"/>
                    </a:solidFill>
                    <a:prstDash val="dash"/>
                  </a:ln>
                </p:spPr>
                <p:style>
                  <a:lnRef idx="1">
                    <a:schemeClr val="dk1"/>
                  </a:lnRef>
                  <a:fillRef idx="0">
                    <a:schemeClr val="dk1"/>
                  </a:fillRef>
                  <a:effectRef idx="0">
                    <a:schemeClr val="dk1"/>
                  </a:effectRef>
                  <a:fontRef idx="minor">
                    <a:schemeClr val="tx1"/>
                  </a:fontRef>
                </p:style>
              </p:cxnSp>
              <p:cxnSp>
                <p:nvCxnSpPr>
                  <p:cNvPr id="136" name="直線接點 135"/>
                  <p:cNvCxnSpPr/>
                  <p:nvPr/>
                </p:nvCxnSpPr>
                <p:spPr>
                  <a:xfrm flipV="1">
                    <a:off x="6426358" y="2358976"/>
                    <a:ext cx="1431656" cy="0"/>
                  </a:xfrm>
                  <a:prstGeom prst="line">
                    <a:avLst/>
                  </a:prstGeom>
                  <a:ln>
                    <a:solidFill>
                      <a:schemeClr val="bg1"/>
                    </a:solidFill>
                    <a:prstDash val="dash"/>
                  </a:ln>
                </p:spPr>
                <p:style>
                  <a:lnRef idx="1">
                    <a:schemeClr val="dk1"/>
                  </a:lnRef>
                  <a:fillRef idx="0">
                    <a:schemeClr val="dk1"/>
                  </a:fillRef>
                  <a:effectRef idx="0">
                    <a:schemeClr val="dk1"/>
                  </a:effectRef>
                  <a:fontRef idx="minor">
                    <a:schemeClr val="tx1"/>
                  </a:fontRef>
                </p:style>
              </p:cxnSp>
              <p:cxnSp>
                <p:nvCxnSpPr>
                  <p:cNvPr id="137" name="直線接點 136"/>
                  <p:cNvCxnSpPr/>
                  <p:nvPr/>
                </p:nvCxnSpPr>
                <p:spPr>
                  <a:xfrm flipH="1">
                    <a:off x="4695116" y="2815100"/>
                    <a:ext cx="360565" cy="938767"/>
                  </a:xfrm>
                  <a:prstGeom prst="line">
                    <a:avLst/>
                  </a:prstGeom>
                  <a:ln>
                    <a:solidFill>
                      <a:schemeClr val="bg1"/>
                    </a:solidFill>
                    <a:prstDash val="dash"/>
                  </a:ln>
                </p:spPr>
                <p:style>
                  <a:lnRef idx="1">
                    <a:schemeClr val="dk1"/>
                  </a:lnRef>
                  <a:fillRef idx="0">
                    <a:schemeClr val="dk1"/>
                  </a:fillRef>
                  <a:effectRef idx="0">
                    <a:schemeClr val="dk1"/>
                  </a:effectRef>
                  <a:fontRef idx="minor">
                    <a:schemeClr val="tx1"/>
                  </a:fontRef>
                </p:style>
              </p:cxnSp>
              <p:cxnSp>
                <p:nvCxnSpPr>
                  <p:cNvPr id="138" name="直線接點 137"/>
                  <p:cNvCxnSpPr/>
                  <p:nvPr/>
                </p:nvCxnSpPr>
                <p:spPr>
                  <a:xfrm>
                    <a:off x="5729089" y="2846923"/>
                    <a:ext cx="355263" cy="936116"/>
                  </a:xfrm>
                  <a:prstGeom prst="line">
                    <a:avLst/>
                  </a:prstGeom>
                  <a:ln>
                    <a:solidFill>
                      <a:schemeClr val="bg1"/>
                    </a:solidFill>
                    <a:prstDash val="dash"/>
                  </a:ln>
                </p:spPr>
                <p:style>
                  <a:lnRef idx="1">
                    <a:schemeClr val="dk1"/>
                  </a:lnRef>
                  <a:fillRef idx="0">
                    <a:schemeClr val="dk1"/>
                  </a:fillRef>
                  <a:effectRef idx="0">
                    <a:schemeClr val="dk1"/>
                  </a:effectRef>
                  <a:fontRef idx="minor">
                    <a:schemeClr val="tx1"/>
                  </a:fontRef>
                </p:style>
              </p:cxnSp>
              <p:cxnSp>
                <p:nvCxnSpPr>
                  <p:cNvPr id="139" name="直線接點 138"/>
                  <p:cNvCxnSpPr/>
                  <p:nvPr/>
                </p:nvCxnSpPr>
                <p:spPr>
                  <a:xfrm>
                    <a:off x="3923611" y="1412254"/>
                    <a:ext cx="792714" cy="540985"/>
                  </a:xfrm>
                  <a:prstGeom prst="line">
                    <a:avLst/>
                  </a:prstGeom>
                  <a:ln>
                    <a:solidFill>
                      <a:schemeClr val="bg1"/>
                    </a:solidFill>
                    <a:prstDash val="dash"/>
                  </a:ln>
                </p:spPr>
                <p:style>
                  <a:lnRef idx="1">
                    <a:schemeClr val="dk1"/>
                  </a:lnRef>
                  <a:fillRef idx="0">
                    <a:schemeClr val="dk1"/>
                  </a:fillRef>
                  <a:effectRef idx="0">
                    <a:schemeClr val="dk1"/>
                  </a:effectRef>
                  <a:fontRef idx="minor">
                    <a:schemeClr val="tx1"/>
                  </a:fontRef>
                </p:style>
              </p:cxnSp>
              <p:cxnSp>
                <p:nvCxnSpPr>
                  <p:cNvPr id="140" name="直線接點 139"/>
                  <p:cNvCxnSpPr/>
                  <p:nvPr/>
                </p:nvCxnSpPr>
                <p:spPr>
                  <a:xfrm>
                    <a:off x="3006291" y="2239642"/>
                    <a:ext cx="1344167" cy="63645"/>
                  </a:xfrm>
                  <a:prstGeom prst="line">
                    <a:avLst/>
                  </a:prstGeom>
                  <a:ln>
                    <a:solidFill>
                      <a:schemeClr val="bg1"/>
                    </a:solidFill>
                    <a:prstDash val="dash"/>
                  </a:ln>
                </p:spPr>
                <p:style>
                  <a:lnRef idx="1">
                    <a:schemeClr val="dk1"/>
                  </a:lnRef>
                  <a:fillRef idx="0">
                    <a:schemeClr val="dk1"/>
                  </a:fillRef>
                  <a:effectRef idx="0">
                    <a:schemeClr val="dk1"/>
                  </a:effectRef>
                  <a:fontRef idx="minor">
                    <a:schemeClr val="tx1"/>
                  </a:fontRef>
                </p:style>
              </p:cxnSp>
              <p:sp>
                <p:nvSpPr>
                  <p:cNvPr id="141" name="文字方塊 140"/>
                  <p:cNvSpPr txBox="1"/>
                  <p:nvPr/>
                </p:nvSpPr>
                <p:spPr>
                  <a:xfrm>
                    <a:off x="3631600" y="2877056"/>
                    <a:ext cx="1305218" cy="477705"/>
                  </a:xfrm>
                  <a:prstGeom prst="rect">
                    <a:avLst/>
                  </a:prstGeom>
                  <a:noFill/>
                </p:spPr>
                <p:txBody>
                  <a:bodyPr wrap="none">
                    <a:spAutoFit/>
                  </a:bodyPr>
                  <a:lstStyle/>
                  <a:p>
                    <a:pPr>
                      <a:defRPr/>
                    </a:pPr>
                    <a:r>
                      <a:rPr lang="zh-TW" altLang="en-US" sz="1600" b="1" dirty="0">
                        <a:solidFill>
                          <a:srgbClr val="FFFF00"/>
                        </a:solidFill>
                        <a:latin typeface="微軟正黑體" panose="020B0604030504040204" pitchFamily="34" charset="-120"/>
                        <a:ea typeface="微軟正黑體" panose="020B0604030504040204" pitchFamily="34" charset="-120"/>
                      </a:rPr>
                      <a:t>科</a:t>
                    </a:r>
                    <a:r>
                      <a:rPr lang="en-US" altLang="zh-TW" sz="1600" b="1" dirty="0">
                        <a:solidFill>
                          <a:srgbClr val="FFFF00"/>
                        </a:solidFill>
                        <a:latin typeface="微軟正黑體" panose="020B0604030504040204" pitchFamily="34" charset="-120"/>
                        <a:ea typeface="微軟正黑體" panose="020B0604030504040204" pitchFamily="34" charset="-120"/>
                      </a:rPr>
                      <a:t>-J-A1</a:t>
                    </a:r>
                    <a:endParaRPr lang="zh-TW" altLang="en-US" sz="1600" b="1" dirty="0">
                      <a:solidFill>
                        <a:srgbClr val="FFFF00"/>
                      </a:solidFill>
                      <a:latin typeface="微軟正黑體" panose="020B0604030504040204" pitchFamily="34" charset="-120"/>
                      <a:ea typeface="微軟正黑體" panose="020B0604030504040204" pitchFamily="34" charset="-120"/>
                    </a:endParaRPr>
                  </a:p>
                </p:txBody>
              </p:sp>
              <p:sp>
                <p:nvSpPr>
                  <p:cNvPr id="142" name="文字方塊 141"/>
                  <p:cNvSpPr txBox="1"/>
                  <p:nvPr/>
                </p:nvSpPr>
                <p:spPr>
                  <a:xfrm>
                    <a:off x="4838962" y="3247732"/>
                    <a:ext cx="1305218" cy="477705"/>
                  </a:xfrm>
                  <a:prstGeom prst="rect">
                    <a:avLst/>
                  </a:prstGeom>
                  <a:noFill/>
                </p:spPr>
                <p:txBody>
                  <a:bodyPr wrap="none">
                    <a:spAutoFit/>
                  </a:bodyPr>
                  <a:lstStyle/>
                  <a:p>
                    <a:pPr>
                      <a:defRPr/>
                    </a:pPr>
                    <a:r>
                      <a:rPr lang="zh-TW" altLang="en-US" sz="1600" b="1" dirty="0">
                        <a:solidFill>
                          <a:srgbClr val="FFFF00"/>
                        </a:solidFill>
                        <a:latin typeface="微軟正黑體" panose="020B0604030504040204" pitchFamily="34" charset="-120"/>
                        <a:ea typeface="微軟正黑體" panose="020B0604030504040204" pitchFamily="34" charset="-120"/>
                      </a:rPr>
                      <a:t>科</a:t>
                    </a:r>
                    <a:r>
                      <a:rPr lang="en-US" altLang="zh-TW" sz="1600" b="1" dirty="0">
                        <a:solidFill>
                          <a:srgbClr val="FFFF00"/>
                        </a:solidFill>
                        <a:latin typeface="微軟正黑體" panose="020B0604030504040204" pitchFamily="34" charset="-120"/>
                        <a:ea typeface="微軟正黑體" panose="020B0604030504040204" pitchFamily="34" charset="-120"/>
                      </a:rPr>
                      <a:t>-J-A2</a:t>
                    </a:r>
                  </a:p>
                </p:txBody>
              </p:sp>
              <p:sp>
                <p:nvSpPr>
                  <p:cNvPr id="143" name="矩形 142"/>
                  <p:cNvSpPr/>
                  <p:nvPr/>
                </p:nvSpPr>
                <p:spPr>
                  <a:xfrm>
                    <a:off x="5758625" y="2964668"/>
                    <a:ext cx="1738664" cy="477705"/>
                  </a:xfrm>
                  <a:prstGeom prst="rect">
                    <a:avLst/>
                  </a:prstGeom>
                </p:spPr>
                <p:txBody>
                  <a:bodyPr wrap="square">
                    <a:spAutoFit/>
                  </a:bodyPr>
                  <a:lstStyle/>
                  <a:p>
                    <a:pPr>
                      <a:defRPr/>
                    </a:pPr>
                    <a:r>
                      <a:rPr lang="zh-TW" altLang="en-US" sz="1600" b="1" dirty="0">
                        <a:solidFill>
                          <a:srgbClr val="FFFF00"/>
                        </a:solidFill>
                        <a:latin typeface="微軟正黑體" panose="020B0604030504040204" pitchFamily="34" charset="-120"/>
                        <a:ea typeface="微軟正黑體" panose="020B0604030504040204" pitchFamily="34" charset="-120"/>
                      </a:rPr>
                      <a:t>科</a:t>
                    </a:r>
                    <a:r>
                      <a:rPr lang="en-US" altLang="zh-TW" sz="1600" b="1" dirty="0">
                        <a:solidFill>
                          <a:srgbClr val="FFFF00"/>
                        </a:solidFill>
                        <a:latin typeface="微軟正黑體" panose="020B0604030504040204" pitchFamily="34" charset="-120"/>
                        <a:ea typeface="微軟正黑體" panose="020B0604030504040204" pitchFamily="34" charset="-120"/>
                      </a:rPr>
                      <a:t>-J-A3</a:t>
                    </a:r>
                  </a:p>
                </p:txBody>
              </p:sp>
              <p:sp>
                <p:nvSpPr>
                  <p:cNvPr id="144" name="文字方塊 143"/>
                  <p:cNvSpPr txBox="1"/>
                  <p:nvPr/>
                </p:nvSpPr>
                <p:spPr>
                  <a:xfrm>
                    <a:off x="2990351" y="2418525"/>
                    <a:ext cx="1291650" cy="477705"/>
                  </a:xfrm>
                  <a:prstGeom prst="rect">
                    <a:avLst/>
                  </a:prstGeom>
                  <a:noFill/>
                </p:spPr>
                <p:txBody>
                  <a:bodyPr wrap="none">
                    <a:spAutoFit/>
                  </a:bodyPr>
                  <a:lstStyle/>
                  <a:p>
                    <a:pPr>
                      <a:defRPr/>
                    </a:pPr>
                    <a:r>
                      <a:rPr lang="zh-TW" altLang="en-US" sz="1600" b="1" dirty="0">
                        <a:solidFill>
                          <a:srgbClr val="FFFF00"/>
                        </a:solidFill>
                        <a:latin typeface="微軟正黑體" panose="020B0604030504040204" pitchFamily="34" charset="-120"/>
                        <a:ea typeface="微軟正黑體" panose="020B0604030504040204" pitchFamily="34" charset="-120"/>
                      </a:rPr>
                      <a:t>科</a:t>
                    </a:r>
                    <a:r>
                      <a:rPr lang="en-US" altLang="zh-TW" sz="1600" b="1" dirty="0">
                        <a:solidFill>
                          <a:srgbClr val="FFFF00"/>
                        </a:solidFill>
                        <a:latin typeface="微軟正黑體" panose="020B0604030504040204" pitchFamily="34" charset="-120"/>
                        <a:ea typeface="微軟正黑體" panose="020B0604030504040204" pitchFamily="34" charset="-120"/>
                      </a:rPr>
                      <a:t>-J-C3</a:t>
                    </a:r>
                  </a:p>
                </p:txBody>
              </p:sp>
              <p:sp>
                <p:nvSpPr>
                  <p:cNvPr id="145" name="文字方塊 144"/>
                  <p:cNvSpPr txBox="1"/>
                  <p:nvPr/>
                </p:nvSpPr>
                <p:spPr>
                  <a:xfrm>
                    <a:off x="3099841" y="1735783"/>
                    <a:ext cx="1291650" cy="477705"/>
                  </a:xfrm>
                  <a:prstGeom prst="rect">
                    <a:avLst/>
                  </a:prstGeom>
                  <a:noFill/>
                </p:spPr>
                <p:txBody>
                  <a:bodyPr wrap="none">
                    <a:spAutoFit/>
                  </a:bodyPr>
                  <a:lstStyle/>
                  <a:p>
                    <a:pPr>
                      <a:defRPr/>
                    </a:pPr>
                    <a:r>
                      <a:rPr lang="zh-TW" altLang="en-US" sz="1600" b="1" dirty="0">
                        <a:solidFill>
                          <a:srgbClr val="FFFF00"/>
                        </a:solidFill>
                        <a:latin typeface="微軟正黑體" panose="020B0604030504040204" pitchFamily="34" charset="-120"/>
                        <a:ea typeface="微軟正黑體" panose="020B0604030504040204" pitchFamily="34" charset="-120"/>
                      </a:rPr>
                      <a:t>科</a:t>
                    </a:r>
                    <a:r>
                      <a:rPr lang="en-US" altLang="zh-TW" sz="1600" b="1" dirty="0">
                        <a:solidFill>
                          <a:srgbClr val="FFFF00"/>
                        </a:solidFill>
                        <a:latin typeface="微軟正黑體" panose="020B0604030504040204" pitchFamily="34" charset="-120"/>
                        <a:ea typeface="微軟正黑體" panose="020B0604030504040204" pitchFamily="34" charset="-120"/>
                      </a:rPr>
                      <a:t>-J-C2</a:t>
                    </a:r>
                    <a:endParaRPr lang="zh-TW" altLang="en-US" sz="1600" b="1" dirty="0">
                      <a:solidFill>
                        <a:srgbClr val="FFFF00"/>
                      </a:solidFill>
                      <a:latin typeface="微軟正黑體" panose="020B0604030504040204" pitchFamily="34" charset="-120"/>
                      <a:ea typeface="微軟正黑體" panose="020B0604030504040204" pitchFamily="34" charset="-120"/>
                    </a:endParaRPr>
                  </a:p>
                </p:txBody>
              </p:sp>
              <p:sp>
                <p:nvSpPr>
                  <p:cNvPr id="146" name="文字方塊 145"/>
                  <p:cNvSpPr txBox="1"/>
                  <p:nvPr/>
                </p:nvSpPr>
                <p:spPr>
                  <a:xfrm>
                    <a:off x="4180082" y="1226487"/>
                    <a:ext cx="1291650" cy="477705"/>
                  </a:xfrm>
                  <a:prstGeom prst="rect">
                    <a:avLst/>
                  </a:prstGeom>
                  <a:noFill/>
                </p:spPr>
                <p:txBody>
                  <a:bodyPr wrap="none">
                    <a:spAutoFit/>
                  </a:bodyPr>
                  <a:lstStyle/>
                  <a:p>
                    <a:pPr>
                      <a:defRPr/>
                    </a:pPr>
                    <a:r>
                      <a:rPr lang="zh-TW" altLang="en-US" sz="1600" b="1" dirty="0">
                        <a:solidFill>
                          <a:srgbClr val="FFFF00"/>
                        </a:solidFill>
                        <a:latin typeface="微軟正黑體" panose="020B0604030504040204" pitchFamily="34" charset="-120"/>
                        <a:ea typeface="微軟正黑體" panose="020B0604030504040204" pitchFamily="34" charset="-120"/>
                      </a:rPr>
                      <a:t>科</a:t>
                    </a:r>
                    <a:r>
                      <a:rPr lang="en-US" altLang="zh-TW" sz="1600" b="1" dirty="0">
                        <a:solidFill>
                          <a:srgbClr val="FFFF00"/>
                        </a:solidFill>
                        <a:latin typeface="微軟正黑體" panose="020B0604030504040204" pitchFamily="34" charset="-120"/>
                        <a:ea typeface="微軟正黑體" panose="020B0604030504040204" pitchFamily="34" charset="-120"/>
                      </a:rPr>
                      <a:t>-J-C1</a:t>
                    </a:r>
                  </a:p>
                </p:txBody>
              </p:sp>
              <p:sp>
                <p:nvSpPr>
                  <p:cNvPr id="147" name="文字方塊 146"/>
                  <p:cNvSpPr txBox="1"/>
                  <p:nvPr/>
                </p:nvSpPr>
                <p:spPr>
                  <a:xfrm>
                    <a:off x="5391233" y="1349466"/>
                    <a:ext cx="1284867" cy="477705"/>
                  </a:xfrm>
                  <a:prstGeom prst="rect">
                    <a:avLst/>
                  </a:prstGeom>
                  <a:noFill/>
                </p:spPr>
                <p:txBody>
                  <a:bodyPr wrap="none">
                    <a:spAutoFit/>
                  </a:bodyPr>
                  <a:lstStyle/>
                  <a:p>
                    <a:pPr>
                      <a:defRPr/>
                    </a:pPr>
                    <a:r>
                      <a:rPr lang="zh-TW" altLang="en-US" sz="1600" b="1" dirty="0">
                        <a:solidFill>
                          <a:srgbClr val="FFFF00"/>
                        </a:solidFill>
                        <a:latin typeface="微軟正黑體" panose="020B0604030504040204" pitchFamily="34" charset="-120"/>
                        <a:ea typeface="微軟正黑體" panose="020B0604030504040204" pitchFamily="34" charset="-120"/>
                      </a:rPr>
                      <a:t>科</a:t>
                    </a:r>
                    <a:r>
                      <a:rPr lang="en-US" altLang="zh-TW" sz="1600" b="1" dirty="0">
                        <a:solidFill>
                          <a:srgbClr val="FFFF00"/>
                        </a:solidFill>
                        <a:latin typeface="微軟正黑體" panose="020B0604030504040204" pitchFamily="34" charset="-120"/>
                        <a:ea typeface="微軟正黑體" panose="020B0604030504040204" pitchFamily="34" charset="-120"/>
                      </a:rPr>
                      <a:t>-J-B3</a:t>
                    </a:r>
                  </a:p>
                </p:txBody>
              </p:sp>
              <p:sp>
                <p:nvSpPr>
                  <p:cNvPr id="148" name="文字方塊 147"/>
                  <p:cNvSpPr txBox="1"/>
                  <p:nvPr/>
                </p:nvSpPr>
                <p:spPr>
                  <a:xfrm>
                    <a:off x="6531090" y="1873683"/>
                    <a:ext cx="1926183" cy="477705"/>
                  </a:xfrm>
                  <a:prstGeom prst="rect">
                    <a:avLst/>
                  </a:prstGeom>
                  <a:noFill/>
                </p:spPr>
                <p:txBody>
                  <a:bodyPr wrap="square">
                    <a:spAutoFit/>
                  </a:bodyPr>
                  <a:lstStyle/>
                  <a:p>
                    <a:pPr>
                      <a:defRPr/>
                    </a:pPr>
                    <a:r>
                      <a:rPr lang="zh-TW" altLang="en-US" sz="1600" b="1" dirty="0">
                        <a:solidFill>
                          <a:srgbClr val="FFFF00"/>
                        </a:solidFill>
                        <a:latin typeface="微軟正黑體" panose="020B0604030504040204" pitchFamily="34" charset="-120"/>
                        <a:ea typeface="微軟正黑體" panose="020B0604030504040204" pitchFamily="34" charset="-120"/>
                      </a:rPr>
                      <a:t>科</a:t>
                    </a:r>
                    <a:r>
                      <a:rPr lang="en-US" altLang="zh-TW" sz="1600" b="1" dirty="0">
                        <a:solidFill>
                          <a:srgbClr val="FFFF00"/>
                        </a:solidFill>
                        <a:latin typeface="微軟正黑體" panose="020B0604030504040204" pitchFamily="34" charset="-120"/>
                        <a:ea typeface="微軟正黑體" panose="020B0604030504040204" pitchFamily="34" charset="-120"/>
                      </a:rPr>
                      <a:t>-J-B2</a:t>
                    </a:r>
                    <a:endParaRPr lang="zh-TW" altLang="en-US" sz="1600" b="1" dirty="0">
                      <a:solidFill>
                        <a:srgbClr val="FFFF00"/>
                      </a:solidFill>
                      <a:latin typeface="微軟正黑體" panose="020B0604030504040204" pitchFamily="34" charset="-120"/>
                      <a:ea typeface="微軟正黑體" panose="020B0604030504040204" pitchFamily="34" charset="-120"/>
                    </a:endParaRPr>
                  </a:p>
                </p:txBody>
              </p:sp>
              <p:sp>
                <p:nvSpPr>
                  <p:cNvPr id="149" name="文字方塊 148"/>
                  <p:cNvSpPr txBox="1"/>
                  <p:nvPr/>
                </p:nvSpPr>
                <p:spPr>
                  <a:xfrm>
                    <a:off x="6556259" y="2432777"/>
                    <a:ext cx="1284867" cy="477705"/>
                  </a:xfrm>
                  <a:prstGeom prst="rect">
                    <a:avLst/>
                  </a:prstGeom>
                  <a:noFill/>
                </p:spPr>
                <p:txBody>
                  <a:bodyPr wrap="none">
                    <a:spAutoFit/>
                  </a:bodyPr>
                  <a:lstStyle/>
                  <a:p>
                    <a:pPr>
                      <a:defRPr/>
                    </a:pPr>
                    <a:r>
                      <a:rPr lang="zh-TW" altLang="en-US" sz="1600" b="1" dirty="0">
                        <a:solidFill>
                          <a:srgbClr val="FFFF00"/>
                        </a:solidFill>
                        <a:latin typeface="微軟正黑體" panose="020B0604030504040204" pitchFamily="34" charset="-120"/>
                        <a:ea typeface="微軟正黑體" panose="020B0604030504040204" pitchFamily="34" charset="-120"/>
                      </a:rPr>
                      <a:t>科</a:t>
                    </a:r>
                    <a:r>
                      <a:rPr lang="en-US" altLang="zh-TW" sz="1600" b="1" dirty="0">
                        <a:solidFill>
                          <a:srgbClr val="FFFF00"/>
                        </a:solidFill>
                        <a:latin typeface="微軟正黑體" panose="020B0604030504040204" pitchFamily="34" charset="-120"/>
                        <a:ea typeface="微軟正黑體" panose="020B0604030504040204" pitchFamily="34" charset="-120"/>
                      </a:rPr>
                      <a:t>-J-B1</a:t>
                    </a:r>
                  </a:p>
                </p:txBody>
              </p:sp>
            </p:grpSp>
          </p:grpSp>
          <p:cxnSp>
            <p:nvCxnSpPr>
              <p:cNvPr id="132" name="直線接點 131"/>
              <p:cNvCxnSpPr/>
              <p:nvPr/>
            </p:nvCxnSpPr>
            <p:spPr>
              <a:xfrm flipV="1">
                <a:off x="5608413" y="3869575"/>
                <a:ext cx="0" cy="684186"/>
              </a:xfrm>
              <a:prstGeom prst="line">
                <a:avLst/>
              </a:prstGeom>
              <a:ln>
                <a:solidFill>
                  <a:schemeClr val="bg1"/>
                </a:solidFill>
                <a:prstDash val="solid"/>
              </a:ln>
            </p:spPr>
            <p:style>
              <a:lnRef idx="1">
                <a:schemeClr val="dk1"/>
              </a:lnRef>
              <a:fillRef idx="0">
                <a:schemeClr val="dk1"/>
              </a:fillRef>
              <a:effectRef idx="0">
                <a:schemeClr val="dk1"/>
              </a:effectRef>
              <a:fontRef idx="minor">
                <a:schemeClr val="tx1"/>
              </a:fontRef>
            </p:style>
          </p:cxnSp>
        </p:grpSp>
        <p:cxnSp>
          <p:nvCxnSpPr>
            <p:cNvPr id="129" name="直線接點 128"/>
            <p:cNvCxnSpPr/>
            <p:nvPr/>
          </p:nvCxnSpPr>
          <p:spPr>
            <a:xfrm flipH="1" flipV="1">
              <a:off x="6478012" y="5375846"/>
              <a:ext cx="1033974" cy="604630"/>
            </a:xfrm>
            <a:prstGeom prst="line">
              <a:avLst/>
            </a:prstGeom>
            <a:ln>
              <a:solidFill>
                <a:schemeClr val="bg1"/>
              </a:solidFill>
              <a:prstDash val="solid"/>
            </a:ln>
          </p:spPr>
          <p:style>
            <a:lnRef idx="1">
              <a:schemeClr val="dk1"/>
            </a:lnRef>
            <a:fillRef idx="0">
              <a:schemeClr val="dk1"/>
            </a:fillRef>
            <a:effectRef idx="0">
              <a:schemeClr val="dk1"/>
            </a:effectRef>
            <a:fontRef idx="minor">
              <a:schemeClr val="tx1"/>
            </a:fontRef>
          </p:style>
        </p:cxnSp>
        <p:cxnSp>
          <p:nvCxnSpPr>
            <p:cNvPr id="130" name="直線接點 129"/>
            <p:cNvCxnSpPr/>
            <p:nvPr/>
          </p:nvCxnSpPr>
          <p:spPr>
            <a:xfrm flipH="1">
              <a:off x="3519256" y="5256512"/>
              <a:ext cx="1174489" cy="583415"/>
            </a:xfrm>
            <a:prstGeom prst="line">
              <a:avLst/>
            </a:prstGeom>
            <a:ln>
              <a:solidFill>
                <a:schemeClr val="bg1"/>
              </a:solidFill>
              <a:prstDash val="solid"/>
            </a:ln>
          </p:spPr>
          <p:style>
            <a:lnRef idx="1">
              <a:schemeClr val="dk1"/>
            </a:lnRef>
            <a:fillRef idx="0">
              <a:schemeClr val="dk1"/>
            </a:fillRef>
            <a:effectRef idx="0">
              <a:schemeClr val="dk1"/>
            </a:effectRef>
            <a:fontRef idx="minor">
              <a:schemeClr val="tx1"/>
            </a:fontRef>
          </p:style>
        </p:cxnSp>
      </p:grpSp>
      <p:sp>
        <p:nvSpPr>
          <p:cNvPr id="152" name="向下箭號 151"/>
          <p:cNvSpPr/>
          <p:nvPr/>
        </p:nvSpPr>
        <p:spPr>
          <a:xfrm>
            <a:off x="2689580" y="2721113"/>
            <a:ext cx="1053186" cy="3309515"/>
          </a:xfrm>
          <a:prstGeom prst="downArrow">
            <a:avLst/>
          </a:prstGeom>
          <a:solidFill>
            <a:schemeClr val="bg1">
              <a:lumMod val="95000"/>
            </a:schemeClr>
          </a:solidFill>
          <a:ln w="38100">
            <a:solidFill>
              <a:srgbClr val="FF0066"/>
            </a:solidFill>
            <a:prstDash val="dash"/>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TW" altLang="en-US" sz="2700" b="1" dirty="0">
                <a:solidFill>
                  <a:srgbClr val="207884"/>
                </a:solidFill>
                <a:latin typeface="微軟正黑體" panose="020B0604030504040204" pitchFamily="34" charset="-120"/>
                <a:ea typeface="微軟正黑體" panose="020B0604030504040204" pitchFamily="34" charset="-120"/>
              </a:rPr>
              <a:t>向下轉化與發展</a:t>
            </a:r>
          </a:p>
        </p:txBody>
      </p:sp>
      <p:sp>
        <p:nvSpPr>
          <p:cNvPr id="153" name="向上箭號 152"/>
          <p:cNvSpPr/>
          <p:nvPr/>
        </p:nvSpPr>
        <p:spPr>
          <a:xfrm>
            <a:off x="7815766" y="2635754"/>
            <a:ext cx="1057475" cy="3310884"/>
          </a:xfrm>
          <a:prstGeom prst="upArrow">
            <a:avLst/>
          </a:prstGeom>
          <a:solidFill>
            <a:schemeClr val="bg1">
              <a:lumMod val="95000"/>
            </a:schemeClr>
          </a:solidFill>
          <a:ln w="38100">
            <a:solidFill>
              <a:srgbClr val="FF0066"/>
            </a:solidFill>
            <a:prstDash val="dash"/>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TW" altLang="en-US" sz="2700" b="1" dirty="0">
                <a:solidFill>
                  <a:srgbClr val="207884"/>
                </a:solidFill>
                <a:latin typeface="微軟正黑體" panose="020B0604030504040204" pitchFamily="34" charset="-120"/>
                <a:ea typeface="微軟正黑體" panose="020B0604030504040204" pitchFamily="34" charset="-120"/>
              </a:rPr>
              <a:t>向上呼應與展現</a:t>
            </a:r>
          </a:p>
        </p:txBody>
      </p:sp>
      <p:sp>
        <p:nvSpPr>
          <p:cNvPr id="154" name="文字方塊 153"/>
          <p:cNvSpPr txBox="1"/>
          <p:nvPr/>
        </p:nvSpPr>
        <p:spPr>
          <a:xfrm>
            <a:off x="795099" y="2671847"/>
            <a:ext cx="1233030" cy="738664"/>
          </a:xfrm>
          <a:prstGeom prst="rect">
            <a:avLst/>
          </a:prstGeom>
          <a:noFill/>
        </p:spPr>
        <p:txBody>
          <a:bodyPr wrap="none" rtlCol="0">
            <a:spAutoFit/>
          </a:bodyPr>
          <a:lstStyle/>
          <a:p>
            <a:r>
              <a:rPr lang="zh-TW" altLang="en-US" sz="2100" b="1" dirty="0">
                <a:latin typeface="微軟正黑體" panose="020B0604030504040204" pitchFamily="34" charset="-120"/>
                <a:ea typeface="微軟正黑體" panose="020B0604030504040204" pitchFamily="34" charset="-120"/>
              </a:rPr>
              <a:t>總綱</a:t>
            </a:r>
            <a:endParaRPr lang="en-US" altLang="zh-TW" sz="2100" b="1" dirty="0">
              <a:latin typeface="微軟正黑體" panose="020B0604030504040204" pitchFamily="34" charset="-120"/>
              <a:ea typeface="微軟正黑體" panose="020B0604030504040204" pitchFamily="34" charset="-120"/>
            </a:endParaRPr>
          </a:p>
          <a:p>
            <a:r>
              <a:rPr lang="en-US" altLang="zh-TW" sz="2100" b="1" dirty="0">
                <a:latin typeface="微軟正黑體" panose="020B0604030504040204" pitchFamily="34" charset="-120"/>
                <a:ea typeface="微軟正黑體" panose="020B0604030504040204" pitchFamily="34" charset="-120"/>
              </a:rPr>
              <a:t>(3</a:t>
            </a:r>
            <a:r>
              <a:rPr lang="zh-TW" altLang="en-US" sz="2100" b="1" dirty="0">
                <a:latin typeface="微軟正黑體" panose="020B0604030504040204" pitchFamily="34" charset="-120"/>
                <a:ea typeface="微軟正黑體" panose="020B0604030504040204" pitchFamily="34" charset="-120"/>
              </a:rPr>
              <a:t>面</a:t>
            </a:r>
            <a:r>
              <a:rPr lang="en-US" altLang="zh-TW" sz="2100" b="1" dirty="0">
                <a:latin typeface="微軟正黑體" panose="020B0604030504040204" pitchFamily="34" charset="-120"/>
                <a:ea typeface="微軟正黑體" panose="020B0604030504040204" pitchFamily="34" charset="-120"/>
              </a:rPr>
              <a:t>9</a:t>
            </a:r>
            <a:r>
              <a:rPr lang="zh-TW" altLang="en-US" sz="2100" b="1" dirty="0">
                <a:latin typeface="微軟正黑體" panose="020B0604030504040204" pitchFamily="34" charset="-120"/>
                <a:ea typeface="微軟正黑體" panose="020B0604030504040204" pitchFamily="34" charset="-120"/>
              </a:rPr>
              <a:t>項</a:t>
            </a:r>
            <a:r>
              <a:rPr lang="en-US" altLang="zh-TW" sz="2100" b="1" dirty="0">
                <a:latin typeface="微軟正黑體" panose="020B0604030504040204" pitchFamily="34" charset="-120"/>
                <a:ea typeface="微軟正黑體" panose="020B0604030504040204" pitchFamily="34" charset="-120"/>
              </a:rPr>
              <a:t>)</a:t>
            </a:r>
            <a:endParaRPr lang="zh-TW" altLang="en-US" sz="2100" b="1" dirty="0">
              <a:latin typeface="微軟正黑體" panose="020B0604030504040204" pitchFamily="34" charset="-120"/>
              <a:ea typeface="微軟正黑體" panose="020B0604030504040204" pitchFamily="34" charset="-120"/>
            </a:endParaRPr>
          </a:p>
        </p:txBody>
      </p:sp>
      <p:sp>
        <p:nvSpPr>
          <p:cNvPr id="155" name="五邊形 154"/>
          <p:cNvSpPr/>
          <p:nvPr/>
        </p:nvSpPr>
        <p:spPr>
          <a:xfrm>
            <a:off x="705670" y="4678790"/>
            <a:ext cx="2004764" cy="891581"/>
          </a:xfrm>
          <a:prstGeom prst="homePlate">
            <a:avLst/>
          </a:prstGeom>
          <a:solidFill>
            <a:srgbClr val="FFC000"/>
          </a:solidFill>
          <a:ln w="38100">
            <a:solidFill>
              <a:srgbClr val="FFC000"/>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b="1" dirty="0">
                <a:solidFill>
                  <a:schemeClr val="tx1"/>
                </a:solidFill>
                <a:latin typeface="微軟正黑體" panose="020B0604030504040204" pitchFamily="34" charset="-120"/>
                <a:ea typeface="微軟正黑體" panose="020B0604030504040204" pitchFamily="34" charset="-120"/>
              </a:rPr>
              <a:t> 國中階段</a:t>
            </a:r>
          </a:p>
          <a:p>
            <a:r>
              <a:rPr lang="zh-TW" altLang="en-US" b="1" dirty="0">
                <a:solidFill>
                  <a:schemeClr val="tx1"/>
                </a:solidFill>
                <a:latin typeface="微軟正黑體" panose="020B0604030504040204" pitchFamily="34" charset="-120"/>
                <a:ea typeface="微軟正黑體" panose="020B0604030504040204" pitchFamily="34" charset="-120"/>
              </a:rPr>
              <a:t> 核心素養</a:t>
            </a:r>
          </a:p>
          <a:p>
            <a:r>
              <a:rPr lang="en-US" altLang="zh-TW" b="1" dirty="0">
                <a:solidFill>
                  <a:schemeClr val="tx1"/>
                </a:solidFill>
                <a:latin typeface="微軟正黑體" panose="020B0604030504040204" pitchFamily="34" charset="-120"/>
                <a:ea typeface="微軟正黑體" panose="020B0604030504040204" pitchFamily="34" charset="-120"/>
              </a:rPr>
              <a:t> (3</a:t>
            </a:r>
            <a:r>
              <a:rPr lang="zh-TW" altLang="en-US" b="1" dirty="0">
                <a:solidFill>
                  <a:schemeClr val="tx1"/>
                </a:solidFill>
                <a:latin typeface="微軟正黑體" panose="020B0604030504040204" pitchFamily="34" charset="-120"/>
                <a:ea typeface="微軟正黑體" panose="020B0604030504040204" pitchFamily="34" charset="-120"/>
              </a:rPr>
              <a:t>面</a:t>
            </a:r>
            <a:r>
              <a:rPr lang="en-US" altLang="zh-TW" b="1" dirty="0">
                <a:solidFill>
                  <a:schemeClr val="tx1"/>
                </a:solidFill>
                <a:latin typeface="微軟正黑體" panose="020B0604030504040204" pitchFamily="34" charset="-120"/>
                <a:ea typeface="微軟正黑體" panose="020B0604030504040204" pitchFamily="34" charset="-120"/>
              </a:rPr>
              <a:t>9</a:t>
            </a:r>
            <a:r>
              <a:rPr lang="zh-TW" altLang="en-US" b="1" dirty="0">
                <a:solidFill>
                  <a:schemeClr val="tx1"/>
                </a:solidFill>
                <a:latin typeface="微軟正黑體" panose="020B0604030504040204" pitchFamily="34" charset="-120"/>
                <a:ea typeface="微軟正黑體" panose="020B0604030504040204" pitchFamily="34" charset="-120"/>
              </a:rPr>
              <a:t>項</a:t>
            </a:r>
            <a:r>
              <a:rPr lang="en-US" altLang="zh-TW" b="1" dirty="0">
                <a:solidFill>
                  <a:schemeClr val="tx1"/>
                </a:solidFill>
                <a:latin typeface="微軟正黑體" panose="020B0604030504040204" pitchFamily="34" charset="-120"/>
                <a:ea typeface="微軟正黑體" panose="020B0604030504040204" pitchFamily="34" charset="-120"/>
              </a:rPr>
              <a:t>)</a:t>
            </a:r>
          </a:p>
        </p:txBody>
      </p:sp>
      <p:grpSp>
        <p:nvGrpSpPr>
          <p:cNvPr id="156" name="群組 31"/>
          <p:cNvGrpSpPr>
            <a:grpSpLocks noChangeAspect="1"/>
          </p:cNvGrpSpPr>
          <p:nvPr/>
        </p:nvGrpSpPr>
        <p:grpSpPr bwMode="auto">
          <a:xfrm>
            <a:off x="3923928" y="1268760"/>
            <a:ext cx="3737713" cy="3317442"/>
            <a:chOff x="2804873" y="119603"/>
            <a:chExt cx="5238801" cy="4510858"/>
          </a:xfrm>
        </p:grpSpPr>
        <p:grpSp>
          <p:nvGrpSpPr>
            <p:cNvPr id="157" name="群組 3085"/>
            <p:cNvGrpSpPr>
              <a:grpSpLocks/>
            </p:cNvGrpSpPr>
            <p:nvPr/>
          </p:nvGrpSpPr>
          <p:grpSpPr bwMode="auto">
            <a:xfrm rot="360000">
              <a:off x="2804873" y="119603"/>
              <a:ext cx="5238801" cy="4510858"/>
              <a:chOff x="3325546" y="-195382"/>
              <a:chExt cx="3405439" cy="3179762"/>
            </a:xfrm>
          </p:grpSpPr>
          <p:grpSp>
            <p:nvGrpSpPr>
              <p:cNvPr id="177" name="群組 7"/>
              <p:cNvGrpSpPr>
                <a:grpSpLocks/>
              </p:cNvGrpSpPr>
              <p:nvPr/>
            </p:nvGrpSpPr>
            <p:grpSpPr bwMode="auto">
              <a:xfrm>
                <a:off x="3325546" y="-195382"/>
                <a:ext cx="3405439" cy="3179762"/>
                <a:chOff x="2853858" y="303863"/>
                <a:chExt cx="3405439" cy="3179762"/>
              </a:xfrm>
            </p:grpSpPr>
            <p:sp>
              <p:nvSpPr>
                <p:cNvPr id="182" name="橢圓 181"/>
                <p:cNvSpPr/>
                <p:nvPr/>
              </p:nvSpPr>
              <p:spPr>
                <a:xfrm>
                  <a:off x="2853858" y="303863"/>
                  <a:ext cx="3405439" cy="3179762"/>
                </a:xfrm>
                <a:prstGeom prst="ellipse">
                  <a:avLst/>
                </a:prstGeom>
                <a:solidFill>
                  <a:srgbClr val="00B050"/>
                </a:solid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sz="1350">
                    <a:latin typeface="微軟正黑體" panose="020B0604030504040204" pitchFamily="34" charset="-120"/>
                    <a:ea typeface="微軟正黑體" panose="020B0604030504040204" pitchFamily="34" charset="-120"/>
                  </a:endParaRPr>
                </a:p>
              </p:txBody>
            </p:sp>
            <p:sp>
              <p:nvSpPr>
                <p:cNvPr id="183" name="橢圓 182"/>
                <p:cNvSpPr/>
                <p:nvPr/>
              </p:nvSpPr>
              <p:spPr>
                <a:xfrm rot="21240000">
                  <a:off x="3727544" y="1438510"/>
                  <a:ext cx="1540434" cy="936014"/>
                </a:xfrm>
                <a:prstGeom prst="ellipse">
                  <a:avLst/>
                </a:prstGeom>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zh-TW" altLang="en-US" sz="1350">
                    <a:solidFill>
                      <a:schemeClr val="tx1"/>
                    </a:solidFill>
                    <a:latin typeface="微軟正黑體" panose="020B0604030504040204" pitchFamily="34" charset="-120"/>
                    <a:ea typeface="微軟正黑體" panose="020B0604030504040204" pitchFamily="34" charset="-120"/>
                  </a:endParaRPr>
                </a:p>
              </p:txBody>
            </p:sp>
          </p:grpSp>
          <p:grpSp>
            <p:nvGrpSpPr>
              <p:cNvPr id="178" name="群組 3084"/>
              <p:cNvGrpSpPr>
                <a:grpSpLocks/>
              </p:cNvGrpSpPr>
              <p:nvPr/>
            </p:nvGrpSpPr>
            <p:grpSpPr bwMode="auto">
              <a:xfrm>
                <a:off x="3658848" y="552426"/>
                <a:ext cx="2728700" cy="1529573"/>
                <a:chOff x="3658848" y="552426"/>
                <a:chExt cx="2728700" cy="1529573"/>
              </a:xfrm>
            </p:grpSpPr>
            <p:cxnSp>
              <p:nvCxnSpPr>
                <p:cNvPr id="179" name="直線接點 178"/>
                <p:cNvCxnSpPr/>
                <p:nvPr/>
              </p:nvCxnSpPr>
              <p:spPr>
                <a:xfrm>
                  <a:off x="5015083" y="549357"/>
                  <a:ext cx="0" cy="793116"/>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180" name="直線接點 179"/>
                <p:cNvCxnSpPr/>
                <p:nvPr/>
              </p:nvCxnSpPr>
              <p:spPr>
                <a:xfrm>
                  <a:off x="5026165" y="1344782"/>
                  <a:ext cx="1357240" cy="610651"/>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181" name="直線接點 180"/>
                <p:cNvCxnSpPr/>
                <p:nvPr/>
              </p:nvCxnSpPr>
              <p:spPr>
                <a:xfrm flipH="1">
                  <a:off x="3655105" y="1343307"/>
                  <a:ext cx="1362848" cy="738376"/>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grpSp>
        </p:grpSp>
        <p:grpSp>
          <p:nvGrpSpPr>
            <p:cNvPr id="158" name="群組 3102"/>
            <p:cNvGrpSpPr>
              <a:grpSpLocks/>
            </p:cNvGrpSpPr>
            <p:nvPr/>
          </p:nvGrpSpPr>
          <p:grpSpPr bwMode="auto">
            <a:xfrm>
              <a:off x="3006521" y="1225925"/>
              <a:ext cx="4852275" cy="2555552"/>
              <a:chOff x="3006521" y="1225925"/>
              <a:chExt cx="4852275" cy="2555552"/>
            </a:xfrm>
          </p:grpSpPr>
          <p:sp>
            <p:nvSpPr>
              <p:cNvPr id="159" name="矩形 3087"/>
              <p:cNvSpPr>
                <a:spLocks noChangeArrowheads="1"/>
              </p:cNvSpPr>
              <p:nvPr/>
            </p:nvSpPr>
            <p:spPr bwMode="auto">
              <a:xfrm>
                <a:off x="4727789" y="2389031"/>
                <a:ext cx="1229110" cy="711443"/>
              </a:xfrm>
              <a:prstGeom prst="rect">
                <a:avLst/>
              </a:prstGeom>
              <a:noFill/>
              <a:ln w="9525">
                <a:noFill/>
                <a:miter lim="800000"/>
                <a:headEnd/>
                <a:tailEnd/>
              </a:ln>
            </p:spPr>
            <p:txBody>
              <a:bodyPr wrap="square">
                <a:spAutoFit/>
              </a:bodyPr>
              <a:lstStyle/>
              <a:p>
                <a:pPr algn="ctr"/>
                <a:r>
                  <a:rPr lang="zh-TW" altLang="en-US" sz="1400" b="1" dirty="0">
                    <a:solidFill>
                      <a:srgbClr val="0033CC"/>
                    </a:solidFill>
                    <a:latin typeface="微軟正黑體" panose="020B0604030504040204" pitchFamily="34" charset="-120"/>
                    <a:ea typeface="微軟正黑體" panose="020B0604030504040204" pitchFamily="34" charset="-120"/>
                  </a:rPr>
                  <a:t>自主行動</a:t>
                </a:r>
                <a:r>
                  <a:rPr lang="en-US" altLang="zh-TW" sz="1400" b="1" dirty="0">
                    <a:solidFill>
                      <a:srgbClr val="0033CC"/>
                    </a:solidFill>
                    <a:latin typeface="微軟正黑體" panose="020B0604030504040204" pitchFamily="34" charset="-120"/>
                    <a:ea typeface="微軟正黑體" panose="020B0604030504040204" pitchFamily="34" charset="-120"/>
                  </a:rPr>
                  <a:t>A</a:t>
                </a:r>
              </a:p>
            </p:txBody>
          </p:sp>
          <p:sp>
            <p:nvSpPr>
              <p:cNvPr id="160" name="矩形 51"/>
              <p:cNvSpPr>
                <a:spLocks noChangeArrowheads="1"/>
              </p:cNvSpPr>
              <p:nvPr/>
            </p:nvSpPr>
            <p:spPr bwMode="auto">
              <a:xfrm>
                <a:off x="5338759" y="1879960"/>
                <a:ext cx="1150661" cy="795142"/>
              </a:xfrm>
              <a:prstGeom prst="rect">
                <a:avLst/>
              </a:prstGeom>
              <a:noFill/>
              <a:ln w="9525">
                <a:noFill/>
                <a:miter lim="800000"/>
                <a:headEnd/>
                <a:tailEnd/>
              </a:ln>
            </p:spPr>
            <p:txBody>
              <a:bodyPr wrap="square">
                <a:spAutoFit/>
              </a:bodyPr>
              <a:lstStyle/>
              <a:p>
                <a:pPr algn="ctr"/>
                <a:r>
                  <a:rPr lang="zh-TW" altLang="en-US" sz="1600" b="1" dirty="0">
                    <a:solidFill>
                      <a:schemeClr val="accent6">
                        <a:lumMod val="75000"/>
                      </a:schemeClr>
                    </a:solidFill>
                    <a:latin typeface="微軟正黑體" panose="020B0604030504040204" pitchFamily="34" charset="-120"/>
                    <a:ea typeface="微軟正黑體" panose="020B0604030504040204" pitchFamily="34" charset="-120"/>
                  </a:rPr>
                  <a:t>溝通互動</a:t>
                </a:r>
                <a:r>
                  <a:rPr lang="en-US" altLang="zh-TW" sz="1600" b="1" dirty="0">
                    <a:solidFill>
                      <a:schemeClr val="accent6">
                        <a:lumMod val="75000"/>
                      </a:schemeClr>
                    </a:solidFill>
                    <a:latin typeface="微軟正黑體" panose="020B0604030504040204" pitchFamily="34" charset="-120"/>
                    <a:ea typeface="微軟正黑體" panose="020B0604030504040204" pitchFamily="34" charset="-120"/>
                  </a:rPr>
                  <a:t>B</a:t>
                </a:r>
              </a:p>
            </p:txBody>
          </p:sp>
          <p:sp>
            <p:nvSpPr>
              <p:cNvPr id="161" name="矩形 52"/>
              <p:cNvSpPr>
                <a:spLocks noChangeArrowheads="1"/>
              </p:cNvSpPr>
              <p:nvPr/>
            </p:nvSpPr>
            <p:spPr bwMode="auto">
              <a:xfrm>
                <a:off x="4228338" y="1866830"/>
                <a:ext cx="1154098" cy="711443"/>
              </a:xfrm>
              <a:prstGeom prst="rect">
                <a:avLst/>
              </a:prstGeom>
              <a:noFill/>
              <a:ln w="9525">
                <a:noFill/>
                <a:miter lim="800000"/>
                <a:headEnd/>
                <a:tailEnd/>
              </a:ln>
            </p:spPr>
            <p:txBody>
              <a:bodyPr wrap="square">
                <a:spAutoFit/>
              </a:bodyPr>
              <a:lstStyle/>
              <a:p>
                <a:pPr algn="ctr"/>
                <a:r>
                  <a:rPr lang="zh-TW" altLang="en-US" sz="1400" b="1" dirty="0">
                    <a:solidFill>
                      <a:srgbClr val="FF0000"/>
                    </a:solidFill>
                    <a:latin typeface="微軟正黑體" panose="020B0604030504040204" pitchFamily="34" charset="-120"/>
                    <a:ea typeface="微軟正黑體" panose="020B0604030504040204" pitchFamily="34" charset="-120"/>
                  </a:rPr>
                  <a:t>社會參與</a:t>
                </a:r>
                <a:r>
                  <a:rPr lang="en-US" altLang="zh-TW" sz="1400" b="1" dirty="0">
                    <a:solidFill>
                      <a:srgbClr val="FF0000"/>
                    </a:solidFill>
                    <a:latin typeface="微軟正黑體" panose="020B0604030504040204" pitchFamily="34" charset="-120"/>
                    <a:ea typeface="微軟正黑體" panose="020B0604030504040204" pitchFamily="34" charset="-120"/>
                  </a:rPr>
                  <a:t>C</a:t>
                </a:r>
              </a:p>
            </p:txBody>
          </p:sp>
          <p:cxnSp>
            <p:nvCxnSpPr>
              <p:cNvPr id="162" name="直線接點 161"/>
              <p:cNvCxnSpPr>
                <a:stCxn id="183" idx="7"/>
              </p:cNvCxnSpPr>
              <p:nvPr/>
            </p:nvCxnSpPr>
            <p:spPr>
              <a:xfrm flipV="1">
                <a:off x="6170335" y="1498438"/>
                <a:ext cx="710069" cy="415114"/>
              </a:xfrm>
              <a:prstGeom prst="line">
                <a:avLst/>
              </a:prstGeom>
              <a:ln>
                <a:solidFill>
                  <a:schemeClr val="bg1"/>
                </a:solidFill>
                <a:prstDash val="dash"/>
              </a:ln>
            </p:spPr>
            <p:style>
              <a:lnRef idx="1">
                <a:schemeClr val="dk1"/>
              </a:lnRef>
              <a:fillRef idx="0">
                <a:schemeClr val="dk1"/>
              </a:fillRef>
              <a:effectRef idx="0">
                <a:schemeClr val="dk1"/>
              </a:effectRef>
              <a:fontRef idx="minor">
                <a:schemeClr val="tx1"/>
              </a:fontRef>
            </p:style>
          </p:cxnSp>
          <p:cxnSp>
            <p:nvCxnSpPr>
              <p:cNvPr id="163" name="直線接點 162"/>
              <p:cNvCxnSpPr/>
              <p:nvPr/>
            </p:nvCxnSpPr>
            <p:spPr>
              <a:xfrm>
                <a:off x="6647100" y="2359539"/>
                <a:ext cx="1211696" cy="0"/>
              </a:xfrm>
              <a:prstGeom prst="line">
                <a:avLst/>
              </a:prstGeom>
              <a:ln>
                <a:solidFill>
                  <a:schemeClr val="bg1"/>
                </a:solidFill>
                <a:prstDash val="dash"/>
              </a:ln>
            </p:spPr>
            <p:style>
              <a:lnRef idx="1">
                <a:schemeClr val="dk1"/>
              </a:lnRef>
              <a:fillRef idx="0">
                <a:schemeClr val="dk1"/>
              </a:fillRef>
              <a:effectRef idx="0">
                <a:schemeClr val="dk1"/>
              </a:effectRef>
              <a:fontRef idx="minor">
                <a:schemeClr val="tx1"/>
              </a:fontRef>
            </p:style>
          </p:cxnSp>
          <p:cxnSp>
            <p:nvCxnSpPr>
              <p:cNvPr id="164" name="直線接點 163"/>
              <p:cNvCxnSpPr/>
              <p:nvPr/>
            </p:nvCxnSpPr>
            <p:spPr>
              <a:xfrm flipH="1">
                <a:off x="4695845" y="3044484"/>
                <a:ext cx="262726" cy="705931"/>
              </a:xfrm>
              <a:prstGeom prst="line">
                <a:avLst/>
              </a:prstGeom>
              <a:ln>
                <a:solidFill>
                  <a:schemeClr val="bg1"/>
                </a:solidFill>
                <a:prstDash val="dash"/>
              </a:ln>
            </p:spPr>
            <p:style>
              <a:lnRef idx="1">
                <a:schemeClr val="dk1"/>
              </a:lnRef>
              <a:fillRef idx="0">
                <a:schemeClr val="dk1"/>
              </a:fillRef>
              <a:effectRef idx="0">
                <a:schemeClr val="dk1"/>
              </a:effectRef>
              <a:fontRef idx="minor">
                <a:schemeClr val="tx1"/>
              </a:fontRef>
            </p:style>
          </p:cxnSp>
          <p:cxnSp>
            <p:nvCxnSpPr>
              <p:cNvPr id="165" name="直線接點 164"/>
              <p:cNvCxnSpPr/>
              <p:nvPr/>
            </p:nvCxnSpPr>
            <p:spPr>
              <a:xfrm>
                <a:off x="5824966" y="3117483"/>
                <a:ext cx="258228" cy="663994"/>
              </a:xfrm>
              <a:prstGeom prst="line">
                <a:avLst/>
              </a:prstGeom>
              <a:ln>
                <a:solidFill>
                  <a:schemeClr val="bg1"/>
                </a:solidFill>
                <a:prstDash val="dash"/>
              </a:ln>
            </p:spPr>
            <p:style>
              <a:lnRef idx="1">
                <a:schemeClr val="dk1"/>
              </a:lnRef>
              <a:fillRef idx="0">
                <a:schemeClr val="dk1"/>
              </a:fillRef>
              <a:effectRef idx="0">
                <a:schemeClr val="dk1"/>
              </a:effectRef>
              <a:fontRef idx="minor">
                <a:schemeClr val="tx1"/>
              </a:fontRef>
            </p:style>
          </p:cxnSp>
          <p:cxnSp>
            <p:nvCxnSpPr>
              <p:cNvPr id="166" name="直線接點 165"/>
              <p:cNvCxnSpPr/>
              <p:nvPr/>
            </p:nvCxnSpPr>
            <p:spPr>
              <a:xfrm>
                <a:off x="3924518" y="1413881"/>
                <a:ext cx="563087" cy="382772"/>
              </a:xfrm>
              <a:prstGeom prst="line">
                <a:avLst/>
              </a:prstGeom>
              <a:ln>
                <a:solidFill>
                  <a:schemeClr val="bg1"/>
                </a:solidFill>
                <a:prstDash val="dash"/>
              </a:ln>
            </p:spPr>
            <p:style>
              <a:lnRef idx="1">
                <a:schemeClr val="dk1"/>
              </a:lnRef>
              <a:fillRef idx="0">
                <a:schemeClr val="dk1"/>
              </a:fillRef>
              <a:effectRef idx="0">
                <a:schemeClr val="dk1"/>
              </a:effectRef>
              <a:fontRef idx="minor">
                <a:schemeClr val="tx1"/>
              </a:fontRef>
            </p:style>
          </p:cxnSp>
          <p:cxnSp>
            <p:nvCxnSpPr>
              <p:cNvPr id="167" name="直線接點 166"/>
              <p:cNvCxnSpPr/>
              <p:nvPr/>
            </p:nvCxnSpPr>
            <p:spPr>
              <a:xfrm>
                <a:off x="3006521" y="2240468"/>
                <a:ext cx="994587" cy="45965"/>
              </a:xfrm>
              <a:prstGeom prst="line">
                <a:avLst/>
              </a:prstGeom>
              <a:ln>
                <a:solidFill>
                  <a:schemeClr val="bg1"/>
                </a:solidFill>
                <a:prstDash val="dash"/>
              </a:ln>
            </p:spPr>
            <p:style>
              <a:lnRef idx="1">
                <a:schemeClr val="dk1"/>
              </a:lnRef>
              <a:fillRef idx="0">
                <a:schemeClr val="dk1"/>
              </a:fillRef>
              <a:effectRef idx="0">
                <a:schemeClr val="dk1"/>
              </a:effectRef>
              <a:fontRef idx="minor">
                <a:schemeClr val="tx1"/>
              </a:fontRef>
            </p:style>
          </p:cxnSp>
          <p:sp>
            <p:nvSpPr>
              <p:cNvPr id="168" name="文字方塊 167"/>
              <p:cNvSpPr txBox="1"/>
              <p:nvPr/>
            </p:nvSpPr>
            <p:spPr>
              <a:xfrm>
                <a:off x="3900421" y="2997907"/>
                <a:ext cx="636287" cy="460345"/>
              </a:xfrm>
              <a:prstGeom prst="rect">
                <a:avLst/>
              </a:prstGeom>
              <a:noFill/>
            </p:spPr>
            <p:txBody>
              <a:bodyPr wrap="none">
                <a:spAutoFit/>
              </a:bodyPr>
              <a:lstStyle/>
              <a:p>
                <a:pPr>
                  <a:defRPr/>
                </a:pPr>
                <a:r>
                  <a:rPr lang="en-US" altLang="zh-TW" sz="1600" b="1" dirty="0">
                    <a:solidFill>
                      <a:srgbClr val="FFFF00"/>
                    </a:solidFill>
                    <a:latin typeface="微軟正黑體" panose="020B0604030504040204" pitchFamily="34" charset="-120"/>
                    <a:ea typeface="微軟正黑體" panose="020B0604030504040204" pitchFamily="34" charset="-120"/>
                  </a:rPr>
                  <a:t>A1</a:t>
                </a:r>
              </a:p>
            </p:txBody>
          </p:sp>
          <p:sp>
            <p:nvSpPr>
              <p:cNvPr id="169" name="文字方塊 168"/>
              <p:cNvSpPr txBox="1"/>
              <p:nvPr/>
            </p:nvSpPr>
            <p:spPr>
              <a:xfrm>
                <a:off x="5030679" y="3188720"/>
                <a:ext cx="636287" cy="460345"/>
              </a:xfrm>
              <a:prstGeom prst="rect">
                <a:avLst/>
              </a:prstGeom>
              <a:noFill/>
            </p:spPr>
            <p:txBody>
              <a:bodyPr wrap="none">
                <a:spAutoFit/>
              </a:bodyPr>
              <a:lstStyle/>
              <a:p>
                <a:pPr>
                  <a:defRPr/>
                </a:pPr>
                <a:r>
                  <a:rPr lang="en-US" altLang="zh-TW" sz="1600" b="1" dirty="0">
                    <a:solidFill>
                      <a:srgbClr val="FFFF00"/>
                    </a:solidFill>
                    <a:latin typeface="微軟正黑體" panose="020B0604030504040204" pitchFamily="34" charset="-120"/>
                    <a:ea typeface="微軟正黑體" panose="020B0604030504040204" pitchFamily="34" charset="-120"/>
                  </a:rPr>
                  <a:t>A2</a:t>
                </a:r>
              </a:p>
            </p:txBody>
          </p:sp>
          <p:sp>
            <p:nvSpPr>
              <p:cNvPr id="170" name="矩形 169"/>
              <p:cNvSpPr/>
              <p:nvPr/>
            </p:nvSpPr>
            <p:spPr>
              <a:xfrm>
                <a:off x="6128571" y="3055105"/>
                <a:ext cx="1037061" cy="460345"/>
              </a:xfrm>
              <a:prstGeom prst="rect">
                <a:avLst/>
              </a:prstGeom>
            </p:spPr>
            <p:txBody>
              <a:bodyPr>
                <a:spAutoFit/>
              </a:bodyPr>
              <a:lstStyle/>
              <a:p>
                <a:pPr>
                  <a:defRPr/>
                </a:pPr>
                <a:r>
                  <a:rPr lang="en-US" altLang="zh-TW" sz="1600" b="1" dirty="0">
                    <a:solidFill>
                      <a:srgbClr val="FFFF00"/>
                    </a:solidFill>
                    <a:latin typeface="微軟正黑體" panose="020B0604030504040204" pitchFamily="34" charset="-120"/>
                    <a:ea typeface="微軟正黑體" panose="020B0604030504040204" pitchFamily="34" charset="-120"/>
                  </a:rPr>
                  <a:t>A3</a:t>
                </a:r>
              </a:p>
            </p:txBody>
          </p:sp>
          <p:sp>
            <p:nvSpPr>
              <p:cNvPr id="171" name="文字方塊 170"/>
              <p:cNvSpPr txBox="1"/>
              <p:nvPr/>
            </p:nvSpPr>
            <p:spPr>
              <a:xfrm>
                <a:off x="3307271" y="2348041"/>
                <a:ext cx="622806" cy="460345"/>
              </a:xfrm>
              <a:prstGeom prst="rect">
                <a:avLst/>
              </a:prstGeom>
              <a:noFill/>
            </p:spPr>
            <p:txBody>
              <a:bodyPr wrap="none">
                <a:spAutoFit/>
              </a:bodyPr>
              <a:lstStyle/>
              <a:p>
                <a:pPr>
                  <a:defRPr/>
                </a:pPr>
                <a:r>
                  <a:rPr lang="en-US" altLang="zh-TW" sz="1600" b="1" dirty="0">
                    <a:solidFill>
                      <a:srgbClr val="FFFF00"/>
                    </a:solidFill>
                    <a:latin typeface="微軟正黑體" panose="020B0604030504040204" pitchFamily="34" charset="-120"/>
                    <a:ea typeface="微軟正黑體" panose="020B0604030504040204" pitchFamily="34" charset="-120"/>
                  </a:rPr>
                  <a:t>C3</a:t>
                </a:r>
              </a:p>
            </p:txBody>
          </p:sp>
          <p:sp>
            <p:nvSpPr>
              <p:cNvPr id="172" name="文字方塊 171"/>
              <p:cNvSpPr txBox="1"/>
              <p:nvPr/>
            </p:nvSpPr>
            <p:spPr>
              <a:xfrm>
                <a:off x="3632349" y="1658005"/>
                <a:ext cx="622806" cy="460345"/>
              </a:xfrm>
              <a:prstGeom prst="rect">
                <a:avLst/>
              </a:prstGeom>
              <a:noFill/>
            </p:spPr>
            <p:txBody>
              <a:bodyPr wrap="none">
                <a:spAutoFit/>
              </a:bodyPr>
              <a:lstStyle/>
              <a:p>
                <a:pPr>
                  <a:defRPr/>
                </a:pPr>
                <a:r>
                  <a:rPr lang="en-US" altLang="zh-TW" sz="1600" b="1" dirty="0">
                    <a:solidFill>
                      <a:srgbClr val="FFFF00"/>
                    </a:solidFill>
                    <a:latin typeface="微軟正黑體" panose="020B0604030504040204" pitchFamily="34" charset="-120"/>
                    <a:ea typeface="微軟正黑體" panose="020B0604030504040204" pitchFamily="34" charset="-120"/>
                  </a:rPr>
                  <a:t>C2</a:t>
                </a:r>
              </a:p>
            </p:txBody>
          </p:sp>
          <p:sp>
            <p:nvSpPr>
              <p:cNvPr id="173" name="文字方塊 172"/>
              <p:cNvSpPr txBox="1"/>
              <p:nvPr/>
            </p:nvSpPr>
            <p:spPr>
              <a:xfrm>
                <a:off x="4607586" y="1225925"/>
                <a:ext cx="622806" cy="460345"/>
              </a:xfrm>
              <a:prstGeom prst="rect">
                <a:avLst/>
              </a:prstGeom>
              <a:noFill/>
            </p:spPr>
            <p:txBody>
              <a:bodyPr wrap="none">
                <a:spAutoFit/>
              </a:bodyPr>
              <a:lstStyle/>
              <a:p>
                <a:pPr>
                  <a:defRPr/>
                </a:pPr>
                <a:r>
                  <a:rPr lang="en-US" altLang="zh-TW" sz="1600" b="1" dirty="0">
                    <a:solidFill>
                      <a:srgbClr val="FFFF00"/>
                    </a:solidFill>
                    <a:latin typeface="微軟正黑體" panose="020B0604030504040204" pitchFamily="34" charset="-120"/>
                    <a:ea typeface="微軟正黑體" panose="020B0604030504040204" pitchFamily="34" charset="-120"/>
                  </a:rPr>
                  <a:t>C1</a:t>
                </a:r>
              </a:p>
            </p:txBody>
          </p:sp>
          <p:sp>
            <p:nvSpPr>
              <p:cNvPr id="174" name="文字方塊 173"/>
              <p:cNvSpPr txBox="1"/>
              <p:nvPr/>
            </p:nvSpPr>
            <p:spPr>
              <a:xfrm>
                <a:off x="5805189" y="1305165"/>
                <a:ext cx="616068" cy="460345"/>
              </a:xfrm>
              <a:prstGeom prst="rect">
                <a:avLst/>
              </a:prstGeom>
              <a:noFill/>
            </p:spPr>
            <p:txBody>
              <a:bodyPr wrap="none">
                <a:spAutoFit/>
              </a:bodyPr>
              <a:lstStyle/>
              <a:p>
                <a:pPr>
                  <a:defRPr/>
                </a:pPr>
                <a:r>
                  <a:rPr lang="en-US" altLang="zh-TW" sz="1600" b="1" dirty="0">
                    <a:solidFill>
                      <a:srgbClr val="FFFF00"/>
                    </a:solidFill>
                    <a:latin typeface="微軟正黑體" panose="020B0604030504040204" pitchFamily="34" charset="-120"/>
                    <a:ea typeface="微軟正黑體" panose="020B0604030504040204" pitchFamily="34" charset="-120"/>
                  </a:rPr>
                  <a:t>B3</a:t>
                </a:r>
              </a:p>
            </p:txBody>
          </p:sp>
          <p:sp>
            <p:nvSpPr>
              <p:cNvPr id="175" name="文字方塊 174"/>
              <p:cNvSpPr txBox="1"/>
              <p:nvPr/>
            </p:nvSpPr>
            <p:spPr>
              <a:xfrm>
                <a:off x="6563706" y="1773009"/>
                <a:ext cx="616068" cy="460345"/>
              </a:xfrm>
              <a:prstGeom prst="rect">
                <a:avLst/>
              </a:prstGeom>
              <a:noFill/>
            </p:spPr>
            <p:txBody>
              <a:bodyPr wrap="none">
                <a:spAutoFit/>
              </a:bodyPr>
              <a:lstStyle/>
              <a:p>
                <a:pPr>
                  <a:defRPr/>
                </a:pPr>
                <a:r>
                  <a:rPr lang="en-US" altLang="zh-TW" sz="1600" b="1" dirty="0">
                    <a:solidFill>
                      <a:srgbClr val="FFFF00"/>
                    </a:solidFill>
                    <a:latin typeface="微軟正黑體" panose="020B0604030504040204" pitchFamily="34" charset="-120"/>
                    <a:ea typeface="微軟正黑體" panose="020B0604030504040204" pitchFamily="34" charset="-120"/>
                  </a:rPr>
                  <a:t>B2</a:t>
                </a:r>
              </a:p>
            </p:txBody>
          </p:sp>
          <p:sp>
            <p:nvSpPr>
              <p:cNvPr id="176" name="文字方塊 175"/>
              <p:cNvSpPr txBox="1"/>
              <p:nvPr/>
            </p:nvSpPr>
            <p:spPr>
              <a:xfrm>
                <a:off x="6780425" y="2463045"/>
                <a:ext cx="616068" cy="460345"/>
              </a:xfrm>
              <a:prstGeom prst="rect">
                <a:avLst/>
              </a:prstGeom>
              <a:noFill/>
            </p:spPr>
            <p:txBody>
              <a:bodyPr wrap="none">
                <a:spAutoFit/>
              </a:bodyPr>
              <a:lstStyle/>
              <a:p>
                <a:pPr>
                  <a:defRPr/>
                </a:pPr>
                <a:r>
                  <a:rPr lang="en-US" altLang="zh-TW" sz="1600" b="1" dirty="0">
                    <a:solidFill>
                      <a:srgbClr val="FFFF00"/>
                    </a:solidFill>
                    <a:latin typeface="微軟正黑體" panose="020B0604030504040204" pitchFamily="34" charset="-120"/>
                    <a:ea typeface="微軟正黑體" panose="020B0604030504040204" pitchFamily="34" charset="-120"/>
                  </a:rPr>
                  <a:t>B1</a:t>
                </a:r>
              </a:p>
            </p:txBody>
          </p:sp>
        </p:grpSp>
      </p:grpSp>
    </p:spTree>
    <p:extLst>
      <p:ext uri="{BB962C8B-B14F-4D97-AF65-F5344CB8AC3E}">
        <p14:creationId xmlns:p14="http://schemas.microsoft.com/office/powerpoint/2010/main" val="4720568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75714" y="116632"/>
            <a:ext cx="7886700" cy="994172"/>
          </a:xfrm>
        </p:spPr>
        <p:txBody>
          <a:bodyPr/>
          <a:lstStyle/>
          <a:p>
            <a:pPr lvl="0"/>
            <a:r>
              <a:rPr lang="zh-TW" altLang="en-US" b="1" dirty="0" smtClean="0">
                <a:solidFill>
                  <a:schemeClr val="accent1">
                    <a:lumMod val="75000"/>
                  </a:schemeClr>
                </a:solidFill>
              </a:rPr>
              <a:t>二、科技</a:t>
            </a:r>
            <a:r>
              <a:rPr lang="zh-TW" altLang="en-US" b="1" dirty="0">
                <a:solidFill>
                  <a:schemeClr val="accent1">
                    <a:lumMod val="75000"/>
                  </a:schemeClr>
                </a:solidFill>
              </a:rPr>
              <a:t>領域的核心</a:t>
            </a:r>
            <a:r>
              <a:rPr lang="zh-TW" altLang="en-US" b="1" dirty="0" smtClean="0">
                <a:solidFill>
                  <a:schemeClr val="accent1">
                    <a:lumMod val="75000"/>
                  </a:schemeClr>
                </a:solidFill>
              </a:rPr>
              <a:t>素養</a:t>
            </a:r>
            <a:r>
              <a:rPr lang="en-US" altLang="zh-TW" b="1" dirty="0" smtClean="0">
                <a:solidFill>
                  <a:schemeClr val="accent1">
                    <a:lumMod val="75000"/>
                  </a:schemeClr>
                </a:solidFill>
              </a:rPr>
              <a:t>(1/6)</a:t>
            </a:r>
            <a:endParaRPr lang="zh-TW" altLang="en-US" b="1" dirty="0">
              <a:solidFill>
                <a:schemeClr val="accent1">
                  <a:lumMod val="75000"/>
                </a:schemeClr>
              </a:solidFill>
            </a:endParaRPr>
          </a:p>
        </p:txBody>
      </p:sp>
      <p:sp>
        <p:nvSpPr>
          <p:cNvPr id="3" name="投影片編號版面配置區 2"/>
          <p:cNvSpPr>
            <a:spLocks noGrp="1"/>
          </p:cNvSpPr>
          <p:nvPr>
            <p:ph type="sldNum" sz="quarter" idx="12"/>
          </p:nvPr>
        </p:nvSpPr>
        <p:spPr/>
        <p:txBody>
          <a:bodyPr/>
          <a:lstStyle/>
          <a:p>
            <a:fld id="{7B83EF40-B5B1-4485-A470-E02D46259FD4}" type="slidenum">
              <a:rPr lang="zh-TW" altLang="en-US" smtClean="0"/>
              <a:pPr/>
              <a:t>27</a:t>
            </a:fld>
            <a:endParaRPr lang="zh-TW" altLang="en-US"/>
          </a:p>
        </p:txBody>
      </p:sp>
      <p:graphicFrame>
        <p:nvGraphicFramePr>
          <p:cNvPr id="11" name="表格 10"/>
          <p:cNvGraphicFramePr>
            <a:graphicFrameLocks noGrp="1"/>
          </p:cNvGraphicFramePr>
          <p:nvPr>
            <p:extLst>
              <p:ext uri="{D42A27DB-BD31-4B8C-83A1-F6EECF244321}">
                <p14:modId xmlns:p14="http://schemas.microsoft.com/office/powerpoint/2010/main" val="579954883"/>
              </p:ext>
            </p:extLst>
          </p:nvPr>
        </p:nvGraphicFramePr>
        <p:xfrm>
          <a:off x="179511" y="1556792"/>
          <a:ext cx="8964486" cy="4692458"/>
        </p:xfrm>
        <a:graphic>
          <a:graphicData uri="http://schemas.openxmlformats.org/drawingml/2006/table">
            <a:tbl>
              <a:tblPr firstRow="1" bandRow="1">
                <a:tableStyleId>{93296810-A885-4BE3-A3E7-6D5BEEA58F35}</a:tableStyleId>
              </a:tblPr>
              <a:tblGrid>
                <a:gridCol w="1511772">
                  <a:extLst>
                    <a:ext uri="{9D8B030D-6E8A-4147-A177-3AD203B41FA5}">
                      <a16:colId xmlns:a16="http://schemas.microsoft.com/office/drawing/2014/main" val="2653347898"/>
                    </a:ext>
                  </a:extLst>
                </a:gridCol>
                <a:gridCol w="1511772">
                  <a:extLst>
                    <a:ext uri="{9D8B030D-6E8A-4147-A177-3AD203B41FA5}">
                      <a16:colId xmlns:a16="http://schemas.microsoft.com/office/drawing/2014/main" val="2777087349"/>
                    </a:ext>
                  </a:extLst>
                </a:gridCol>
                <a:gridCol w="2970471">
                  <a:extLst>
                    <a:ext uri="{9D8B030D-6E8A-4147-A177-3AD203B41FA5}">
                      <a16:colId xmlns:a16="http://schemas.microsoft.com/office/drawing/2014/main" val="176778832"/>
                    </a:ext>
                  </a:extLst>
                </a:gridCol>
                <a:gridCol w="2970471">
                  <a:extLst>
                    <a:ext uri="{9D8B030D-6E8A-4147-A177-3AD203B41FA5}">
                      <a16:colId xmlns:a16="http://schemas.microsoft.com/office/drawing/2014/main" val="4173442695"/>
                    </a:ext>
                  </a:extLst>
                </a:gridCol>
              </a:tblGrid>
              <a:tr h="8108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800" kern="100" dirty="0" smtClean="0">
                          <a:solidFill>
                            <a:schemeClr val="tx1"/>
                          </a:solidFill>
                          <a:effectLst/>
                          <a:latin typeface="Microsoft JhengHei" charset="-120"/>
                          <a:ea typeface="Microsoft JhengHei" charset="-120"/>
                          <a:cs typeface="Microsoft JhengHei" charset="-120"/>
                        </a:rPr>
                        <a:t>總綱核心</a:t>
                      </a:r>
                      <a:r>
                        <a:rPr lang="en-US" altLang="zh-TW" sz="1800" kern="100" dirty="0" smtClean="0">
                          <a:solidFill>
                            <a:schemeClr val="tx1"/>
                          </a:solidFill>
                          <a:effectLst/>
                          <a:latin typeface="Microsoft JhengHei" charset="-120"/>
                          <a:ea typeface="Microsoft JhengHei" charset="-120"/>
                          <a:cs typeface="Microsoft JhengHei" charset="-120"/>
                        </a:rPr>
                        <a:t/>
                      </a:r>
                      <a:br>
                        <a:rPr lang="en-US" altLang="zh-TW" sz="1800" kern="100" dirty="0" smtClean="0">
                          <a:solidFill>
                            <a:schemeClr val="tx1"/>
                          </a:solidFill>
                          <a:effectLst/>
                          <a:latin typeface="Microsoft JhengHei" charset="-120"/>
                          <a:ea typeface="Microsoft JhengHei" charset="-120"/>
                          <a:cs typeface="Microsoft JhengHei" charset="-120"/>
                        </a:rPr>
                      </a:br>
                      <a:r>
                        <a:rPr lang="zh-TW" altLang="zh-TW" sz="1800" kern="100" dirty="0" smtClean="0">
                          <a:solidFill>
                            <a:schemeClr val="tx1"/>
                          </a:solidFill>
                          <a:effectLst/>
                          <a:latin typeface="Microsoft JhengHei" charset="-120"/>
                          <a:ea typeface="Microsoft JhengHei" charset="-120"/>
                          <a:cs typeface="Microsoft JhengHei" charset="-120"/>
                        </a:rPr>
                        <a:t>素養面向</a:t>
                      </a:r>
                      <a:endParaRPr lang="zh-TW" altLang="en-US" sz="1800" dirty="0">
                        <a:solidFill>
                          <a:schemeClr val="tx1"/>
                        </a:solidFill>
                        <a:latin typeface="Microsoft JhengHei" charset="-120"/>
                        <a:ea typeface="Microsoft JhengHei" charset="-120"/>
                        <a:cs typeface="Microsoft JhengHei" charset="-120"/>
                      </a:endParaRPr>
                    </a:p>
                  </a:txBody>
                  <a:tcPr marL="68580" marR="68580" marT="34290" marB="34290" anchor="ctr">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800" kern="100" dirty="0" smtClean="0">
                          <a:solidFill>
                            <a:schemeClr val="tx1"/>
                          </a:solidFill>
                          <a:effectLst/>
                          <a:latin typeface="Microsoft JhengHei" charset="-120"/>
                          <a:ea typeface="Microsoft JhengHei" charset="-120"/>
                          <a:cs typeface="Microsoft JhengHei" charset="-120"/>
                        </a:rPr>
                        <a:t>總綱核心</a:t>
                      </a:r>
                      <a:r>
                        <a:rPr lang="en-US" altLang="zh-TW" sz="1800" kern="100" dirty="0" smtClean="0">
                          <a:solidFill>
                            <a:schemeClr val="tx1"/>
                          </a:solidFill>
                          <a:effectLst/>
                          <a:latin typeface="Microsoft JhengHei" charset="-120"/>
                          <a:ea typeface="Microsoft JhengHei" charset="-120"/>
                          <a:cs typeface="Microsoft JhengHei" charset="-120"/>
                        </a:rPr>
                        <a:t/>
                      </a:r>
                      <a:br>
                        <a:rPr lang="en-US" altLang="zh-TW" sz="1800" kern="100" dirty="0" smtClean="0">
                          <a:solidFill>
                            <a:schemeClr val="tx1"/>
                          </a:solidFill>
                          <a:effectLst/>
                          <a:latin typeface="Microsoft JhengHei" charset="-120"/>
                          <a:ea typeface="Microsoft JhengHei" charset="-120"/>
                          <a:cs typeface="Microsoft JhengHei" charset="-120"/>
                        </a:rPr>
                      </a:br>
                      <a:r>
                        <a:rPr lang="zh-TW" altLang="zh-TW" sz="1800" kern="100" dirty="0" smtClean="0">
                          <a:solidFill>
                            <a:schemeClr val="tx1"/>
                          </a:solidFill>
                          <a:effectLst/>
                          <a:latin typeface="Microsoft JhengHei" charset="-120"/>
                          <a:ea typeface="Microsoft JhengHei" charset="-120"/>
                          <a:cs typeface="Microsoft JhengHei" charset="-120"/>
                        </a:rPr>
                        <a:t>素養項目</a:t>
                      </a:r>
                    </a:p>
                  </a:txBody>
                  <a:tcPr marL="68580" marR="68580" marT="34290" marB="34290" anchor="ctr">
                    <a:solidFill>
                      <a:srgbClr val="FFC000"/>
                    </a:solidFill>
                  </a:tcPr>
                </a:tc>
                <a:tc>
                  <a:txBody>
                    <a:bodyPr/>
                    <a:lstStyle/>
                    <a:p>
                      <a:pPr algn="ctr">
                        <a:spcAft>
                          <a:spcPts val="0"/>
                        </a:spcAft>
                      </a:pPr>
                      <a:r>
                        <a:rPr lang="zh-TW" altLang="zh-TW" sz="1800" kern="100" dirty="0" smtClean="0">
                          <a:solidFill>
                            <a:schemeClr val="tx1"/>
                          </a:solidFill>
                          <a:effectLst/>
                          <a:latin typeface="Microsoft JhengHei" charset="-120"/>
                          <a:ea typeface="Microsoft JhengHei" charset="-120"/>
                          <a:cs typeface="Microsoft JhengHei" charset="-120"/>
                        </a:rPr>
                        <a:t>國民中學教育</a:t>
                      </a:r>
                    </a:p>
                    <a:p>
                      <a:pPr algn="ctr">
                        <a:spcAft>
                          <a:spcPts val="0"/>
                        </a:spcAft>
                      </a:pPr>
                      <a:r>
                        <a:rPr lang="en-US" altLang="zh-TW" sz="1800" kern="100" dirty="0" smtClean="0">
                          <a:solidFill>
                            <a:schemeClr val="tx1"/>
                          </a:solidFill>
                          <a:effectLst/>
                          <a:latin typeface="Microsoft JhengHei" charset="-120"/>
                          <a:ea typeface="Microsoft JhengHei" charset="-120"/>
                          <a:cs typeface="Microsoft JhengHei" charset="-120"/>
                        </a:rPr>
                        <a:t>(J)</a:t>
                      </a:r>
                      <a:endParaRPr lang="zh-TW" altLang="en-US" sz="1800" dirty="0">
                        <a:solidFill>
                          <a:schemeClr val="tx1"/>
                        </a:solidFill>
                        <a:latin typeface="Microsoft JhengHei" charset="-120"/>
                        <a:ea typeface="Microsoft JhengHei" charset="-120"/>
                        <a:cs typeface="Microsoft JhengHei" charset="-120"/>
                      </a:endParaRPr>
                    </a:p>
                  </a:txBody>
                  <a:tcPr marL="68580" marR="68580" marT="34290" marB="34290" anchor="ctr">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800" kern="100" dirty="0" smtClean="0">
                          <a:solidFill>
                            <a:schemeClr val="tx1"/>
                          </a:solidFill>
                          <a:effectLst/>
                          <a:latin typeface="Microsoft JhengHei" charset="-120"/>
                          <a:ea typeface="Microsoft JhengHei" charset="-120"/>
                          <a:cs typeface="Microsoft JhengHei" charset="-120"/>
                        </a:rPr>
                        <a:t>普通型</a:t>
                      </a:r>
                      <a:r>
                        <a:rPr lang="zh-TW" altLang="zh-TW" sz="1800" kern="100" dirty="0" smtClean="0">
                          <a:solidFill>
                            <a:schemeClr val="tx1"/>
                          </a:solidFill>
                          <a:effectLst/>
                          <a:latin typeface="Microsoft JhengHei" charset="-120"/>
                          <a:ea typeface="Microsoft JhengHei" charset="-120"/>
                          <a:cs typeface="Microsoft JhengHei" charset="-120"/>
                        </a:rPr>
                        <a:t>高級中等學校教育</a:t>
                      </a:r>
                      <a:endParaRPr lang="en-US" altLang="zh-TW" sz="1800" kern="100" dirty="0" smtClean="0">
                        <a:solidFill>
                          <a:schemeClr val="tx1"/>
                        </a:solidFill>
                        <a:effectLst/>
                        <a:latin typeface="Microsoft JhengHei" charset="-120"/>
                        <a:ea typeface="Microsoft JhengHei" charset="-120"/>
                        <a:cs typeface="Microsoft JhengHei" charset="-12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800" kern="100" dirty="0" smtClean="0">
                          <a:solidFill>
                            <a:schemeClr val="tx1"/>
                          </a:solidFill>
                          <a:effectLst/>
                          <a:latin typeface="Microsoft JhengHei" charset="-120"/>
                          <a:ea typeface="Microsoft JhengHei" charset="-120"/>
                          <a:cs typeface="Microsoft JhengHei" charset="-120"/>
                        </a:rPr>
                        <a:t>(S-U)</a:t>
                      </a:r>
                      <a:endParaRPr lang="zh-TW" altLang="en-US" sz="1800" dirty="0">
                        <a:solidFill>
                          <a:schemeClr val="tx1"/>
                        </a:solidFill>
                        <a:latin typeface="Microsoft JhengHei" charset="-120"/>
                        <a:ea typeface="Microsoft JhengHei" charset="-120"/>
                        <a:cs typeface="Microsoft JhengHei" charset="-120"/>
                      </a:endParaRPr>
                    </a:p>
                  </a:txBody>
                  <a:tcPr marL="68580" marR="68580" marT="34290" marB="34290" anchor="ctr">
                    <a:solidFill>
                      <a:srgbClr val="FFC000"/>
                    </a:solidFill>
                  </a:tcPr>
                </a:tc>
                <a:extLst>
                  <a:ext uri="{0D108BD9-81ED-4DB2-BD59-A6C34878D82A}">
                    <a16:rowId xmlns:a16="http://schemas.microsoft.com/office/drawing/2014/main" val="4001971265"/>
                  </a:ext>
                </a:extLst>
              </a:tr>
              <a:tr h="999786">
                <a:tc rowSpan="3">
                  <a:txBody>
                    <a:bodyPr/>
                    <a:lstStyle/>
                    <a:p>
                      <a:pPr algn="ctr"/>
                      <a:r>
                        <a:rPr lang="en-US" altLang="zh-TW" sz="1800" dirty="0" smtClean="0">
                          <a:latin typeface="Microsoft JhengHei" charset="-120"/>
                          <a:ea typeface="Microsoft JhengHei" charset="-120"/>
                          <a:cs typeface="Microsoft JhengHei" charset="-120"/>
                        </a:rPr>
                        <a:t>A</a:t>
                      </a:r>
                    </a:p>
                    <a:p>
                      <a:pPr algn="ctr"/>
                      <a:r>
                        <a:rPr lang="zh-TW" altLang="en-US" sz="1800" dirty="0" smtClean="0">
                          <a:latin typeface="Microsoft JhengHei" charset="-120"/>
                          <a:ea typeface="Microsoft JhengHei" charset="-120"/>
                          <a:cs typeface="Microsoft JhengHei" charset="-120"/>
                        </a:rPr>
                        <a:t>自主行動</a:t>
                      </a:r>
                      <a:endParaRPr lang="en-US" altLang="zh-TW" sz="1800" dirty="0" smtClean="0">
                        <a:latin typeface="Microsoft JhengHei" charset="-120"/>
                        <a:ea typeface="Microsoft JhengHei" charset="-120"/>
                        <a:cs typeface="Microsoft JhengHei" charset="-120"/>
                      </a:endParaRPr>
                    </a:p>
                  </a:txBody>
                  <a:tcPr marL="68580" marR="68580" marT="34290" marB="34290" anchor="ctr">
                    <a:solidFill>
                      <a:srgbClr val="FFE8CB"/>
                    </a:solidFill>
                  </a:tcPr>
                </a:tc>
                <a:tc>
                  <a:txBody>
                    <a:bodyPr/>
                    <a:lstStyle/>
                    <a:p>
                      <a:pPr algn="ctr"/>
                      <a:r>
                        <a:rPr lang="en-US" altLang="zh-TW" sz="1800" dirty="0" smtClean="0">
                          <a:latin typeface="Microsoft JhengHei" charset="-120"/>
                          <a:ea typeface="Microsoft JhengHei" charset="-120"/>
                          <a:cs typeface="Microsoft JhengHei" charset="-120"/>
                        </a:rPr>
                        <a:t>A1</a:t>
                      </a:r>
                    </a:p>
                    <a:p>
                      <a:pPr algn="ctr"/>
                      <a:r>
                        <a:rPr lang="zh-TW" altLang="en-US" sz="1800" dirty="0" smtClean="0">
                          <a:latin typeface="Microsoft JhengHei" charset="-120"/>
                          <a:ea typeface="Microsoft JhengHei" charset="-120"/>
                          <a:cs typeface="Microsoft JhengHei" charset="-120"/>
                        </a:rPr>
                        <a:t>身心素質</a:t>
                      </a:r>
                    </a:p>
                    <a:p>
                      <a:pPr algn="ctr"/>
                      <a:r>
                        <a:rPr lang="zh-TW" altLang="en-US" sz="1800" dirty="0" smtClean="0">
                          <a:latin typeface="Microsoft JhengHei" charset="-120"/>
                          <a:ea typeface="Microsoft JhengHei" charset="-120"/>
                          <a:cs typeface="Microsoft JhengHei" charset="-120"/>
                        </a:rPr>
                        <a:t>與</a:t>
                      </a:r>
                    </a:p>
                    <a:p>
                      <a:pPr algn="ctr"/>
                      <a:r>
                        <a:rPr lang="zh-TW" altLang="en-US" sz="1800" dirty="0" smtClean="0">
                          <a:latin typeface="Microsoft JhengHei" charset="-120"/>
                          <a:ea typeface="Microsoft JhengHei" charset="-120"/>
                          <a:cs typeface="Microsoft JhengHei" charset="-120"/>
                        </a:rPr>
                        <a:t>自我精進</a:t>
                      </a:r>
                      <a:endParaRPr lang="zh-TW" altLang="en-US" sz="1800" dirty="0">
                        <a:latin typeface="Microsoft JhengHei" charset="-120"/>
                        <a:ea typeface="Microsoft JhengHei" charset="-120"/>
                        <a:cs typeface="Microsoft JhengHei" charset="-120"/>
                      </a:endParaRPr>
                    </a:p>
                  </a:txBody>
                  <a:tcPr marL="68580" marR="68580" marT="34290" marB="34290">
                    <a:solidFill>
                      <a:srgbClr val="FFE8CB"/>
                    </a:solidFill>
                  </a:tcPr>
                </a:tc>
                <a:tc>
                  <a:txBody>
                    <a:bodyPr/>
                    <a:lstStyle/>
                    <a:p>
                      <a:pPr>
                        <a:spcAft>
                          <a:spcPts val="0"/>
                        </a:spcAft>
                      </a:pPr>
                      <a:r>
                        <a:rPr lang="zh-TW" sz="1800" kern="100" dirty="0">
                          <a:latin typeface="Microsoft JhengHei" charset="-120"/>
                          <a:ea typeface="Microsoft JhengHei" charset="-120"/>
                          <a:cs typeface="Microsoft JhengHei" charset="-120"/>
                        </a:rPr>
                        <a:t>科</a:t>
                      </a:r>
                      <a:r>
                        <a:rPr lang="en-US" sz="1800" kern="100" dirty="0">
                          <a:latin typeface="Microsoft JhengHei" charset="-120"/>
                          <a:ea typeface="Microsoft JhengHei" charset="-120"/>
                          <a:cs typeface="Microsoft JhengHei" charset="-120"/>
                        </a:rPr>
                        <a:t>-J-A1</a:t>
                      </a:r>
                      <a:endParaRPr lang="zh-TW" sz="1800" kern="100" dirty="0">
                        <a:latin typeface="Microsoft JhengHei" charset="-120"/>
                        <a:ea typeface="Microsoft JhengHei" charset="-120"/>
                        <a:cs typeface="Microsoft JhengHei" charset="-120"/>
                      </a:endParaRPr>
                    </a:p>
                    <a:p>
                      <a:pPr>
                        <a:spcAft>
                          <a:spcPts val="0"/>
                        </a:spcAft>
                      </a:pPr>
                      <a:r>
                        <a:rPr lang="zh-TW" sz="1800" kern="100" dirty="0">
                          <a:latin typeface="Microsoft JhengHei" charset="-120"/>
                          <a:ea typeface="Microsoft JhengHei" charset="-120"/>
                          <a:cs typeface="Microsoft JhengHei" charset="-120"/>
                        </a:rPr>
                        <a:t>具備良好的科技態度，並能應用科技知能，以啟發自我潛能。</a:t>
                      </a:r>
                      <a:endParaRPr lang="zh-TW" sz="1800" kern="100" dirty="0">
                        <a:solidFill>
                          <a:schemeClr val="dk1"/>
                        </a:solidFill>
                        <a:latin typeface="Microsoft JhengHei" charset="-120"/>
                        <a:ea typeface="Microsoft JhengHei" charset="-120"/>
                        <a:cs typeface="Microsoft JhengHei" charset="-120"/>
                      </a:endParaRPr>
                    </a:p>
                  </a:txBody>
                  <a:tcPr marL="51435" marR="51435" marT="0" marB="0" anchor="ctr">
                    <a:solidFill>
                      <a:srgbClr val="FFE8CB"/>
                    </a:solidFill>
                  </a:tcPr>
                </a:tc>
                <a:tc>
                  <a:txBody>
                    <a:bodyPr/>
                    <a:lstStyle/>
                    <a:p>
                      <a:pPr>
                        <a:spcAft>
                          <a:spcPts val="0"/>
                        </a:spcAft>
                      </a:pPr>
                      <a:r>
                        <a:rPr lang="zh-TW" sz="1800" kern="100" dirty="0">
                          <a:latin typeface="Microsoft JhengHei" charset="-120"/>
                          <a:ea typeface="Microsoft JhengHei" charset="-120"/>
                          <a:cs typeface="Microsoft JhengHei" charset="-120"/>
                        </a:rPr>
                        <a:t>科</a:t>
                      </a:r>
                      <a:r>
                        <a:rPr lang="en-US" sz="1800" kern="100" dirty="0">
                          <a:latin typeface="Microsoft JhengHei" charset="-120"/>
                          <a:ea typeface="Microsoft JhengHei" charset="-120"/>
                          <a:cs typeface="Microsoft JhengHei" charset="-120"/>
                        </a:rPr>
                        <a:t>S-U-A1</a:t>
                      </a:r>
                      <a:endParaRPr lang="zh-TW" sz="1800" kern="100" dirty="0">
                        <a:latin typeface="Microsoft JhengHei" charset="-120"/>
                        <a:ea typeface="Microsoft JhengHei" charset="-120"/>
                        <a:cs typeface="Microsoft JhengHei" charset="-120"/>
                      </a:endParaRPr>
                    </a:p>
                    <a:p>
                      <a:pPr>
                        <a:spcAft>
                          <a:spcPts val="0"/>
                        </a:spcAft>
                      </a:pPr>
                      <a:r>
                        <a:rPr lang="zh-TW" sz="1800" kern="100" dirty="0">
                          <a:latin typeface="Microsoft JhengHei" charset="-120"/>
                          <a:ea typeface="Microsoft JhengHei" charset="-120"/>
                          <a:cs typeface="Microsoft JhengHei" charset="-120"/>
                        </a:rPr>
                        <a:t>具備應用科技的知識與能力，有效規劃生涯發展。</a:t>
                      </a:r>
                      <a:endParaRPr lang="zh-TW" sz="1800" kern="100" dirty="0">
                        <a:solidFill>
                          <a:schemeClr val="bg1">
                            <a:lumMod val="50000"/>
                          </a:schemeClr>
                        </a:solidFill>
                        <a:latin typeface="Microsoft JhengHei" charset="-120"/>
                        <a:ea typeface="Microsoft JhengHei" charset="-120"/>
                        <a:cs typeface="Microsoft JhengHei" charset="-120"/>
                      </a:endParaRPr>
                    </a:p>
                  </a:txBody>
                  <a:tcPr marL="51435" marR="51435" marT="0" marB="0" anchor="ctr">
                    <a:solidFill>
                      <a:srgbClr val="FFE8CB"/>
                    </a:solidFill>
                  </a:tcPr>
                </a:tc>
                <a:extLst>
                  <a:ext uri="{0D108BD9-81ED-4DB2-BD59-A6C34878D82A}">
                    <a16:rowId xmlns:a16="http://schemas.microsoft.com/office/drawing/2014/main" val="3715998420"/>
                  </a:ext>
                </a:extLst>
              </a:tr>
              <a:tr h="1344155">
                <a:tc vMerge="1">
                  <a:txBody>
                    <a:bodyPr/>
                    <a:lstStyle/>
                    <a:p>
                      <a:endParaRPr lang="zh-TW" altLang="en-US" dirty="0"/>
                    </a:p>
                  </a:txBody>
                  <a:tcPr/>
                </a:tc>
                <a:tc>
                  <a:txBody>
                    <a:bodyPr/>
                    <a:lstStyle/>
                    <a:p>
                      <a:pPr algn="ctr">
                        <a:spcAft>
                          <a:spcPts val="0"/>
                        </a:spcAft>
                      </a:pPr>
                      <a:r>
                        <a:rPr lang="en-US" altLang="zh-TW" sz="1800" kern="100" dirty="0" smtClean="0">
                          <a:latin typeface="Microsoft JhengHei" charset="-120"/>
                          <a:ea typeface="Microsoft JhengHei" charset="-120"/>
                          <a:cs typeface="Microsoft JhengHei" charset="-120"/>
                        </a:rPr>
                        <a:t>A2</a:t>
                      </a:r>
                      <a:endParaRPr lang="zh-TW" altLang="zh-TW" sz="1800" kern="100" dirty="0" smtClean="0">
                        <a:latin typeface="Microsoft JhengHei" charset="-120"/>
                        <a:ea typeface="Microsoft JhengHei" charset="-120"/>
                        <a:cs typeface="Microsoft JhengHei" charset="-120"/>
                      </a:endParaRPr>
                    </a:p>
                    <a:p>
                      <a:pPr algn="ctr">
                        <a:spcAft>
                          <a:spcPts val="0"/>
                        </a:spcAft>
                      </a:pPr>
                      <a:r>
                        <a:rPr lang="zh-TW" altLang="zh-TW" sz="1800" kern="100" dirty="0" smtClean="0">
                          <a:latin typeface="Microsoft JhengHei" charset="-120"/>
                          <a:ea typeface="Microsoft JhengHei" charset="-120"/>
                          <a:cs typeface="Microsoft JhengHei" charset="-120"/>
                        </a:rPr>
                        <a:t>系統思考</a:t>
                      </a:r>
                    </a:p>
                    <a:p>
                      <a:pPr algn="ctr">
                        <a:spcAft>
                          <a:spcPts val="0"/>
                        </a:spcAft>
                      </a:pPr>
                      <a:r>
                        <a:rPr lang="zh-TW" altLang="zh-TW" sz="1800" kern="100" dirty="0" smtClean="0">
                          <a:latin typeface="Microsoft JhengHei" charset="-120"/>
                          <a:ea typeface="Microsoft JhengHei" charset="-120"/>
                          <a:cs typeface="Microsoft JhengHei" charset="-120"/>
                        </a:rPr>
                        <a:t>與</a:t>
                      </a:r>
                    </a:p>
                    <a:p>
                      <a:pPr algn="ctr">
                        <a:spcAft>
                          <a:spcPts val="0"/>
                        </a:spcAft>
                      </a:pPr>
                      <a:r>
                        <a:rPr lang="zh-TW" altLang="zh-TW" sz="1800" kern="100" dirty="0" smtClean="0">
                          <a:latin typeface="Microsoft JhengHei" charset="-120"/>
                          <a:ea typeface="Microsoft JhengHei" charset="-120"/>
                          <a:cs typeface="Microsoft JhengHei" charset="-120"/>
                        </a:rPr>
                        <a:t>解決問題</a:t>
                      </a:r>
                    </a:p>
                  </a:txBody>
                  <a:tcPr marL="68580" marR="68580" marT="34290" marB="34290">
                    <a:solidFill>
                      <a:srgbClr val="FFF4E7"/>
                    </a:solidFill>
                  </a:tcPr>
                </a:tc>
                <a:tc>
                  <a:txBody>
                    <a:bodyPr/>
                    <a:lstStyle/>
                    <a:p>
                      <a:pPr algn="l">
                        <a:spcAft>
                          <a:spcPts val="0"/>
                        </a:spcAft>
                      </a:pPr>
                      <a:r>
                        <a:rPr lang="zh-TW" altLang="en-US" sz="1800" kern="100" dirty="0" smtClean="0">
                          <a:latin typeface="Microsoft JhengHei" charset="-120"/>
                          <a:ea typeface="Microsoft JhengHei" charset="-120"/>
                          <a:cs typeface="Microsoft JhengHei" charset="-120"/>
                        </a:rPr>
                        <a:t>科</a:t>
                      </a:r>
                      <a:r>
                        <a:rPr lang="en-US" altLang="zh-TW" sz="1800" kern="100" dirty="0" smtClean="0">
                          <a:latin typeface="Microsoft JhengHei" charset="-120"/>
                          <a:ea typeface="Microsoft JhengHei" charset="-120"/>
                          <a:cs typeface="Microsoft JhengHei" charset="-120"/>
                        </a:rPr>
                        <a:t>-J-A2 </a:t>
                      </a:r>
                    </a:p>
                    <a:p>
                      <a:pPr algn="l">
                        <a:spcAft>
                          <a:spcPts val="0"/>
                        </a:spcAft>
                      </a:pPr>
                      <a:r>
                        <a:rPr lang="zh-TW" altLang="en-US" sz="1800" kern="100" dirty="0" smtClean="0">
                          <a:latin typeface="Microsoft JhengHei" charset="-120"/>
                          <a:ea typeface="Microsoft JhengHei" charset="-120"/>
                          <a:cs typeface="Microsoft JhengHei" charset="-120"/>
                        </a:rPr>
                        <a:t>運用科技工具，理解與歸納問題，進而提出簡易的解決之道。</a:t>
                      </a:r>
                      <a:endParaRPr lang="zh-TW" sz="1800" kern="100" dirty="0">
                        <a:latin typeface="Microsoft JhengHei" charset="-120"/>
                        <a:ea typeface="Microsoft JhengHei" charset="-120"/>
                        <a:cs typeface="Microsoft JhengHei" charset="-120"/>
                      </a:endParaRPr>
                    </a:p>
                  </a:txBody>
                  <a:tcPr marL="51439" marR="51439" marT="0" marB="0" anchor="ctr">
                    <a:solidFill>
                      <a:srgbClr val="FFF4E7"/>
                    </a:solidFill>
                  </a:tcPr>
                </a:tc>
                <a:tc>
                  <a:txBody>
                    <a:bodyPr/>
                    <a:lstStyle/>
                    <a:p>
                      <a:pPr algn="l">
                        <a:spcAft>
                          <a:spcPts val="0"/>
                        </a:spcAft>
                      </a:pPr>
                      <a:r>
                        <a:rPr lang="zh-TW" altLang="en-US" sz="1800" kern="100" dirty="0" smtClean="0">
                          <a:latin typeface="Microsoft JhengHei" charset="-120"/>
                          <a:ea typeface="Microsoft JhengHei" charset="-120"/>
                          <a:cs typeface="Microsoft JhengHei" charset="-120"/>
                        </a:rPr>
                        <a:t>科 </a:t>
                      </a:r>
                      <a:r>
                        <a:rPr lang="en-US" altLang="zh-TW" sz="1800" kern="100" dirty="0" smtClean="0">
                          <a:latin typeface="Microsoft JhengHei" charset="-120"/>
                          <a:ea typeface="Microsoft JhengHei" charset="-120"/>
                          <a:cs typeface="Microsoft JhengHei" charset="-120"/>
                        </a:rPr>
                        <a:t>S-U-A2 </a:t>
                      </a:r>
                    </a:p>
                    <a:p>
                      <a:pPr algn="l">
                        <a:spcAft>
                          <a:spcPts val="0"/>
                        </a:spcAft>
                      </a:pPr>
                      <a:r>
                        <a:rPr lang="zh-TW" altLang="en-US" sz="1800" kern="100" dirty="0" smtClean="0">
                          <a:latin typeface="Microsoft JhengHei" charset="-120"/>
                          <a:ea typeface="Microsoft JhengHei" charset="-120"/>
                          <a:cs typeface="Microsoft JhengHei" charset="-120"/>
                        </a:rPr>
                        <a:t>運用科技工具與策略進行系統思考與分析探索，並有效解決問題。</a:t>
                      </a:r>
                      <a:endParaRPr lang="zh-TW" sz="1800" kern="100" dirty="0">
                        <a:solidFill>
                          <a:schemeClr val="bg1">
                            <a:lumMod val="50000"/>
                          </a:schemeClr>
                        </a:solidFill>
                        <a:latin typeface="Microsoft JhengHei" charset="-120"/>
                        <a:ea typeface="Microsoft JhengHei" charset="-120"/>
                        <a:cs typeface="Microsoft JhengHei" charset="-120"/>
                      </a:endParaRPr>
                    </a:p>
                  </a:txBody>
                  <a:tcPr marL="51439" marR="51439" marT="0" marB="0" anchor="ctr">
                    <a:solidFill>
                      <a:srgbClr val="FFF4E7"/>
                    </a:solidFill>
                  </a:tcPr>
                </a:tc>
                <a:extLst>
                  <a:ext uri="{0D108BD9-81ED-4DB2-BD59-A6C34878D82A}">
                    <a16:rowId xmlns:a16="http://schemas.microsoft.com/office/drawing/2014/main" val="4272658787"/>
                  </a:ext>
                </a:extLst>
              </a:tr>
              <a:tr h="1244177">
                <a:tc vMerge="1">
                  <a:txBody>
                    <a:bodyPr/>
                    <a:lstStyle/>
                    <a:p>
                      <a:endParaRPr lang="zh-TW" altLang="en-US" dirty="0"/>
                    </a:p>
                  </a:txBody>
                  <a:tcPr/>
                </a:tc>
                <a:tc>
                  <a:txBody>
                    <a:bodyPr/>
                    <a:lstStyle/>
                    <a:p>
                      <a:pPr algn="ctr"/>
                      <a:r>
                        <a:rPr lang="en-US" altLang="zh-TW" sz="1800" dirty="0" smtClean="0">
                          <a:latin typeface="Microsoft JhengHei" charset="-120"/>
                          <a:ea typeface="Microsoft JhengHei" charset="-120"/>
                          <a:cs typeface="Microsoft JhengHei" charset="-120"/>
                        </a:rPr>
                        <a:t>A3</a:t>
                      </a:r>
                    </a:p>
                    <a:p>
                      <a:pPr algn="ctr"/>
                      <a:r>
                        <a:rPr lang="zh-TW" altLang="en-US" sz="1800" dirty="0" smtClean="0">
                          <a:latin typeface="Microsoft JhengHei" charset="-120"/>
                          <a:ea typeface="Microsoft JhengHei" charset="-120"/>
                          <a:cs typeface="Microsoft JhengHei" charset="-120"/>
                        </a:rPr>
                        <a:t>規劃執行</a:t>
                      </a:r>
                    </a:p>
                    <a:p>
                      <a:pPr algn="ctr"/>
                      <a:r>
                        <a:rPr lang="zh-TW" altLang="en-US" sz="1800" dirty="0" smtClean="0">
                          <a:latin typeface="Microsoft JhengHei" charset="-120"/>
                          <a:ea typeface="Microsoft JhengHei" charset="-120"/>
                          <a:cs typeface="Microsoft JhengHei" charset="-120"/>
                        </a:rPr>
                        <a:t>與</a:t>
                      </a:r>
                    </a:p>
                    <a:p>
                      <a:pPr algn="ctr"/>
                      <a:r>
                        <a:rPr lang="zh-TW" altLang="en-US" sz="1800" dirty="0" smtClean="0">
                          <a:latin typeface="Microsoft JhengHei" charset="-120"/>
                          <a:ea typeface="Microsoft JhengHei" charset="-120"/>
                          <a:cs typeface="Microsoft JhengHei" charset="-120"/>
                        </a:rPr>
                        <a:t>創新應變</a:t>
                      </a:r>
                    </a:p>
                  </a:txBody>
                  <a:tcPr marL="68580" marR="68580" marT="34290" marB="34290">
                    <a:solidFill>
                      <a:srgbClr val="FFE8CB"/>
                    </a:solidFill>
                  </a:tcPr>
                </a:tc>
                <a:tc>
                  <a:txBody>
                    <a:bodyPr/>
                    <a:lstStyle/>
                    <a:p>
                      <a:pPr marL="0" algn="l" defTabSz="914400" rtl="0" eaLnBrk="1" latinLnBrk="0" hangingPunct="1">
                        <a:spcAft>
                          <a:spcPts val="0"/>
                        </a:spcAft>
                      </a:pPr>
                      <a:r>
                        <a:rPr lang="zh-TW" sz="1800" kern="100" dirty="0">
                          <a:latin typeface="Microsoft JhengHei" charset="-120"/>
                          <a:ea typeface="Microsoft JhengHei" charset="-120"/>
                          <a:cs typeface="Microsoft JhengHei" charset="-120"/>
                        </a:rPr>
                        <a:t>科</a:t>
                      </a:r>
                      <a:r>
                        <a:rPr lang="en-US" sz="1800" kern="100" dirty="0">
                          <a:latin typeface="Microsoft JhengHei" charset="-120"/>
                          <a:ea typeface="Microsoft JhengHei" charset="-120"/>
                          <a:cs typeface="Microsoft JhengHei" charset="-120"/>
                        </a:rPr>
                        <a:t>-J-A3</a:t>
                      </a:r>
                      <a:endParaRPr lang="zh-TW" sz="1800" kern="100" dirty="0">
                        <a:latin typeface="Microsoft JhengHei" charset="-120"/>
                        <a:ea typeface="Microsoft JhengHei" charset="-120"/>
                        <a:cs typeface="Microsoft JhengHei" charset="-120"/>
                      </a:endParaRPr>
                    </a:p>
                    <a:p>
                      <a:pPr marL="0" algn="l" defTabSz="914400" rtl="0" eaLnBrk="1" latinLnBrk="0" hangingPunct="1">
                        <a:spcAft>
                          <a:spcPts val="0"/>
                        </a:spcAft>
                      </a:pPr>
                      <a:r>
                        <a:rPr lang="zh-TW" sz="1800" kern="100" dirty="0">
                          <a:latin typeface="Microsoft JhengHei" charset="-120"/>
                          <a:ea typeface="Microsoft JhengHei" charset="-120"/>
                          <a:cs typeface="Microsoft JhengHei" charset="-120"/>
                        </a:rPr>
                        <a:t>利用科技資源，擬定與執行科技專題活動。</a:t>
                      </a:r>
                      <a:endParaRPr lang="zh-TW" sz="1800" kern="100" dirty="0">
                        <a:solidFill>
                          <a:schemeClr val="dk1"/>
                        </a:solidFill>
                        <a:latin typeface="Microsoft JhengHei" charset="-120"/>
                        <a:ea typeface="Microsoft JhengHei" charset="-120"/>
                        <a:cs typeface="Microsoft JhengHei" charset="-120"/>
                      </a:endParaRPr>
                    </a:p>
                  </a:txBody>
                  <a:tcPr marL="51435" marR="51435" marT="0" marB="0" anchor="ctr">
                    <a:solidFill>
                      <a:srgbClr val="FFE8CB"/>
                    </a:solidFill>
                  </a:tcPr>
                </a:tc>
                <a:tc>
                  <a:txBody>
                    <a:bodyPr/>
                    <a:lstStyle/>
                    <a:p>
                      <a:pPr marL="0" algn="l" defTabSz="914400" rtl="0" eaLnBrk="1" latinLnBrk="0" hangingPunct="1">
                        <a:spcAft>
                          <a:spcPts val="0"/>
                        </a:spcAft>
                      </a:pPr>
                      <a:r>
                        <a:rPr lang="zh-TW" sz="1800" kern="100" dirty="0">
                          <a:latin typeface="Microsoft JhengHei" charset="-120"/>
                          <a:ea typeface="Microsoft JhengHei" charset="-120"/>
                          <a:cs typeface="Microsoft JhengHei" charset="-120"/>
                        </a:rPr>
                        <a:t>科</a:t>
                      </a:r>
                      <a:r>
                        <a:rPr lang="en-US" sz="1800" kern="100" dirty="0">
                          <a:latin typeface="Microsoft JhengHei" charset="-120"/>
                          <a:ea typeface="Microsoft JhengHei" charset="-120"/>
                          <a:cs typeface="Microsoft JhengHei" charset="-120"/>
                        </a:rPr>
                        <a:t>S-U-A3</a:t>
                      </a:r>
                      <a:endParaRPr lang="zh-TW" sz="1800" kern="100" dirty="0">
                        <a:latin typeface="Microsoft JhengHei" charset="-120"/>
                        <a:ea typeface="Microsoft JhengHei" charset="-120"/>
                        <a:cs typeface="Microsoft JhengHei" charset="-120"/>
                      </a:endParaRPr>
                    </a:p>
                    <a:p>
                      <a:pPr marL="0" algn="l" defTabSz="914400" rtl="0" eaLnBrk="1" latinLnBrk="0" hangingPunct="1">
                        <a:spcAft>
                          <a:spcPts val="0"/>
                        </a:spcAft>
                      </a:pPr>
                      <a:r>
                        <a:rPr lang="zh-TW" sz="1800" kern="100" dirty="0">
                          <a:latin typeface="Microsoft JhengHei" charset="-120"/>
                          <a:ea typeface="Microsoft JhengHei" charset="-120"/>
                          <a:cs typeface="Microsoft JhengHei" charset="-120"/>
                        </a:rPr>
                        <a:t>善用科技資源規劃、執行、反思及創新，解決情境中的問題，進而精進科技專題的製作品質。</a:t>
                      </a:r>
                      <a:endParaRPr lang="zh-TW" sz="1800" kern="100" dirty="0">
                        <a:solidFill>
                          <a:schemeClr val="bg1">
                            <a:lumMod val="50000"/>
                          </a:schemeClr>
                        </a:solidFill>
                        <a:latin typeface="Microsoft JhengHei" charset="-120"/>
                        <a:ea typeface="Microsoft JhengHei" charset="-120"/>
                        <a:cs typeface="Microsoft JhengHei" charset="-120"/>
                      </a:endParaRPr>
                    </a:p>
                  </a:txBody>
                  <a:tcPr marL="51435" marR="51435" marT="0" marB="0" anchor="ctr">
                    <a:solidFill>
                      <a:srgbClr val="FFE8CB"/>
                    </a:solidFill>
                  </a:tcPr>
                </a:tc>
                <a:extLst>
                  <a:ext uri="{0D108BD9-81ED-4DB2-BD59-A6C34878D82A}">
                    <a16:rowId xmlns:a16="http://schemas.microsoft.com/office/drawing/2014/main" val="4179250089"/>
                  </a:ext>
                </a:extLst>
              </a:tr>
            </a:tbl>
          </a:graphicData>
        </a:graphic>
      </p:graphicFrame>
      <p:sp>
        <p:nvSpPr>
          <p:cNvPr id="6" name="文字方塊 4"/>
          <p:cNvSpPr txBox="1">
            <a:spLocks noChangeArrowheads="1"/>
          </p:cNvSpPr>
          <p:nvPr/>
        </p:nvSpPr>
        <p:spPr bwMode="auto">
          <a:xfrm>
            <a:off x="242048" y="6436812"/>
            <a:ext cx="36792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a:t>
            </a:r>
            <a:r>
              <a:rPr lang="zh-TW" altLang="en-US" sz="1200" dirty="0" smtClean="0">
                <a:latin typeface="微軟正黑體" panose="020B0604030504040204" pitchFamily="34" charset="-120"/>
                <a:ea typeface="微軟正黑體" panose="020B0604030504040204" pitchFamily="34" charset="-120"/>
              </a:rPr>
              <a:t>綱要</a:t>
            </a:r>
            <a:r>
              <a:rPr lang="en-US" altLang="zh-TW" sz="1200" dirty="0" smtClean="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之「肆</a:t>
            </a:r>
            <a:r>
              <a:rPr lang="zh-TW" altLang="en-US" sz="1200" dirty="0" smtClean="0">
                <a:latin typeface="微軟正黑體" panose="020B0604030504040204" pitchFamily="34" charset="-120"/>
                <a:ea typeface="微軟正黑體" panose="020B0604030504040204" pitchFamily="34" charset="-120"/>
              </a:rPr>
              <a:t>、核心素</a:t>
            </a:r>
            <a:r>
              <a:rPr lang="zh-TW" altLang="en-US" sz="1200" dirty="0">
                <a:latin typeface="微軟正黑體" panose="020B0604030504040204" pitchFamily="34" charset="-120"/>
                <a:ea typeface="微軟正黑體" panose="020B0604030504040204" pitchFamily="34" charset="-120"/>
              </a:rPr>
              <a:t>養</a:t>
            </a:r>
            <a:r>
              <a:rPr lang="zh-TW" altLang="en-US" sz="1200" dirty="0" smtClean="0">
                <a:latin typeface="微軟正黑體" panose="020B0604030504040204" pitchFamily="34" charset="-120"/>
                <a:ea typeface="微軟正黑體" panose="020B0604030504040204" pitchFamily="34" charset="-120"/>
              </a:rPr>
              <a:t>」</a:t>
            </a:r>
            <a:r>
              <a:rPr lang="en-US" altLang="zh-TW" sz="1200" dirty="0" smtClean="0">
                <a:latin typeface="微軟正黑體" panose="020B0604030504040204" pitchFamily="34" charset="-120"/>
                <a:ea typeface="微軟正黑體" panose="020B0604030504040204" pitchFamily="34" charset="-120"/>
              </a:rPr>
              <a:t>p5-7</a:t>
            </a:r>
            <a:endParaRPr lang="zh-TW" altLang="en-US" sz="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9562900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p:cNvGraphicFramePr>
            <a:graphicFrameLocks noGrp="1"/>
          </p:cNvGraphicFramePr>
          <p:nvPr>
            <p:extLst>
              <p:ext uri="{D42A27DB-BD31-4B8C-83A1-F6EECF244321}">
                <p14:modId xmlns:p14="http://schemas.microsoft.com/office/powerpoint/2010/main" val="749923347"/>
              </p:ext>
            </p:extLst>
          </p:nvPr>
        </p:nvGraphicFramePr>
        <p:xfrm>
          <a:off x="107504" y="806825"/>
          <a:ext cx="8928992" cy="5516900"/>
        </p:xfrm>
        <a:graphic>
          <a:graphicData uri="http://schemas.openxmlformats.org/drawingml/2006/table">
            <a:tbl>
              <a:tblPr firstRow="1" bandRow="1">
                <a:tableStyleId>{93296810-A885-4BE3-A3E7-6D5BEEA58F35}</a:tableStyleId>
              </a:tblPr>
              <a:tblGrid>
                <a:gridCol w="1505787">
                  <a:extLst>
                    <a:ext uri="{9D8B030D-6E8A-4147-A177-3AD203B41FA5}">
                      <a16:colId xmlns:a16="http://schemas.microsoft.com/office/drawing/2014/main" val="2653347898"/>
                    </a:ext>
                  </a:extLst>
                </a:gridCol>
                <a:gridCol w="1505787">
                  <a:extLst>
                    <a:ext uri="{9D8B030D-6E8A-4147-A177-3AD203B41FA5}">
                      <a16:colId xmlns:a16="http://schemas.microsoft.com/office/drawing/2014/main" val="2777087349"/>
                    </a:ext>
                  </a:extLst>
                </a:gridCol>
                <a:gridCol w="2958709">
                  <a:extLst>
                    <a:ext uri="{9D8B030D-6E8A-4147-A177-3AD203B41FA5}">
                      <a16:colId xmlns:a16="http://schemas.microsoft.com/office/drawing/2014/main" val="176778832"/>
                    </a:ext>
                  </a:extLst>
                </a:gridCol>
                <a:gridCol w="2958709">
                  <a:extLst>
                    <a:ext uri="{9D8B030D-6E8A-4147-A177-3AD203B41FA5}">
                      <a16:colId xmlns:a16="http://schemas.microsoft.com/office/drawing/2014/main" val="4173442695"/>
                    </a:ext>
                  </a:extLst>
                </a:gridCol>
              </a:tblGrid>
              <a:tr h="9691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800" b="1" kern="100" dirty="0" smtClean="0">
                          <a:solidFill>
                            <a:schemeClr val="tx1"/>
                          </a:solidFill>
                          <a:effectLst/>
                          <a:latin typeface="Microsoft JhengHei" charset="-120"/>
                          <a:ea typeface="Microsoft JhengHei" charset="-120"/>
                          <a:cs typeface="Microsoft JhengHei" charset="-120"/>
                        </a:rPr>
                        <a:t>總綱核心</a:t>
                      </a:r>
                      <a:r>
                        <a:rPr lang="en-US" altLang="zh-TW" sz="1800" b="1" kern="100" dirty="0" smtClean="0">
                          <a:solidFill>
                            <a:schemeClr val="tx1"/>
                          </a:solidFill>
                          <a:effectLst/>
                          <a:latin typeface="Microsoft JhengHei" charset="-120"/>
                          <a:ea typeface="Microsoft JhengHei" charset="-120"/>
                          <a:cs typeface="Microsoft JhengHei" charset="-120"/>
                        </a:rPr>
                        <a:t/>
                      </a:r>
                      <a:br>
                        <a:rPr lang="en-US" altLang="zh-TW" sz="1800" b="1" kern="100" dirty="0" smtClean="0">
                          <a:solidFill>
                            <a:schemeClr val="tx1"/>
                          </a:solidFill>
                          <a:effectLst/>
                          <a:latin typeface="Microsoft JhengHei" charset="-120"/>
                          <a:ea typeface="Microsoft JhengHei" charset="-120"/>
                          <a:cs typeface="Microsoft JhengHei" charset="-120"/>
                        </a:rPr>
                      </a:br>
                      <a:r>
                        <a:rPr lang="zh-TW" altLang="zh-TW" sz="1800" b="1" kern="100" dirty="0" smtClean="0">
                          <a:solidFill>
                            <a:schemeClr val="tx1"/>
                          </a:solidFill>
                          <a:effectLst/>
                          <a:latin typeface="Microsoft JhengHei" charset="-120"/>
                          <a:ea typeface="Microsoft JhengHei" charset="-120"/>
                          <a:cs typeface="Microsoft JhengHei" charset="-120"/>
                        </a:rPr>
                        <a:t>素養面向</a:t>
                      </a:r>
                      <a:endParaRPr lang="zh-TW" altLang="en-US" sz="1800" b="1" dirty="0">
                        <a:solidFill>
                          <a:schemeClr val="tx1"/>
                        </a:solidFill>
                        <a:latin typeface="Microsoft JhengHei" charset="-120"/>
                        <a:ea typeface="Microsoft JhengHei" charset="-120"/>
                        <a:cs typeface="Microsoft JhengHei" charset="-120"/>
                      </a:endParaRPr>
                    </a:p>
                  </a:txBody>
                  <a:tcPr marL="68580" marR="68580" marT="34290" marB="34290" anchor="ctr">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800" b="1" kern="100" dirty="0" smtClean="0">
                          <a:solidFill>
                            <a:schemeClr val="tx1"/>
                          </a:solidFill>
                          <a:effectLst/>
                          <a:latin typeface="Microsoft JhengHei" charset="-120"/>
                          <a:ea typeface="Microsoft JhengHei" charset="-120"/>
                          <a:cs typeface="Microsoft JhengHei" charset="-120"/>
                        </a:rPr>
                        <a:t>總綱核心</a:t>
                      </a:r>
                      <a:r>
                        <a:rPr lang="en-US" altLang="zh-TW" sz="1800" b="1" kern="100" dirty="0" smtClean="0">
                          <a:solidFill>
                            <a:schemeClr val="tx1"/>
                          </a:solidFill>
                          <a:effectLst/>
                          <a:latin typeface="Microsoft JhengHei" charset="-120"/>
                          <a:ea typeface="Microsoft JhengHei" charset="-120"/>
                          <a:cs typeface="Microsoft JhengHei" charset="-120"/>
                        </a:rPr>
                        <a:t/>
                      </a:r>
                      <a:br>
                        <a:rPr lang="en-US" altLang="zh-TW" sz="1800" b="1" kern="100" dirty="0" smtClean="0">
                          <a:solidFill>
                            <a:schemeClr val="tx1"/>
                          </a:solidFill>
                          <a:effectLst/>
                          <a:latin typeface="Microsoft JhengHei" charset="-120"/>
                          <a:ea typeface="Microsoft JhengHei" charset="-120"/>
                          <a:cs typeface="Microsoft JhengHei" charset="-120"/>
                        </a:rPr>
                      </a:br>
                      <a:r>
                        <a:rPr lang="zh-TW" altLang="zh-TW" sz="1800" b="1" kern="100" dirty="0" smtClean="0">
                          <a:solidFill>
                            <a:schemeClr val="tx1"/>
                          </a:solidFill>
                          <a:effectLst/>
                          <a:latin typeface="Microsoft JhengHei" charset="-120"/>
                          <a:ea typeface="Microsoft JhengHei" charset="-120"/>
                          <a:cs typeface="Microsoft JhengHei" charset="-120"/>
                        </a:rPr>
                        <a:t>素養項目</a:t>
                      </a:r>
                    </a:p>
                  </a:txBody>
                  <a:tcPr marL="68580" marR="68580" marT="34290" marB="34290" anchor="ctr">
                    <a:solidFill>
                      <a:srgbClr val="FFC000"/>
                    </a:solidFill>
                  </a:tcPr>
                </a:tc>
                <a:tc>
                  <a:txBody>
                    <a:bodyPr/>
                    <a:lstStyle/>
                    <a:p>
                      <a:pPr algn="ctr">
                        <a:spcAft>
                          <a:spcPts val="0"/>
                        </a:spcAft>
                      </a:pPr>
                      <a:r>
                        <a:rPr lang="zh-TW" altLang="zh-TW" sz="1800" b="1" kern="100" dirty="0" smtClean="0">
                          <a:solidFill>
                            <a:schemeClr val="tx1"/>
                          </a:solidFill>
                          <a:effectLst/>
                          <a:latin typeface="Microsoft JhengHei" charset="-120"/>
                          <a:ea typeface="Microsoft JhengHei" charset="-120"/>
                          <a:cs typeface="Microsoft JhengHei" charset="-120"/>
                        </a:rPr>
                        <a:t>國民中學教育</a:t>
                      </a:r>
                    </a:p>
                    <a:p>
                      <a:pPr algn="ctr">
                        <a:spcAft>
                          <a:spcPts val="0"/>
                        </a:spcAft>
                      </a:pPr>
                      <a:r>
                        <a:rPr lang="en-US" altLang="zh-TW" sz="1800" b="1" kern="100" dirty="0" smtClean="0">
                          <a:solidFill>
                            <a:schemeClr val="tx1"/>
                          </a:solidFill>
                          <a:effectLst/>
                          <a:latin typeface="Microsoft JhengHei" charset="-120"/>
                          <a:ea typeface="Microsoft JhengHei" charset="-120"/>
                          <a:cs typeface="Microsoft JhengHei" charset="-120"/>
                        </a:rPr>
                        <a:t>(J)</a:t>
                      </a:r>
                      <a:endParaRPr lang="zh-TW" altLang="en-US" sz="1800" b="1" dirty="0">
                        <a:solidFill>
                          <a:schemeClr val="tx1"/>
                        </a:solidFill>
                        <a:latin typeface="Microsoft JhengHei" charset="-120"/>
                        <a:ea typeface="Microsoft JhengHei" charset="-120"/>
                        <a:cs typeface="Microsoft JhengHei" charset="-120"/>
                      </a:endParaRPr>
                    </a:p>
                  </a:txBody>
                  <a:tcPr marL="68580" marR="68580" marT="34290" marB="34290" anchor="ctr">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800" b="1" kern="100" dirty="0" smtClean="0">
                          <a:solidFill>
                            <a:schemeClr val="tx1"/>
                          </a:solidFill>
                          <a:effectLst/>
                          <a:latin typeface="Microsoft JhengHei" charset="-120"/>
                          <a:ea typeface="Microsoft JhengHei" charset="-120"/>
                          <a:cs typeface="Microsoft JhengHei" charset="-120"/>
                        </a:rPr>
                        <a:t>普通型</a:t>
                      </a:r>
                      <a:r>
                        <a:rPr lang="zh-TW" altLang="zh-TW" sz="1800" b="1" kern="100" dirty="0" smtClean="0">
                          <a:solidFill>
                            <a:schemeClr val="tx1"/>
                          </a:solidFill>
                          <a:effectLst/>
                          <a:latin typeface="Microsoft JhengHei" charset="-120"/>
                          <a:ea typeface="Microsoft JhengHei" charset="-120"/>
                          <a:cs typeface="Microsoft JhengHei" charset="-120"/>
                        </a:rPr>
                        <a:t>高級中等學校教育</a:t>
                      </a:r>
                      <a:endParaRPr lang="en-US" altLang="zh-TW" sz="1800" b="1" kern="100" dirty="0" smtClean="0">
                        <a:solidFill>
                          <a:schemeClr val="tx1"/>
                        </a:solidFill>
                        <a:effectLst/>
                        <a:latin typeface="Microsoft JhengHei" charset="-120"/>
                        <a:ea typeface="Microsoft JhengHei" charset="-120"/>
                        <a:cs typeface="Microsoft JhengHei" charset="-12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800" b="1" kern="100" dirty="0" smtClean="0">
                          <a:solidFill>
                            <a:schemeClr val="tx1"/>
                          </a:solidFill>
                          <a:effectLst/>
                          <a:latin typeface="Microsoft JhengHei" charset="-120"/>
                          <a:ea typeface="Microsoft JhengHei" charset="-120"/>
                          <a:cs typeface="Microsoft JhengHei" charset="-120"/>
                        </a:rPr>
                        <a:t>(S-U)</a:t>
                      </a:r>
                      <a:endParaRPr lang="zh-TW" altLang="en-US" sz="1800" b="1" dirty="0">
                        <a:solidFill>
                          <a:schemeClr val="tx1"/>
                        </a:solidFill>
                        <a:latin typeface="Microsoft JhengHei" charset="-120"/>
                        <a:ea typeface="Microsoft JhengHei" charset="-120"/>
                        <a:cs typeface="Microsoft JhengHei" charset="-120"/>
                      </a:endParaRPr>
                    </a:p>
                  </a:txBody>
                  <a:tcPr marL="68580" marR="68580" marT="34290" marB="34290" anchor="ctr">
                    <a:solidFill>
                      <a:srgbClr val="FFC000"/>
                    </a:solidFill>
                  </a:tcPr>
                </a:tc>
                <a:extLst>
                  <a:ext uri="{0D108BD9-81ED-4DB2-BD59-A6C34878D82A}">
                    <a16:rowId xmlns:a16="http://schemas.microsoft.com/office/drawing/2014/main" val="4001971265"/>
                  </a:ext>
                </a:extLst>
              </a:tr>
              <a:tr h="1491054">
                <a:tc rowSpan="3">
                  <a:txBody>
                    <a:bodyPr/>
                    <a:lstStyle/>
                    <a:p>
                      <a:pPr algn="ctr"/>
                      <a:r>
                        <a:rPr lang="en-US" altLang="zh-TW" sz="1800" b="0" dirty="0" smtClean="0">
                          <a:latin typeface="Microsoft JhengHei" charset="-120"/>
                          <a:ea typeface="Microsoft JhengHei" charset="-120"/>
                          <a:cs typeface="Microsoft JhengHei" charset="-120"/>
                        </a:rPr>
                        <a:t>B</a:t>
                      </a:r>
                    </a:p>
                    <a:p>
                      <a:pPr algn="ctr"/>
                      <a:r>
                        <a:rPr lang="zh-TW" altLang="en-US" sz="1800" b="0" dirty="0" smtClean="0">
                          <a:latin typeface="Microsoft JhengHei" charset="-120"/>
                          <a:ea typeface="Microsoft JhengHei" charset="-120"/>
                          <a:cs typeface="Microsoft JhengHei" charset="-120"/>
                        </a:rPr>
                        <a:t>溝通互動</a:t>
                      </a:r>
                    </a:p>
                  </a:txBody>
                  <a:tcPr marL="68580" marR="68580" marT="34290" marB="34290" anchor="ctr">
                    <a:solidFill>
                      <a:srgbClr val="FFE8CB"/>
                    </a:solidFill>
                  </a:tcPr>
                </a:tc>
                <a:tc>
                  <a:txBody>
                    <a:bodyPr/>
                    <a:lstStyle/>
                    <a:p>
                      <a:pPr algn="ctr">
                        <a:spcAft>
                          <a:spcPts val="0"/>
                        </a:spcAft>
                      </a:pPr>
                      <a:r>
                        <a:rPr lang="en-US" sz="1800" b="0" kern="1200" dirty="0">
                          <a:latin typeface="Microsoft JhengHei" charset="-120"/>
                          <a:ea typeface="Microsoft JhengHei" charset="-120"/>
                          <a:cs typeface="Microsoft JhengHei" charset="-120"/>
                        </a:rPr>
                        <a:t>B1</a:t>
                      </a:r>
                      <a:endParaRPr lang="zh-TW" sz="1800" b="0" kern="1200" dirty="0">
                        <a:latin typeface="Microsoft JhengHei" charset="-120"/>
                        <a:ea typeface="Microsoft JhengHei" charset="-120"/>
                        <a:cs typeface="Microsoft JhengHei" charset="-120"/>
                      </a:endParaRPr>
                    </a:p>
                    <a:p>
                      <a:pPr algn="ctr">
                        <a:spcAft>
                          <a:spcPts val="0"/>
                        </a:spcAft>
                      </a:pPr>
                      <a:r>
                        <a:rPr lang="zh-TW" sz="1800" b="0" kern="1200" dirty="0">
                          <a:latin typeface="Microsoft JhengHei" charset="-120"/>
                          <a:ea typeface="Microsoft JhengHei" charset="-120"/>
                          <a:cs typeface="Microsoft JhengHei" charset="-120"/>
                        </a:rPr>
                        <a:t>符號運用</a:t>
                      </a:r>
                    </a:p>
                    <a:p>
                      <a:pPr algn="ctr">
                        <a:spcAft>
                          <a:spcPts val="0"/>
                        </a:spcAft>
                      </a:pPr>
                      <a:r>
                        <a:rPr lang="zh-TW" sz="1800" b="0" kern="1200" dirty="0">
                          <a:latin typeface="Microsoft JhengHei" charset="-120"/>
                          <a:ea typeface="Microsoft JhengHei" charset="-120"/>
                          <a:cs typeface="Microsoft JhengHei" charset="-120"/>
                        </a:rPr>
                        <a:t>與</a:t>
                      </a:r>
                    </a:p>
                    <a:p>
                      <a:pPr algn="ctr">
                        <a:spcAft>
                          <a:spcPts val="0"/>
                        </a:spcAft>
                      </a:pPr>
                      <a:r>
                        <a:rPr lang="zh-TW" sz="1800" b="0" kern="1200" dirty="0">
                          <a:latin typeface="Microsoft JhengHei" charset="-120"/>
                          <a:ea typeface="Microsoft JhengHei" charset="-120"/>
                          <a:cs typeface="Microsoft JhengHei" charset="-120"/>
                        </a:rPr>
                        <a:t>溝通表達</a:t>
                      </a:r>
                      <a:endParaRPr lang="zh-TW" sz="1800" b="0" kern="1200" dirty="0">
                        <a:solidFill>
                          <a:schemeClr val="dk1"/>
                        </a:solidFill>
                        <a:latin typeface="Microsoft JhengHei" charset="-120"/>
                        <a:ea typeface="Microsoft JhengHei" charset="-120"/>
                        <a:cs typeface="Microsoft JhengHei" charset="-120"/>
                      </a:endParaRPr>
                    </a:p>
                  </a:txBody>
                  <a:tcPr marL="51435" marR="51435" marT="0" marB="0" anchor="ctr">
                    <a:solidFill>
                      <a:srgbClr val="FFE8CB"/>
                    </a:solidFill>
                  </a:tcPr>
                </a:tc>
                <a:tc>
                  <a:txBody>
                    <a:bodyPr/>
                    <a:lstStyle/>
                    <a:p>
                      <a:pPr>
                        <a:spcAft>
                          <a:spcPts val="0"/>
                        </a:spcAft>
                      </a:pPr>
                      <a:r>
                        <a:rPr lang="zh-TW" sz="1800" b="0" kern="1200" dirty="0">
                          <a:latin typeface="Microsoft JhengHei" charset="-120"/>
                          <a:ea typeface="Microsoft JhengHei" charset="-120"/>
                          <a:cs typeface="Microsoft JhengHei" charset="-120"/>
                        </a:rPr>
                        <a:t>科</a:t>
                      </a:r>
                      <a:r>
                        <a:rPr lang="en-US" sz="1800" b="0" kern="1200" dirty="0">
                          <a:latin typeface="Microsoft JhengHei" charset="-120"/>
                          <a:ea typeface="Microsoft JhengHei" charset="-120"/>
                          <a:cs typeface="Microsoft JhengHei" charset="-120"/>
                        </a:rPr>
                        <a:t>-J-B1</a:t>
                      </a:r>
                      <a:endParaRPr lang="zh-TW" sz="1800" b="0" kern="1200" dirty="0">
                        <a:latin typeface="Microsoft JhengHei" charset="-120"/>
                        <a:ea typeface="Microsoft JhengHei" charset="-120"/>
                        <a:cs typeface="Microsoft JhengHei" charset="-120"/>
                      </a:endParaRPr>
                    </a:p>
                    <a:p>
                      <a:pPr>
                        <a:spcAft>
                          <a:spcPts val="0"/>
                        </a:spcAft>
                      </a:pPr>
                      <a:r>
                        <a:rPr lang="zh-TW" sz="1800" b="0" kern="1200" dirty="0">
                          <a:latin typeface="Microsoft JhengHei" charset="-120"/>
                          <a:ea typeface="Microsoft JhengHei" charset="-120"/>
                          <a:cs typeface="Microsoft JhengHei" charset="-120"/>
                        </a:rPr>
                        <a:t>具備運用科技符號與運算思維進行日常生活的表達與溝通。</a:t>
                      </a:r>
                      <a:endParaRPr lang="zh-TW" sz="1800" b="0" kern="1200" dirty="0">
                        <a:solidFill>
                          <a:schemeClr val="dk1"/>
                        </a:solidFill>
                        <a:latin typeface="Microsoft JhengHei" charset="-120"/>
                        <a:ea typeface="Microsoft JhengHei" charset="-120"/>
                        <a:cs typeface="Microsoft JhengHei" charset="-120"/>
                      </a:endParaRPr>
                    </a:p>
                  </a:txBody>
                  <a:tcPr marL="51435" marR="51435" marT="0" marB="0" anchor="ctr">
                    <a:solidFill>
                      <a:srgbClr val="FFE8CB"/>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sz="1800" b="0" kern="100" dirty="0">
                          <a:effectLst/>
                          <a:latin typeface="Microsoft JhengHei" charset="-120"/>
                          <a:ea typeface="Microsoft JhengHei" charset="-120"/>
                          <a:cs typeface="Microsoft JhengHei" charset="-120"/>
                        </a:rPr>
                        <a:t>科</a:t>
                      </a:r>
                      <a:r>
                        <a:rPr lang="en-US" sz="1800" b="0" kern="100" dirty="0">
                          <a:effectLst/>
                          <a:latin typeface="Microsoft JhengHei" charset="-120"/>
                          <a:ea typeface="Microsoft JhengHei" charset="-120"/>
                          <a:cs typeface="Microsoft JhengHei" charset="-120"/>
                        </a:rPr>
                        <a:t>S-U-B1</a:t>
                      </a:r>
                      <a:endParaRPr lang="zh-TW" sz="1800" b="0" kern="100" dirty="0">
                        <a:effectLst/>
                        <a:latin typeface="Microsoft JhengHei" charset="-120"/>
                        <a:ea typeface="Microsoft JhengHei" charset="-120"/>
                        <a:cs typeface="Microsoft JhengHei" charset="-120"/>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sz="1800" b="0" kern="100" dirty="0">
                          <a:effectLst/>
                          <a:latin typeface="Microsoft JhengHei" charset="-120"/>
                          <a:ea typeface="Microsoft JhengHei" charset="-120"/>
                          <a:cs typeface="Microsoft JhengHei" charset="-120"/>
                        </a:rPr>
                        <a:t>合理地運用科技符號與運算思維，表達思想與經驗，有效地與他人溝通互動。</a:t>
                      </a:r>
                      <a:endParaRPr lang="zh-TW" sz="1800" b="0" kern="100" dirty="0">
                        <a:solidFill>
                          <a:schemeClr val="bg1">
                            <a:lumMod val="50000"/>
                          </a:schemeClr>
                        </a:solidFill>
                        <a:effectLst/>
                        <a:latin typeface="Microsoft JhengHei" charset="-120"/>
                        <a:ea typeface="Microsoft JhengHei" charset="-120"/>
                        <a:cs typeface="Microsoft JhengHei" charset="-120"/>
                      </a:endParaRPr>
                    </a:p>
                  </a:txBody>
                  <a:tcPr marL="51435" marR="51435" marT="0" marB="0" anchor="ctr">
                    <a:solidFill>
                      <a:srgbClr val="FFE8CB"/>
                    </a:solidFill>
                  </a:tcPr>
                </a:tc>
                <a:extLst>
                  <a:ext uri="{0D108BD9-81ED-4DB2-BD59-A6C34878D82A}">
                    <a16:rowId xmlns:a16="http://schemas.microsoft.com/office/drawing/2014/main" val="3715998420"/>
                  </a:ext>
                </a:extLst>
              </a:tr>
              <a:tr h="1789265">
                <a:tc vMerge="1">
                  <a:txBody>
                    <a:bodyPr/>
                    <a:lstStyle/>
                    <a:p>
                      <a:endParaRPr lang="zh-TW" altLang="en-US" dirty="0"/>
                    </a:p>
                  </a:txBody>
                  <a:tcPr/>
                </a:tc>
                <a:tc>
                  <a:txBody>
                    <a:bodyPr/>
                    <a:lstStyle/>
                    <a:p>
                      <a:pPr algn="ctr">
                        <a:spcAft>
                          <a:spcPts val="0"/>
                        </a:spcAft>
                      </a:pPr>
                      <a:r>
                        <a:rPr lang="en-US" sz="1800" b="0" kern="1200" dirty="0">
                          <a:latin typeface="Microsoft JhengHei" charset="-120"/>
                          <a:ea typeface="Microsoft JhengHei" charset="-120"/>
                          <a:cs typeface="Microsoft JhengHei" charset="-120"/>
                        </a:rPr>
                        <a:t>B2</a:t>
                      </a:r>
                      <a:endParaRPr lang="zh-TW" sz="1800" b="0" kern="1200" dirty="0">
                        <a:latin typeface="Microsoft JhengHei" charset="-120"/>
                        <a:ea typeface="Microsoft JhengHei" charset="-120"/>
                        <a:cs typeface="Microsoft JhengHei" charset="-120"/>
                      </a:endParaRPr>
                    </a:p>
                    <a:p>
                      <a:pPr algn="ctr">
                        <a:spcAft>
                          <a:spcPts val="0"/>
                        </a:spcAft>
                      </a:pPr>
                      <a:r>
                        <a:rPr lang="zh-TW" sz="1800" b="0" kern="1200" dirty="0">
                          <a:latin typeface="Microsoft JhengHei" charset="-120"/>
                          <a:ea typeface="Microsoft JhengHei" charset="-120"/>
                          <a:cs typeface="Microsoft JhengHei" charset="-120"/>
                        </a:rPr>
                        <a:t>科技資訊</a:t>
                      </a:r>
                    </a:p>
                    <a:p>
                      <a:pPr algn="ctr">
                        <a:spcAft>
                          <a:spcPts val="0"/>
                        </a:spcAft>
                      </a:pPr>
                      <a:r>
                        <a:rPr lang="zh-TW" sz="1800" b="0" kern="1200" dirty="0">
                          <a:latin typeface="Microsoft JhengHei" charset="-120"/>
                          <a:ea typeface="Microsoft JhengHei" charset="-120"/>
                          <a:cs typeface="Microsoft JhengHei" charset="-120"/>
                        </a:rPr>
                        <a:t>與</a:t>
                      </a:r>
                    </a:p>
                    <a:p>
                      <a:pPr algn="ctr">
                        <a:spcAft>
                          <a:spcPts val="0"/>
                        </a:spcAft>
                      </a:pPr>
                      <a:r>
                        <a:rPr lang="zh-TW" sz="1800" b="0" kern="1200" dirty="0">
                          <a:latin typeface="Microsoft JhengHei" charset="-120"/>
                          <a:ea typeface="Microsoft JhengHei" charset="-120"/>
                          <a:cs typeface="Microsoft JhengHei" charset="-120"/>
                        </a:rPr>
                        <a:t>媒體素養</a:t>
                      </a:r>
                      <a:endParaRPr lang="zh-TW" sz="1800" b="0" kern="1200" dirty="0">
                        <a:solidFill>
                          <a:schemeClr val="dk1"/>
                        </a:solidFill>
                        <a:latin typeface="Microsoft JhengHei" charset="-120"/>
                        <a:ea typeface="Microsoft JhengHei" charset="-120"/>
                        <a:cs typeface="Microsoft JhengHei" charset="-120"/>
                      </a:endParaRPr>
                    </a:p>
                  </a:txBody>
                  <a:tcPr marL="51435" marR="51435" marT="0" marB="0" anchor="ctr">
                    <a:solidFill>
                      <a:srgbClr val="FFF4E7"/>
                    </a:solidFill>
                  </a:tcPr>
                </a:tc>
                <a:tc>
                  <a:txBody>
                    <a:bodyPr/>
                    <a:lstStyle/>
                    <a:p>
                      <a:pPr>
                        <a:spcAft>
                          <a:spcPts val="0"/>
                        </a:spcAft>
                      </a:pPr>
                      <a:r>
                        <a:rPr lang="zh-TW" sz="1800" b="0" kern="1200" dirty="0">
                          <a:latin typeface="Microsoft JhengHei" charset="-120"/>
                          <a:ea typeface="Microsoft JhengHei" charset="-120"/>
                          <a:cs typeface="Microsoft JhengHei" charset="-120"/>
                        </a:rPr>
                        <a:t>科</a:t>
                      </a:r>
                      <a:r>
                        <a:rPr lang="en-US" sz="1800" b="0" kern="1200" dirty="0">
                          <a:latin typeface="Microsoft JhengHei" charset="-120"/>
                          <a:ea typeface="Microsoft JhengHei" charset="-120"/>
                          <a:cs typeface="Microsoft JhengHei" charset="-120"/>
                        </a:rPr>
                        <a:t>-J-B2</a:t>
                      </a:r>
                      <a:endParaRPr lang="zh-TW" sz="1800" b="0" kern="1200" dirty="0">
                        <a:latin typeface="Microsoft JhengHei" charset="-120"/>
                        <a:ea typeface="Microsoft JhengHei" charset="-120"/>
                        <a:cs typeface="Microsoft JhengHei" charset="-120"/>
                      </a:endParaRPr>
                    </a:p>
                    <a:p>
                      <a:pPr>
                        <a:spcAft>
                          <a:spcPts val="0"/>
                        </a:spcAft>
                      </a:pPr>
                      <a:r>
                        <a:rPr lang="zh-TW" sz="1800" b="0" kern="1200" dirty="0">
                          <a:latin typeface="Microsoft JhengHei" charset="-120"/>
                          <a:ea typeface="Microsoft JhengHei" charset="-120"/>
                          <a:cs typeface="Microsoft JhengHei" charset="-120"/>
                        </a:rPr>
                        <a:t>理解資訊與科技的基本原理，具備媒體識讀的能力，並能了解人與科技、資訊、媒體的互動關係。</a:t>
                      </a:r>
                      <a:endParaRPr lang="zh-TW" sz="1800" b="0" kern="1200" dirty="0">
                        <a:solidFill>
                          <a:schemeClr val="dk1"/>
                        </a:solidFill>
                        <a:latin typeface="Microsoft JhengHei" charset="-120"/>
                        <a:ea typeface="Microsoft JhengHei" charset="-120"/>
                        <a:cs typeface="Microsoft JhengHei" charset="-120"/>
                      </a:endParaRPr>
                    </a:p>
                  </a:txBody>
                  <a:tcPr marL="51435" marR="51435" marT="0" marB="0" anchor="ct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sz="1800" b="0" kern="100" dirty="0">
                          <a:effectLst/>
                          <a:latin typeface="Microsoft JhengHei" charset="-120"/>
                          <a:ea typeface="Microsoft JhengHei" charset="-120"/>
                          <a:cs typeface="Microsoft JhengHei" charset="-120"/>
                        </a:rPr>
                        <a:t>科</a:t>
                      </a:r>
                      <a:r>
                        <a:rPr lang="en-US" sz="1800" b="0" kern="100" dirty="0">
                          <a:effectLst/>
                          <a:latin typeface="Microsoft JhengHei" charset="-120"/>
                          <a:ea typeface="Microsoft JhengHei" charset="-120"/>
                          <a:cs typeface="Microsoft JhengHei" charset="-120"/>
                        </a:rPr>
                        <a:t>S-U-B2</a:t>
                      </a:r>
                      <a:endParaRPr lang="zh-TW" sz="1800" b="0" kern="100" dirty="0">
                        <a:effectLst/>
                        <a:latin typeface="Microsoft JhengHei" charset="-120"/>
                        <a:ea typeface="Microsoft JhengHei" charset="-120"/>
                        <a:cs typeface="Microsoft JhengHei" charset="-120"/>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sz="1800" b="0" kern="100" dirty="0">
                          <a:effectLst/>
                          <a:latin typeface="Microsoft JhengHei" charset="-120"/>
                          <a:ea typeface="Microsoft JhengHei" charset="-120"/>
                          <a:cs typeface="Microsoft JhengHei" charset="-120"/>
                        </a:rPr>
                        <a:t>理解科技與資訊的原理及發展趨勢，整合運用科技、資訊及媒體，並能分析思辨人與科技、社會、環境的關係。</a:t>
                      </a:r>
                      <a:endParaRPr lang="zh-TW" sz="1800" b="0" kern="100" dirty="0">
                        <a:solidFill>
                          <a:schemeClr val="bg1">
                            <a:lumMod val="50000"/>
                          </a:schemeClr>
                        </a:solidFill>
                        <a:effectLst/>
                        <a:latin typeface="Microsoft JhengHei" charset="-120"/>
                        <a:ea typeface="Microsoft JhengHei" charset="-120"/>
                        <a:cs typeface="Microsoft JhengHei" charset="-120"/>
                      </a:endParaRPr>
                    </a:p>
                  </a:txBody>
                  <a:tcPr marL="51435" marR="51435" marT="0" marB="0" anchor="ctr">
                    <a:solidFill>
                      <a:srgbClr val="FFF4E7"/>
                    </a:solidFill>
                  </a:tcPr>
                </a:tc>
                <a:extLst>
                  <a:ext uri="{0D108BD9-81ED-4DB2-BD59-A6C34878D82A}">
                    <a16:rowId xmlns:a16="http://schemas.microsoft.com/office/drawing/2014/main" val="4272658787"/>
                  </a:ext>
                </a:extLst>
              </a:tr>
              <a:tr h="1267396">
                <a:tc vMerge="1">
                  <a:txBody>
                    <a:bodyPr/>
                    <a:lstStyle/>
                    <a:p>
                      <a:endParaRPr lang="zh-TW" altLang="en-US" dirty="0"/>
                    </a:p>
                  </a:txBody>
                  <a:tcPr/>
                </a:tc>
                <a:tc>
                  <a:txBody>
                    <a:bodyPr/>
                    <a:lstStyle/>
                    <a:p>
                      <a:pPr algn="ctr"/>
                      <a:r>
                        <a:rPr lang="en-US" altLang="zh-TW" sz="1800" b="0" kern="1200" dirty="0" smtClean="0">
                          <a:latin typeface="Microsoft JhengHei" charset="-120"/>
                          <a:ea typeface="Microsoft JhengHei" charset="-120"/>
                          <a:cs typeface="Microsoft JhengHei" charset="-120"/>
                        </a:rPr>
                        <a:t>B3</a:t>
                      </a:r>
                    </a:p>
                    <a:p>
                      <a:pPr algn="ctr"/>
                      <a:r>
                        <a:rPr lang="zh-TW" altLang="en-US" sz="1800" b="0" kern="1200" dirty="0" smtClean="0">
                          <a:latin typeface="Microsoft JhengHei" charset="-120"/>
                          <a:ea typeface="Microsoft JhengHei" charset="-120"/>
                          <a:cs typeface="Microsoft JhengHei" charset="-120"/>
                        </a:rPr>
                        <a:t>藝術涵養</a:t>
                      </a:r>
                    </a:p>
                    <a:p>
                      <a:pPr algn="ctr"/>
                      <a:r>
                        <a:rPr lang="zh-TW" altLang="en-US" sz="1800" b="0" kern="1200" dirty="0" smtClean="0">
                          <a:latin typeface="Microsoft JhengHei" charset="-120"/>
                          <a:ea typeface="Microsoft JhengHei" charset="-120"/>
                          <a:cs typeface="Microsoft JhengHei" charset="-120"/>
                        </a:rPr>
                        <a:t>與</a:t>
                      </a:r>
                    </a:p>
                    <a:p>
                      <a:pPr algn="ctr"/>
                      <a:r>
                        <a:rPr lang="zh-TW" altLang="en-US" sz="1800" b="0" kern="1200" dirty="0" smtClean="0">
                          <a:latin typeface="Microsoft JhengHei" charset="-120"/>
                          <a:ea typeface="Microsoft JhengHei" charset="-120"/>
                          <a:cs typeface="Microsoft JhengHei" charset="-120"/>
                        </a:rPr>
                        <a:t>美感素養</a:t>
                      </a:r>
                      <a:endParaRPr lang="zh-TW" altLang="en-US" sz="1800" b="0" kern="1200" dirty="0" smtClean="0">
                        <a:solidFill>
                          <a:schemeClr val="dk1"/>
                        </a:solidFill>
                        <a:latin typeface="Microsoft JhengHei" charset="-120"/>
                        <a:ea typeface="Microsoft JhengHei" charset="-120"/>
                        <a:cs typeface="Microsoft JhengHei" charset="-120"/>
                      </a:endParaRPr>
                    </a:p>
                  </a:txBody>
                  <a:tcPr marL="68580" marR="68580" marT="34290" marB="34290">
                    <a:solidFill>
                      <a:srgbClr val="FFE8CB"/>
                    </a:solidFill>
                  </a:tcPr>
                </a:tc>
                <a:tc>
                  <a:txBody>
                    <a:bodyPr/>
                    <a:lstStyle/>
                    <a:p>
                      <a:pPr>
                        <a:spcAft>
                          <a:spcPts val="0"/>
                        </a:spcAft>
                      </a:pPr>
                      <a:r>
                        <a:rPr lang="zh-TW" sz="1800" b="0" kern="1200" dirty="0">
                          <a:latin typeface="Microsoft JhengHei" charset="-120"/>
                          <a:ea typeface="Microsoft JhengHei" charset="-120"/>
                          <a:cs typeface="Microsoft JhengHei" charset="-120"/>
                        </a:rPr>
                        <a:t>科</a:t>
                      </a:r>
                      <a:r>
                        <a:rPr lang="en-US" sz="1800" b="0" kern="1200" dirty="0">
                          <a:latin typeface="Microsoft JhengHei" charset="-120"/>
                          <a:ea typeface="Microsoft JhengHei" charset="-120"/>
                          <a:cs typeface="Microsoft JhengHei" charset="-120"/>
                        </a:rPr>
                        <a:t>-J-B3</a:t>
                      </a:r>
                      <a:endParaRPr lang="zh-TW" sz="1800" b="0" kern="1200" dirty="0">
                        <a:latin typeface="Microsoft JhengHei" charset="-120"/>
                        <a:ea typeface="Microsoft JhengHei" charset="-120"/>
                        <a:cs typeface="Microsoft JhengHei" charset="-120"/>
                      </a:endParaRPr>
                    </a:p>
                    <a:p>
                      <a:pPr>
                        <a:spcAft>
                          <a:spcPts val="0"/>
                        </a:spcAft>
                      </a:pPr>
                      <a:r>
                        <a:rPr lang="zh-TW" sz="1800" b="0" kern="1200" dirty="0">
                          <a:latin typeface="Microsoft JhengHei" charset="-120"/>
                          <a:ea typeface="Microsoft JhengHei" charset="-120"/>
                          <a:cs typeface="Microsoft JhengHei" charset="-120"/>
                        </a:rPr>
                        <a:t>了解美感應用於科技的特質，並進行科技創作與分享。</a:t>
                      </a:r>
                      <a:endParaRPr lang="zh-TW" sz="1800" b="0" kern="1200" dirty="0">
                        <a:solidFill>
                          <a:schemeClr val="dk1"/>
                        </a:solidFill>
                        <a:latin typeface="Microsoft JhengHei" charset="-120"/>
                        <a:ea typeface="Microsoft JhengHei" charset="-120"/>
                        <a:cs typeface="Microsoft JhengHei" charset="-120"/>
                      </a:endParaRPr>
                    </a:p>
                  </a:txBody>
                  <a:tcPr marL="51435" marR="51435" marT="0" marB="0" anchor="ctr">
                    <a:solidFill>
                      <a:srgbClr val="FFE8CB"/>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sz="1800" b="0" kern="100" dirty="0">
                          <a:effectLst/>
                          <a:latin typeface="Microsoft JhengHei" charset="-120"/>
                          <a:ea typeface="Microsoft JhengHei" charset="-120"/>
                          <a:cs typeface="Microsoft JhengHei" charset="-120"/>
                        </a:rPr>
                        <a:t>科</a:t>
                      </a:r>
                      <a:r>
                        <a:rPr lang="en-US" sz="1800" b="0" kern="100" dirty="0">
                          <a:effectLst/>
                          <a:latin typeface="Microsoft JhengHei" charset="-120"/>
                          <a:ea typeface="Microsoft JhengHei" charset="-120"/>
                          <a:cs typeface="Microsoft JhengHei" charset="-120"/>
                        </a:rPr>
                        <a:t>S-U-B3</a:t>
                      </a:r>
                      <a:endParaRPr lang="zh-TW" sz="1800" b="0" kern="100" dirty="0">
                        <a:effectLst/>
                        <a:latin typeface="Microsoft JhengHei" charset="-120"/>
                        <a:ea typeface="Microsoft JhengHei" charset="-120"/>
                        <a:cs typeface="Microsoft JhengHei" charset="-120"/>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sz="1800" b="0" kern="100" dirty="0">
                          <a:effectLst/>
                          <a:latin typeface="Microsoft JhengHei" charset="-120"/>
                          <a:ea typeface="Microsoft JhengHei" charset="-120"/>
                          <a:cs typeface="Microsoft JhengHei" charset="-120"/>
                        </a:rPr>
                        <a:t>欣賞科技產品之美感，啟發科技的創作與分享。</a:t>
                      </a:r>
                      <a:endParaRPr lang="zh-TW" sz="1800" b="0" kern="100" dirty="0">
                        <a:solidFill>
                          <a:schemeClr val="bg1">
                            <a:lumMod val="50000"/>
                          </a:schemeClr>
                        </a:solidFill>
                        <a:effectLst/>
                        <a:latin typeface="Microsoft JhengHei" charset="-120"/>
                        <a:ea typeface="Microsoft JhengHei" charset="-120"/>
                        <a:cs typeface="Microsoft JhengHei" charset="-120"/>
                      </a:endParaRPr>
                    </a:p>
                  </a:txBody>
                  <a:tcPr marL="51435" marR="51435" marT="0" marB="0" anchor="ctr">
                    <a:solidFill>
                      <a:srgbClr val="FFE8CB"/>
                    </a:solidFill>
                  </a:tcPr>
                </a:tc>
                <a:extLst>
                  <a:ext uri="{0D108BD9-81ED-4DB2-BD59-A6C34878D82A}">
                    <a16:rowId xmlns:a16="http://schemas.microsoft.com/office/drawing/2014/main" val="4179250089"/>
                  </a:ext>
                </a:extLst>
              </a:tr>
            </a:tbl>
          </a:graphicData>
        </a:graphic>
      </p:graphicFrame>
      <p:sp>
        <p:nvSpPr>
          <p:cNvPr id="3" name="標題 1"/>
          <p:cNvSpPr>
            <a:spLocks noGrp="1"/>
          </p:cNvSpPr>
          <p:nvPr>
            <p:ph type="title"/>
          </p:nvPr>
        </p:nvSpPr>
        <p:spPr>
          <a:xfrm>
            <a:off x="675714" y="44624"/>
            <a:ext cx="7886700" cy="994172"/>
          </a:xfrm>
        </p:spPr>
        <p:txBody>
          <a:bodyPr/>
          <a:lstStyle/>
          <a:p>
            <a:pPr lvl="0"/>
            <a:r>
              <a:rPr lang="zh-TW" altLang="en-US" b="1" dirty="0" smtClean="0">
                <a:solidFill>
                  <a:schemeClr val="accent1">
                    <a:lumMod val="75000"/>
                  </a:schemeClr>
                </a:solidFill>
              </a:rPr>
              <a:t>二、科技</a:t>
            </a:r>
            <a:r>
              <a:rPr lang="zh-TW" altLang="en-US" b="1" dirty="0">
                <a:solidFill>
                  <a:schemeClr val="accent1">
                    <a:lumMod val="75000"/>
                  </a:schemeClr>
                </a:solidFill>
              </a:rPr>
              <a:t>領域的核心</a:t>
            </a:r>
            <a:r>
              <a:rPr lang="zh-TW" altLang="en-US" b="1" dirty="0" smtClean="0">
                <a:solidFill>
                  <a:schemeClr val="accent1">
                    <a:lumMod val="75000"/>
                  </a:schemeClr>
                </a:solidFill>
              </a:rPr>
              <a:t>素養</a:t>
            </a:r>
            <a:r>
              <a:rPr lang="en-US" altLang="zh-TW" b="1" dirty="0" smtClean="0">
                <a:solidFill>
                  <a:schemeClr val="accent1">
                    <a:lumMod val="75000"/>
                  </a:schemeClr>
                </a:solidFill>
              </a:rPr>
              <a:t>(2/6)</a:t>
            </a:r>
            <a:endParaRPr lang="zh-TW" altLang="en-US" b="1" dirty="0">
              <a:solidFill>
                <a:schemeClr val="accent1">
                  <a:lumMod val="75000"/>
                </a:schemeClr>
              </a:solidFill>
            </a:endParaRPr>
          </a:p>
        </p:txBody>
      </p:sp>
      <p:sp>
        <p:nvSpPr>
          <p:cNvPr id="2" name="投影片編號版面配置區 1"/>
          <p:cNvSpPr>
            <a:spLocks noGrp="1"/>
          </p:cNvSpPr>
          <p:nvPr>
            <p:ph type="sldNum" sz="quarter" idx="12"/>
          </p:nvPr>
        </p:nvSpPr>
        <p:spPr/>
        <p:txBody>
          <a:bodyPr/>
          <a:lstStyle/>
          <a:p>
            <a:fld id="{7B83EF40-B5B1-4485-A470-E02D46259FD4}" type="slidenum">
              <a:rPr lang="zh-TW" altLang="en-US" smtClean="0"/>
              <a:pPr/>
              <a:t>28</a:t>
            </a:fld>
            <a:endParaRPr lang="zh-TW" altLang="en-US"/>
          </a:p>
        </p:txBody>
      </p:sp>
      <p:sp>
        <p:nvSpPr>
          <p:cNvPr id="5" name="文字方塊 4"/>
          <p:cNvSpPr txBox="1">
            <a:spLocks noChangeArrowheads="1"/>
          </p:cNvSpPr>
          <p:nvPr/>
        </p:nvSpPr>
        <p:spPr bwMode="auto">
          <a:xfrm>
            <a:off x="242048" y="6436812"/>
            <a:ext cx="36792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a:t>
            </a:r>
            <a:r>
              <a:rPr lang="zh-TW" altLang="en-US" sz="1200" dirty="0" smtClean="0">
                <a:latin typeface="微軟正黑體" panose="020B0604030504040204" pitchFamily="34" charset="-120"/>
                <a:ea typeface="微軟正黑體" panose="020B0604030504040204" pitchFamily="34" charset="-120"/>
              </a:rPr>
              <a:t>綱要</a:t>
            </a:r>
            <a:r>
              <a:rPr lang="en-US" altLang="zh-TW" sz="1200" dirty="0" smtClean="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之「肆</a:t>
            </a:r>
            <a:r>
              <a:rPr lang="zh-TW" altLang="en-US" sz="1200" dirty="0" smtClean="0">
                <a:latin typeface="微軟正黑體" panose="020B0604030504040204" pitchFamily="34" charset="-120"/>
                <a:ea typeface="微軟正黑體" panose="020B0604030504040204" pitchFamily="34" charset="-120"/>
              </a:rPr>
              <a:t>、核心素</a:t>
            </a:r>
            <a:r>
              <a:rPr lang="zh-TW" altLang="en-US" sz="1200" dirty="0">
                <a:latin typeface="微軟正黑體" panose="020B0604030504040204" pitchFamily="34" charset="-120"/>
                <a:ea typeface="微軟正黑體" panose="020B0604030504040204" pitchFamily="34" charset="-120"/>
              </a:rPr>
              <a:t>養</a:t>
            </a:r>
            <a:r>
              <a:rPr lang="zh-TW" altLang="en-US" sz="1200" dirty="0" smtClean="0">
                <a:latin typeface="微軟正黑體" panose="020B0604030504040204" pitchFamily="34" charset="-120"/>
                <a:ea typeface="微軟正黑體" panose="020B0604030504040204" pitchFamily="34" charset="-120"/>
              </a:rPr>
              <a:t>」</a:t>
            </a:r>
            <a:r>
              <a:rPr lang="en-US" altLang="zh-TW" sz="1200" dirty="0" smtClean="0">
                <a:latin typeface="微軟正黑體" panose="020B0604030504040204" pitchFamily="34" charset="-120"/>
                <a:ea typeface="微軟正黑體" panose="020B0604030504040204" pitchFamily="34" charset="-120"/>
              </a:rPr>
              <a:t>p5-7</a:t>
            </a:r>
            <a:endParaRPr lang="zh-TW" altLang="en-US" sz="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0948985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p:cNvGraphicFramePr>
            <a:graphicFrameLocks noGrp="1"/>
          </p:cNvGraphicFramePr>
          <p:nvPr>
            <p:extLst>
              <p:ext uri="{D42A27DB-BD31-4B8C-83A1-F6EECF244321}">
                <p14:modId xmlns:p14="http://schemas.microsoft.com/office/powerpoint/2010/main" val="765307494"/>
              </p:ext>
            </p:extLst>
          </p:nvPr>
        </p:nvGraphicFramePr>
        <p:xfrm>
          <a:off x="151046" y="1287919"/>
          <a:ext cx="8928994" cy="4614502"/>
        </p:xfrm>
        <a:graphic>
          <a:graphicData uri="http://schemas.openxmlformats.org/drawingml/2006/table">
            <a:tbl>
              <a:tblPr firstRow="1" bandRow="1">
                <a:tableStyleId>{93296810-A885-4BE3-A3E7-6D5BEEA58F35}</a:tableStyleId>
              </a:tblPr>
              <a:tblGrid>
                <a:gridCol w="1505787">
                  <a:extLst>
                    <a:ext uri="{9D8B030D-6E8A-4147-A177-3AD203B41FA5}">
                      <a16:colId xmlns:a16="http://schemas.microsoft.com/office/drawing/2014/main" val="2653347898"/>
                    </a:ext>
                  </a:extLst>
                </a:gridCol>
                <a:gridCol w="1505787">
                  <a:extLst>
                    <a:ext uri="{9D8B030D-6E8A-4147-A177-3AD203B41FA5}">
                      <a16:colId xmlns:a16="http://schemas.microsoft.com/office/drawing/2014/main" val="2777087349"/>
                    </a:ext>
                  </a:extLst>
                </a:gridCol>
                <a:gridCol w="2958710">
                  <a:extLst>
                    <a:ext uri="{9D8B030D-6E8A-4147-A177-3AD203B41FA5}">
                      <a16:colId xmlns:a16="http://schemas.microsoft.com/office/drawing/2014/main" val="176778832"/>
                    </a:ext>
                  </a:extLst>
                </a:gridCol>
                <a:gridCol w="2958710">
                  <a:extLst>
                    <a:ext uri="{9D8B030D-6E8A-4147-A177-3AD203B41FA5}">
                      <a16:colId xmlns:a16="http://schemas.microsoft.com/office/drawing/2014/main" val="4173442695"/>
                    </a:ext>
                  </a:extLst>
                </a:gridCol>
              </a:tblGrid>
              <a:tr h="7283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800" kern="100" dirty="0" smtClean="0">
                          <a:solidFill>
                            <a:schemeClr val="tx1"/>
                          </a:solidFill>
                          <a:effectLst/>
                          <a:latin typeface="Microsoft JhengHei" charset="-120"/>
                          <a:ea typeface="Microsoft JhengHei" charset="-120"/>
                          <a:cs typeface="Microsoft JhengHei" charset="-120"/>
                        </a:rPr>
                        <a:t>總綱核心</a:t>
                      </a:r>
                      <a:r>
                        <a:rPr lang="en-US" altLang="zh-TW" sz="1800" kern="100" dirty="0" smtClean="0">
                          <a:solidFill>
                            <a:schemeClr val="tx1"/>
                          </a:solidFill>
                          <a:effectLst/>
                          <a:latin typeface="Microsoft JhengHei" charset="-120"/>
                          <a:ea typeface="Microsoft JhengHei" charset="-120"/>
                          <a:cs typeface="Microsoft JhengHei" charset="-120"/>
                        </a:rPr>
                        <a:t/>
                      </a:r>
                      <a:br>
                        <a:rPr lang="en-US" altLang="zh-TW" sz="1800" kern="100" dirty="0" smtClean="0">
                          <a:solidFill>
                            <a:schemeClr val="tx1"/>
                          </a:solidFill>
                          <a:effectLst/>
                          <a:latin typeface="Microsoft JhengHei" charset="-120"/>
                          <a:ea typeface="Microsoft JhengHei" charset="-120"/>
                          <a:cs typeface="Microsoft JhengHei" charset="-120"/>
                        </a:rPr>
                      </a:br>
                      <a:r>
                        <a:rPr lang="zh-TW" altLang="zh-TW" sz="1800" kern="100" dirty="0" smtClean="0">
                          <a:solidFill>
                            <a:schemeClr val="tx1"/>
                          </a:solidFill>
                          <a:effectLst/>
                          <a:latin typeface="Microsoft JhengHei" charset="-120"/>
                          <a:ea typeface="Microsoft JhengHei" charset="-120"/>
                          <a:cs typeface="Microsoft JhengHei" charset="-120"/>
                        </a:rPr>
                        <a:t>素養面向</a:t>
                      </a:r>
                      <a:endParaRPr lang="zh-TW" altLang="en-US" sz="1800" dirty="0">
                        <a:solidFill>
                          <a:schemeClr val="tx1"/>
                        </a:solidFill>
                        <a:latin typeface="Microsoft JhengHei" charset="-120"/>
                        <a:ea typeface="Microsoft JhengHei" charset="-120"/>
                        <a:cs typeface="Microsoft JhengHei" charset="-120"/>
                      </a:endParaRPr>
                    </a:p>
                  </a:txBody>
                  <a:tcPr marL="68580" marR="68580" marT="34290" marB="34290" anchor="ctr">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800" kern="100" dirty="0" smtClean="0">
                          <a:solidFill>
                            <a:schemeClr val="tx1"/>
                          </a:solidFill>
                          <a:effectLst/>
                          <a:latin typeface="Microsoft JhengHei" charset="-120"/>
                          <a:ea typeface="Microsoft JhengHei" charset="-120"/>
                          <a:cs typeface="Microsoft JhengHei" charset="-120"/>
                        </a:rPr>
                        <a:t>總綱核心</a:t>
                      </a:r>
                      <a:r>
                        <a:rPr lang="en-US" altLang="zh-TW" sz="1800" kern="100" dirty="0" smtClean="0">
                          <a:solidFill>
                            <a:schemeClr val="tx1"/>
                          </a:solidFill>
                          <a:effectLst/>
                          <a:latin typeface="Microsoft JhengHei" charset="-120"/>
                          <a:ea typeface="Microsoft JhengHei" charset="-120"/>
                          <a:cs typeface="Microsoft JhengHei" charset="-120"/>
                        </a:rPr>
                        <a:t/>
                      </a:r>
                      <a:br>
                        <a:rPr lang="en-US" altLang="zh-TW" sz="1800" kern="100" dirty="0" smtClean="0">
                          <a:solidFill>
                            <a:schemeClr val="tx1"/>
                          </a:solidFill>
                          <a:effectLst/>
                          <a:latin typeface="Microsoft JhengHei" charset="-120"/>
                          <a:ea typeface="Microsoft JhengHei" charset="-120"/>
                          <a:cs typeface="Microsoft JhengHei" charset="-120"/>
                        </a:rPr>
                      </a:br>
                      <a:r>
                        <a:rPr lang="zh-TW" altLang="zh-TW" sz="1800" kern="100" dirty="0" smtClean="0">
                          <a:solidFill>
                            <a:schemeClr val="tx1"/>
                          </a:solidFill>
                          <a:effectLst/>
                          <a:latin typeface="Microsoft JhengHei" charset="-120"/>
                          <a:ea typeface="Microsoft JhengHei" charset="-120"/>
                          <a:cs typeface="Microsoft JhengHei" charset="-120"/>
                        </a:rPr>
                        <a:t>素養項目</a:t>
                      </a:r>
                    </a:p>
                  </a:txBody>
                  <a:tcPr marL="68580" marR="68580" marT="34290" marB="34290" anchor="ctr">
                    <a:solidFill>
                      <a:srgbClr val="FFC000"/>
                    </a:solidFill>
                  </a:tcPr>
                </a:tc>
                <a:tc>
                  <a:txBody>
                    <a:bodyPr/>
                    <a:lstStyle/>
                    <a:p>
                      <a:pPr algn="ctr">
                        <a:spcAft>
                          <a:spcPts val="0"/>
                        </a:spcAft>
                      </a:pPr>
                      <a:r>
                        <a:rPr lang="zh-TW" altLang="zh-TW" sz="1800" kern="100" dirty="0" smtClean="0">
                          <a:solidFill>
                            <a:schemeClr val="tx1"/>
                          </a:solidFill>
                          <a:effectLst/>
                          <a:latin typeface="Microsoft JhengHei" charset="-120"/>
                          <a:ea typeface="Microsoft JhengHei" charset="-120"/>
                          <a:cs typeface="Microsoft JhengHei" charset="-120"/>
                        </a:rPr>
                        <a:t>國民中學教育</a:t>
                      </a:r>
                    </a:p>
                    <a:p>
                      <a:pPr algn="ctr">
                        <a:spcAft>
                          <a:spcPts val="0"/>
                        </a:spcAft>
                      </a:pPr>
                      <a:r>
                        <a:rPr lang="en-US" altLang="zh-TW" sz="1800" kern="100" dirty="0" smtClean="0">
                          <a:solidFill>
                            <a:schemeClr val="tx1"/>
                          </a:solidFill>
                          <a:effectLst/>
                          <a:latin typeface="Microsoft JhengHei" charset="-120"/>
                          <a:ea typeface="Microsoft JhengHei" charset="-120"/>
                          <a:cs typeface="Microsoft JhengHei" charset="-120"/>
                        </a:rPr>
                        <a:t>(J)</a:t>
                      </a:r>
                      <a:endParaRPr lang="zh-TW" altLang="en-US" sz="1800" dirty="0">
                        <a:solidFill>
                          <a:schemeClr val="tx1"/>
                        </a:solidFill>
                        <a:latin typeface="Microsoft JhengHei" charset="-120"/>
                        <a:ea typeface="Microsoft JhengHei" charset="-120"/>
                        <a:cs typeface="Microsoft JhengHei" charset="-120"/>
                      </a:endParaRPr>
                    </a:p>
                  </a:txBody>
                  <a:tcPr marL="68580" marR="68580" marT="34290" marB="34290" anchor="ctr">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800" kern="100" dirty="0" smtClean="0">
                          <a:solidFill>
                            <a:schemeClr val="tx1"/>
                          </a:solidFill>
                          <a:effectLst/>
                          <a:latin typeface="Microsoft JhengHei" charset="-120"/>
                          <a:ea typeface="Microsoft JhengHei" charset="-120"/>
                          <a:cs typeface="Microsoft JhengHei" charset="-120"/>
                        </a:rPr>
                        <a:t>普通型</a:t>
                      </a:r>
                      <a:r>
                        <a:rPr lang="zh-TW" altLang="zh-TW" sz="1800" kern="100" dirty="0" smtClean="0">
                          <a:solidFill>
                            <a:schemeClr val="tx1"/>
                          </a:solidFill>
                          <a:effectLst/>
                          <a:latin typeface="Microsoft JhengHei" charset="-120"/>
                          <a:ea typeface="Microsoft JhengHei" charset="-120"/>
                          <a:cs typeface="Microsoft JhengHei" charset="-120"/>
                        </a:rPr>
                        <a:t>高級中等學校教育</a:t>
                      </a:r>
                      <a:endParaRPr lang="en-US" altLang="zh-TW" sz="1800" kern="100" dirty="0" smtClean="0">
                        <a:solidFill>
                          <a:schemeClr val="tx1"/>
                        </a:solidFill>
                        <a:effectLst/>
                        <a:latin typeface="Microsoft JhengHei" charset="-120"/>
                        <a:ea typeface="Microsoft JhengHei" charset="-120"/>
                        <a:cs typeface="Microsoft JhengHei" charset="-12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800" kern="100" dirty="0" smtClean="0">
                          <a:solidFill>
                            <a:schemeClr val="tx1"/>
                          </a:solidFill>
                          <a:effectLst/>
                          <a:latin typeface="Microsoft JhengHei" charset="-120"/>
                          <a:ea typeface="Microsoft JhengHei" charset="-120"/>
                          <a:cs typeface="Microsoft JhengHei" charset="-120"/>
                        </a:rPr>
                        <a:t>(S-U)</a:t>
                      </a:r>
                      <a:endParaRPr lang="zh-TW" altLang="en-US" sz="1800" dirty="0">
                        <a:solidFill>
                          <a:schemeClr val="tx1"/>
                        </a:solidFill>
                        <a:latin typeface="Microsoft JhengHei" charset="-120"/>
                        <a:ea typeface="Microsoft JhengHei" charset="-120"/>
                        <a:cs typeface="Microsoft JhengHei" charset="-120"/>
                      </a:endParaRPr>
                    </a:p>
                  </a:txBody>
                  <a:tcPr marL="68580" marR="68580" marT="34290" marB="34290" anchor="ctr">
                    <a:solidFill>
                      <a:srgbClr val="FFC000"/>
                    </a:solidFill>
                  </a:tcPr>
                </a:tc>
                <a:extLst>
                  <a:ext uri="{0D108BD9-81ED-4DB2-BD59-A6C34878D82A}">
                    <a16:rowId xmlns:a16="http://schemas.microsoft.com/office/drawing/2014/main" val="4001971265"/>
                  </a:ext>
                </a:extLst>
              </a:tr>
              <a:tr h="1396979">
                <a:tc rowSpan="3">
                  <a:txBody>
                    <a:bodyPr/>
                    <a:lstStyle/>
                    <a:p>
                      <a:pPr algn="ctr"/>
                      <a:r>
                        <a:rPr lang="en-US" altLang="zh-TW" sz="1800" dirty="0" smtClean="0">
                          <a:latin typeface="Microsoft JhengHei" charset="-120"/>
                          <a:ea typeface="Microsoft JhengHei" charset="-120"/>
                          <a:cs typeface="Microsoft JhengHei" charset="-120"/>
                        </a:rPr>
                        <a:t>C</a:t>
                      </a:r>
                    </a:p>
                    <a:p>
                      <a:pPr algn="ctr"/>
                      <a:r>
                        <a:rPr lang="zh-TW" altLang="en-US" sz="1800" dirty="0" smtClean="0">
                          <a:latin typeface="Microsoft JhengHei" charset="-120"/>
                          <a:ea typeface="Microsoft JhengHei" charset="-120"/>
                          <a:cs typeface="Microsoft JhengHei" charset="-120"/>
                        </a:rPr>
                        <a:t>社會參與</a:t>
                      </a:r>
                    </a:p>
                  </a:txBody>
                  <a:tcPr marL="68580" marR="68580" marT="34290" marB="34290" anchor="ctr">
                    <a:solidFill>
                      <a:srgbClr val="FFE8CB"/>
                    </a:solidFill>
                  </a:tcPr>
                </a:tc>
                <a:tc>
                  <a:txBody>
                    <a:bodyPr/>
                    <a:lstStyle/>
                    <a:p>
                      <a:pPr marL="0" algn="ctr" defTabSz="914400" rtl="0" eaLnBrk="1" latinLnBrk="0" hangingPunct="1">
                        <a:spcAft>
                          <a:spcPts val="0"/>
                        </a:spcAft>
                      </a:pPr>
                      <a:r>
                        <a:rPr lang="en-US" sz="1800" kern="1200" dirty="0">
                          <a:latin typeface="Microsoft JhengHei" charset="-120"/>
                          <a:ea typeface="Microsoft JhengHei" charset="-120"/>
                          <a:cs typeface="Microsoft JhengHei" charset="-120"/>
                        </a:rPr>
                        <a:t>C1</a:t>
                      </a:r>
                      <a:endParaRPr lang="zh-TW" sz="1800" kern="1200" dirty="0">
                        <a:latin typeface="Microsoft JhengHei" charset="-120"/>
                        <a:ea typeface="Microsoft JhengHei" charset="-120"/>
                        <a:cs typeface="Microsoft JhengHei" charset="-120"/>
                      </a:endParaRPr>
                    </a:p>
                    <a:p>
                      <a:pPr marL="0" algn="ctr" defTabSz="914400" rtl="0" eaLnBrk="1" latinLnBrk="0" hangingPunct="1">
                        <a:spcAft>
                          <a:spcPts val="0"/>
                        </a:spcAft>
                      </a:pPr>
                      <a:r>
                        <a:rPr lang="zh-TW" sz="1800" kern="1200" dirty="0">
                          <a:latin typeface="Microsoft JhengHei" charset="-120"/>
                          <a:ea typeface="Microsoft JhengHei" charset="-120"/>
                          <a:cs typeface="Microsoft JhengHei" charset="-120"/>
                        </a:rPr>
                        <a:t>道德實踐</a:t>
                      </a:r>
                    </a:p>
                    <a:p>
                      <a:pPr marL="0" algn="ctr" defTabSz="914400" rtl="0" eaLnBrk="1" latinLnBrk="0" hangingPunct="1">
                        <a:spcAft>
                          <a:spcPts val="0"/>
                        </a:spcAft>
                      </a:pPr>
                      <a:r>
                        <a:rPr lang="zh-TW" sz="1800" kern="1200" dirty="0">
                          <a:latin typeface="Microsoft JhengHei" charset="-120"/>
                          <a:ea typeface="Microsoft JhengHei" charset="-120"/>
                          <a:cs typeface="Microsoft JhengHei" charset="-120"/>
                        </a:rPr>
                        <a:t>與</a:t>
                      </a:r>
                    </a:p>
                    <a:p>
                      <a:pPr marL="0" algn="ctr" defTabSz="914400" rtl="0" eaLnBrk="1" latinLnBrk="0" hangingPunct="1">
                        <a:spcAft>
                          <a:spcPts val="0"/>
                        </a:spcAft>
                      </a:pPr>
                      <a:r>
                        <a:rPr lang="zh-TW" sz="1800" kern="1200" dirty="0">
                          <a:latin typeface="Microsoft JhengHei" charset="-120"/>
                          <a:ea typeface="Microsoft JhengHei" charset="-120"/>
                          <a:cs typeface="Microsoft JhengHei" charset="-120"/>
                        </a:rPr>
                        <a:t>公民意識</a:t>
                      </a:r>
                      <a:endParaRPr lang="zh-TW" sz="1800" kern="1200" dirty="0">
                        <a:solidFill>
                          <a:schemeClr val="dk1"/>
                        </a:solidFill>
                        <a:latin typeface="Microsoft JhengHei" charset="-120"/>
                        <a:ea typeface="Microsoft JhengHei" charset="-120"/>
                        <a:cs typeface="Microsoft JhengHei" charset="-120"/>
                      </a:endParaRPr>
                    </a:p>
                  </a:txBody>
                  <a:tcPr marL="51435" marR="51435" marT="0" marB="0" anchor="ctr">
                    <a:solidFill>
                      <a:srgbClr val="FFE8CB"/>
                    </a:solidFill>
                  </a:tcPr>
                </a:tc>
                <a:tc>
                  <a:txBody>
                    <a:bodyPr/>
                    <a:lstStyle/>
                    <a:p>
                      <a:pPr marL="0" algn="l" defTabSz="914400" rtl="0" eaLnBrk="1" latinLnBrk="0" hangingPunct="1">
                        <a:spcAft>
                          <a:spcPts val="0"/>
                        </a:spcAft>
                      </a:pPr>
                      <a:r>
                        <a:rPr lang="zh-TW" sz="1800" kern="1200" dirty="0">
                          <a:latin typeface="Microsoft JhengHei" charset="-120"/>
                          <a:ea typeface="Microsoft JhengHei" charset="-120"/>
                          <a:cs typeface="Microsoft JhengHei" charset="-120"/>
                        </a:rPr>
                        <a:t>科</a:t>
                      </a:r>
                      <a:r>
                        <a:rPr lang="en-US" sz="1800" kern="1200" dirty="0">
                          <a:latin typeface="Microsoft JhengHei" charset="-120"/>
                          <a:ea typeface="Microsoft JhengHei" charset="-120"/>
                          <a:cs typeface="Microsoft JhengHei" charset="-120"/>
                        </a:rPr>
                        <a:t>-J-C1</a:t>
                      </a:r>
                      <a:endParaRPr lang="zh-TW" sz="1800" kern="1200" dirty="0">
                        <a:latin typeface="Microsoft JhengHei" charset="-120"/>
                        <a:ea typeface="Microsoft JhengHei" charset="-120"/>
                        <a:cs typeface="Microsoft JhengHei" charset="-120"/>
                      </a:endParaRPr>
                    </a:p>
                    <a:p>
                      <a:pPr marL="0" algn="l" defTabSz="914400" rtl="0" eaLnBrk="1" latinLnBrk="0" hangingPunct="1">
                        <a:spcAft>
                          <a:spcPts val="0"/>
                        </a:spcAft>
                      </a:pPr>
                      <a:r>
                        <a:rPr lang="zh-TW" sz="1800" kern="1200" dirty="0">
                          <a:latin typeface="Microsoft JhengHei" charset="-120"/>
                          <a:ea typeface="Microsoft JhengHei" charset="-120"/>
                          <a:cs typeface="Microsoft JhengHei" charset="-120"/>
                        </a:rPr>
                        <a:t>理解科技與人文議題，培養科技發展衍生之守法觀念與公民意識。</a:t>
                      </a:r>
                      <a:endParaRPr lang="zh-TW" sz="1800" kern="1200" dirty="0">
                        <a:solidFill>
                          <a:schemeClr val="dk1"/>
                        </a:solidFill>
                        <a:latin typeface="Microsoft JhengHei" charset="-120"/>
                        <a:ea typeface="Microsoft JhengHei" charset="-120"/>
                        <a:cs typeface="Microsoft JhengHei" charset="-120"/>
                      </a:endParaRPr>
                    </a:p>
                  </a:txBody>
                  <a:tcPr marL="51435" marR="51435" marT="0" marB="0" anchor="ctr">
                    <a:solidFill>
                      <a:srgbClr val="FFE8CB"/>
                    </a:solidFill>
                  </a:tcPr>
                </a:tc>
                <a:tc>
                  <a:txBody>
                    <a:bodyPr/>
                    <a:lstStyle/>
                    <a:p>
                      <a:pPr marL="0" algn="l" defTabSz="914400" rtl="0" eaLnBrk="1" latinLnBrk="0" hangingPunct="1">
                        <a:spcAft>
                          <a:spcPts val="0"/>
                        </a:spcAft>
                      </a:pPr>
                      <a:r>
                        <a:rPr lang="zh-TW" sz="1800" kern="100" dirty="0">
                          <a:effectLst/>
                          <a:latin typeface="Microsoft JhengHei" charset="-120"/>
                          <a:ea typeface="Microsoft JhengHei" charset="-120"/>
                          <a:cs typeface="Microsoft JhengHei" charset="-120"/>
                        </a:rPr>
                        <a:t>科</a:t>
                      </a:r>
                      <a:r>
                        <a:rPr lang="en-US" sz="1800" kern="100" dirty="0">
                          <a:effectLst/>
                          <a:latin typeface="Microsoft JhengHei" charset="-120"/>
                          <a:ea typeface="Microsoft JhengHei" charset="-120"/>
                          <a:cs typeface="Microsoft JhengHei" charset="-120"/>
                        </a:rPr>
                        <a:t>S-U-C1</a:t>
                      </a:r>
                      <a:endParaRPr lang="zh-TW" sz="1800" kern="100" dirty="0">
                        <a:effectLst/>
                        <a:latin typeface="Microsoft JhengHei" charset="-120"/>
                        <a:ea typeface="Microsoft JhengHei" charset="-120"/>
                        <a:cs typeface="Microsoft JhengHei" charset="-120"/>
                      </a:endParaRPr>
                    </a:p>
                    <a:p>
                      <a:pPr marL="0" algn="l" defTabSz="914400" rtl="0" eaLnBrk="1" latinLnBrk="0" hangingPunct="1">
                        <a:spcAft>
                          <a:spcPts val="0"/>
                        </a:spcAft>
                      </a:pPr>
                      <a:r>
                        <a:rPr lang="zh-TW" sz="1800" kern="100" dirty="0">
                          <a:effectLst/>
                          <a:latin typeface="Microsoft JhengHei" charset="-120"/>
                          <a:ea typeface="Microsoft JhengHei" charset="-120"/>
                          <a:cs typeface="Microsoft JhengHei" charset="-120"/>
                        </a:rPr>
                        <a:t>具備科技與人文議題的思辨與反省能力，並能主動關注科技發展衍生之社會議題與倫理責任。</a:t>
                      </a:r>
                      <a:endParaRPr lang="zh-TW" sz="1800" b="0" kern="100" dirty="0">
                        <a:solidFill>
                          <a:schemeClr val="bg1">
                            <a:lumMod val="50000"/>
                          </a:schemeClr>
                        </a:solidFill>
                        <a:effectLst/>
                        <a:latin typeface="Microsoft JhengHei" charset="-120"/>
                        <a:ea typeface="Microsoft JhengHei" charset="-120"/>
                        <a:cs typeface="Microsoft JhengHei" charset="-120"/>
                      </a:endParaRPr>
                    </a:p>
                  </a:txBody>
                  <a:tcPr marL="51435" marR="51435" marT="0" marB="0" anchor="ctr">
                    <a:solidFill>
                      <a:srgbClr val="FFE8CB"/>
                    </a:solidFill>
                  </a:tcPr>
                </a:tc>
                <a:extLst>
                  <a:ext uri="{0D108BD9-81ED-4DB2-BD59-A6C34878D82A}">
                    <a16:rowId xmlns:a16="http://schemas.microsoft.com/office/drawing/2014/main" val="3715998420"/>
                  </a:ext>
                </a:extLst>
              </a:tr>
              <a:tr h="1117583">
                <a:tc vMerge="1">
                  <a:txBody>
                    <a:bodyPr/>
                    <a:lstStyle/>
                    <a:p>
                      <a:endParaRPr lang="zh-TW" altLang="en-US" dirty="0"/>
                    </a:p>
                  </a:txBody>
                  <a:tcPr/>
                </a:tc>
                <a:tc>
                  <a:txBody>
                    <a:bodyPr/>
                    <a:lstStyle/>
                    <a:p>
                      <a:pPr marL="0" algn="ctr" defTabSz="914400" rtl="0" eaLnBrk="1" latinLnBrk="0" hangingPunct="1">
                        <a:spcAft>
                          <a:spcPts val="0"/>
                        </a:spcAft>
                      </a:pPr>
                      <a:r>
                        <a:rPr lang="en-US" sz="1800" kern="1200" dirty="0">
                          <a:latin typeface="Microsoft JhengHei" charset="-120"/>
                          <a:ea typeface="Microsoft JhengHei" charset="-120"/>
                          <a:cs typeface="Microsoft JhengHei" charset="-120"/>
                        </a:rPr>
                        <a:t>C2</a:t>
                      </a:r>
                      <a:endParaRPr lang="zh-TW" sz="1800" kern="1200" dirty="0">
                        <a:latin typeface="Microsoft JhengHei" charset="-120"/>
                        <a:ea typeface="Microsoft JhengHei" charset="-120"/>
                        <a:cs typeface="Microsoft JhengHei" charset="-120"/>
                      </a:endParaRPr>
                    </a:p>
                    <a:p>
                      <a:pPr marL="0" algn="ctr" defTabSz="914400" rtl="0" eaLnBrk="1" latinLnBrk="0" hangingPunct="1">
                        <a:spcAft>
                          <a:spcPts val="0"/>
                        </a:spcAft>
                      </a:pPr>
                      <a:r>
                        <a:rPr lang="zh-TW" sz="1800" kern="1200" dirty="0">
                          <a:latin typeface="Microsoft JhengHei" charset="-120"/>
                          <a:ea typeface="Microsoft JhengHei" charset="-120"/>
                          <a:cs typeface="Microsoft JhengHei" charset="-120"/>
                        </a:rPr>
                        <a:t>人際關係</a:t>
                      </a:r>
                    </a:p>
                    <a:p>
                      <a:pPr marL="0" algn="ctr" defTabSz="914400" rtl="0" eaLnBrk="1" latinLnBrk="0" hangingPunct="1">
                        <a:spcAft>
                          <a:spcPts val="0"/>
                        </a:spcAft>
                      </a:pPr>
                      <a:r>
                        <a:rPr lang="zh-TW" sz="1800" kern="1200" dirty="0">
                          <a:latin typeface="Microsoft JhengHei" charset="-120"/>
                          <a:ea typeface="Microsoft JhengHei" charset="-120"/>
                          <a:cs typeface="Microsoft JhengHei" charset="-120"/>
                        </a:rPr>
                        <a:t>與</a:t>
                      </a:r>
                    </a:p>
                    <a:p>
                      <a:pPr marL="0" algn="ctr" defTabSz="914400" rtl="0" eaLnBrk="1" latinLnBrk="0" hangingPunct="1">
                        <a:spcAft>
                          <a:spcPts val="0"/>
                        </a:spcAft>
                      </a:pPr>
                      <a:r>
                        <a:rPr lang="zh-TW" sz="1800" kern="1200" dirty="0">
                          <a:latin typeface="Microsoft JhengHei" charset="-120"/>
                          <a:ea typeface="Microsoft JhengHei" charset="-120"/>
                          <a:cs typeface="Microsoft JhengHei" charset="-120"/>
                        </a:rPr>
                        <a:t>團隊合作</a:t>
                      </a:r>
                      <a:endParaRPr lang="zh-TW" sz="1800" kern="1200" dirty="0">
                        <a:solidFill>
                          <a:schemeClr val="dk1"/>
                        </a:solidFill>
                        <a:latin typeface="Microsoft JhengHei" charset="-120"/>
                        <a:ea typeface="Microsoft JhengHei" charset="-120"/>
                        <a:cs typeface="Microsoft JhengHei" charset="-120"/>
                      </a:endParaRPr>
                    </a:p>
                  </a:txBody>
                  <a:tcPr marL="51435" marR="51435" marT="0" marB="0" anchor="ctr">
                    <a:solidFill>
                      <a:srgbClr val="FFF4E7"/>
                    </a:solidFill>
                  </a:tcPr>
                </a:tc>
                <a:tc>
                  <a:txBody>
                    <a:bodyPr/>
                    <a:lstStyle/>
                    <a:p>
                      <a:pPr marL="0" algn="l" defTabSz="914400" rtl="0" eaLnBrk="1" latinLnBrk="0" hangingPunct="1">
                        <a:spcAft>
                          <a:spcPts val="0"/>
                        </a:spcAft>
                      </a:pPr>
                      <a:r>
                        <a:rPr lang="zh-TW" sz="1800" kern="1200" dirty="0">
                          <a:latin typeface="Microsoft JhengHei" charset="-120"/>
                          <a:ea typeface="Microsoft JhengHei" charset="-120"/>
                          <a:cs typeface="Microsoft JhengHei" charset="-120"/>
                        </a:rPr>
                        <a:t>科</a:t>
                      </a:r>
                      <a:r>
                        <a:rPr lang="en-US" sz="1800" kern="1200" dirty="0">
                          <a:latin typeface="Microsoft JhengHei" charset="-120"/>
                          <a:ea typeface="Microsoft JhengHei" charset="-120"/>
                          <a:cs typeface="Microsoft JhengHei" charset="-120"/>
                        </a:rPr>
                        <a:t>-J-C2</a:t>
                      </a:r>
                      <a:endParaRPr lang="zh-TW" sz="1800" kern="1200" dirty="0">
                        <a:latin typeface="Microsoft JhengHei" charset="-120"/>
                        <a:ea typeface="Microsoft JhengHei" charset="-120"/>
                        <a:cs typeface="Microsoft JhengHei" charset="-120"/>
                      </a:endParaRPr>
                    </a:p>
                    <a:p>
                      <a:pPr marL="0" algn="l" defTabSz="914400" rtl="0" eaLnBrk="1" latinLnBrk="0" hangingPunct="1">
                        <a:spcAft>
                          <a:spcPts val="0"/>
                        </a:spcAft>
                      </a:pPr>
                      <a:r>
                        <a:rPr lang="zh-TW" sz="1800" kern="1200" dirty="0">
                          <a:latin typeface="Microsoft JhengHei" charset="-120"/>
                          <a:ea typeface="Microsoft JhengHei" charset="-120"/>
                          <a:cs typeface="Microsoft JhengHei" charset="-120"/>
                        </a:rPr>
                        <a:t>運用科技工具進行溝通協調及團隊合作，以完成科技專題活動。</a:t>
                      </a:r>
                      <a:endParaRPr lang="zh-TW" sz="1800" kern="1200" dirty="0">
                        <a:solidFill>
                          <a:schemeClr val="dk1"/>
                        </a:solidFill>
                        <a:latin typeface="Microsoft JhengHei" charset="-120"/>
                        <a:ea typeface="Microsoft JhengHei" charset="-120"/>
                        <a:cs typeface="Microsoft JhengHei" charset="-120"/>
                      </a:endParaRPr>
                    </a:p>
                  </a:txBody>
                  <a:tcPr marL="51435" marR="51435" marT="0" marB="0" anchor="ctr">
                    <a:solidFill>
                      <a:srgbClr val="FFF4E7"/>
                    </a:solidFill>
                  </a:tcPr>
                </a:tc>
                <a:tc>
                  <a:txBody>
                    <a:bodyPr/>
                    <a:lstStyle/>
                    <a:p>
                      <a:pPr marL="0" algn="l" defTabSz="914400" rtl="0" eaLnBrk="1" latinLnBrk="0" hangingPunct="1">
                        <a:spcAft>
                          <a:spcPts val="0"/>
                        </a:spcAft>
                      </a:pPr>
                      <a:r>
                        <a:rPr lang="zh-TW" sz="1800" kern="100" dirty="0">
                          <a:effectLst/>
                          <a:latin typeface="Microsoft JhengHei" charset="-120"/>
                          <a:ea typeface="Microsoft JhengHei" charset="-120"/>
                          <a:cs typeface="Microsoft JhengHei" charset="-120"/>
                        </a:rPr>
                        <a:t>科</a:t>
                      </a:r>
                      <a:r>
                        <a:rPr lang="en-US" sz="1800" kern="100" dirty="0">
                          <a:effectLst/>
                          <a:latin typeface="Microsoft JhengHei" charset="-120"/>
                          <a:ea typeface="Microsoft JhengHei" charset="-120"/>
                          <a:cs typeface="Microsoft JhengHei" charset="-120"/>
                        </a:rPr>
                        <a:t>S-U-C2</a:t>
                      </a:r>
                      <a:endParaRPr lang="zh-TW" sz="1800" kern="100" dirty="0">
                        <a:effectLst/>
                        <a:latin typeface="Microsoft JhengHei" charset="-120"/>
                        <a:ea typeface="Microsoft JhengHei" charset="-120"/>
                        <a:cs typeface="Microsoft JhengHei" charset="-120"/>
                      </a:endParaRPr>
                    </a:p>
                    <a:p>
                      <a:pPr marL="0" algn="l" defTabSz="914400" rtl="0" eaLnBrk="1" latinLnBrk="0" hangingPunct="1">
                        <a:spcAft>
                          <a:spcPts val="0"/>
                        </a:spcAft>
                      </a:pPr>
                      <a:r>
                        <a:rPr lang="zh-TW" sz="1800" kern="100" dirty="0">
                          <a:effectLst/>
                          <a:latin typeface="Microsoft JhengHei" charset="-120"/>
                          <a:ea typeface="Microsoft JhengHei" charset="-120"/>
                          <a:cs typeface="Microsoft JhengHei" charset="-120"/>
                        </a:rPr>
                        <a:t>妥善運用科技工具以組織工作團隊，進行溝通協調，合作完成科技專題製作。</a:t>
                      </a:r>
                      <a:endParaRPr lang="zh-TW" sz="1800" b="0" kern="100" dirty="0">
                        <a:solidFill>
                          <a:schemeClr val="bg1">
                            <a:lumMod val="50000"/>
                          </a:schemeClr>
                        </a:solidFill>
                        <a:effectLst/>
                        <a:latin typeface="Microsoft JhengHei" charset="-120"/>
                        <a:ea typeface="Microsoft JhengHei" charset="-120"/>
                        <a:cs typeface="Microsoft JhengHei" charset="-120"/>
                      </a:endParaRPr>
                    </a:p>
                  </a:txBody>
                  <a:tcPr marL="51435" marR="51435" marT="0" marB="0" anchor="ctr">
                    <a:solidFill>
                      <a:srgbClr val="FFF4E7"/>
                    </a:solidFill>
                  </a:tcPr>
                </a:tc>
                <a:extLst>
                  <a:ext uri="{0D108BD9-81ED-4DB2-BD59-A6C34878D82A}">
                    <a16:rowId xmlns:a16="http://schemas.microsoft.com/office/drawing/2014/main" val="4272658787"/>
                  </a:ext>
                </a:extLst>
              </a:tr>
              <a:tr h="1117583">
                <a:tc vMerge="1">
                  <a:txBody>
                    <a:bodyPr/>
                    <a:lstStyle/>
                    <a:p>
                      <a:endParaRPr lang="zh-TW" altLang="en-US" dirty="0"/>
                    </a:p>
                  </a:txBody>
                  <a:tcPr/>
                </a:tc>
                <a:tc>
                  <a:txBody>
                    <a:bodyPr/>
                    <a:lstStyle/>
                    <a:p>
                      <a:pPr marL="0" algn="ctr" defTabSz="914400" rtl="0" eaLnBrk="1" latinLnBrk="0" hangingPunct="1">
                        <a:spcAft>
                          <a:spcPts val="0"/>
                        </a:spcAft>
                      </a:pPr>
                      <a:r>
                        <a:rPr lang="en-US" sz="1800" kern="1200" dirty="0">
                          <a:latin typeface="Microsoft JhengHei" charset="-120"/>
                          <a:ea typeface="Microsoft JhengHei" charset="-120"/>
                          <a:cs typeface="Microsoft JhengHei" charset="-120"/>
                        </a:rPr>
                        <a:t>C3</a:t>
                      </a:r>
                      <a:endParaRPr lang="zh-TW" sz="1800" kern="1200" dirty="0">
                        <a:latin typeface="Microsoft JhengHei" charset="-120"/>
                        <a:ea typeface="Microsoft JhengHei" charset="-120"/>
                        <a:cs typeface="Microsoft JhengHei" charset="-120"/>
                      </a:endParaRPr>
                    </a:p>
                    <a:p>
                      <a:pPr marL="0" algn="ctr" defTabSz="914400" rtl="0" eaLnBrk="1" latinLnBrk="0" hangingPunct="1">
                        <a:spcAft>
                          <a:spcPts val="0"/>
                        </a:spcAft>
                      </a:pPr>
                      <a:r>
                        <a:rPr lang="zh-TW" sz="1800" kern="1200" dirty="0">
                          <a:latin typeface="Microsoft JhengHei" charset="-120"/>
                          <a:ea typeface="Microsoft JhengHei" charset="-120"/>
                          <a:cs typeface="Microsoft JhengHei" charset="-120"/>
                        </a:rPr>
                        <a:t>多元文化</a:t>
                      </a:r>
                    </a:p>
                    <a:p>
                      <a:pPr marL="0" algn="ctr" defTabSz="914400" rtl="0" eaLnBrk="1" latinLnBrk="0" hangingPunct="1">
                        <a:spcAft>
                          <a:spcPts val="0"/>
                        </a:spcAft>
                      </a:pPr>
                      <a:r>
                        <a:rPr lang="zh-TW" sz="1800" kern="1200" dirty="0">
                          <a:latin typeface="Microsoft JhengHei" charset="-120"/>
                          <a:ea typeface="Microsoft JhengHei" charset="-120"/>
                          <a:cs typeface="Microsoft JhengHei" charset="-120"/>
                        </a:rPr>
                        <a:t>與</a:t>
                      </a:r>
                    </a:p>
                    <a:p>
                      <a:pPr marL="0" algn="ctr" defTabSz="914400" rtl="0" eaLnBrk="1" latinLnBrk="0" hangingPunct="1">
                        <a:spcAft>
                          <a:spcPts val="0"/>
                        </a:spcAft>
                      </a:pPr>
                      <a:r>
                        <a:rPr lang="zh-TW" sz="1800" kern="1200" dirty="0">
                          <a:latin typeface="Microsoft JhengHei" charset="-120"/>
                          <a:ea typeface="Microsoft JhengHei" charset="-120"/>
                          <a:cs typeface="Microsoft JhengHei" charset="-120"/>
                        </a:rPr>
                        <a:t>國際理解</a:t>
                      </a:r>
                      <a:endParaRPr lang="zh-TW" sz="1800" kern="1200" dirty="0">
                        <a:solidFill>
                          <a:schemeClr val="dk1"/>
                        </a:solidFill>
                        <a:latin typeface="Microsoft JhengHei" charset="-120"/>
                        <a:ea typeface="Microsoft JhengHei" charset="-120"/>
                        <a:cs typeface="Microsoft JhengHei" charset="-120"/>
                      </a:endParaRPr>
                    </a:p>
                  </a:txBody>
                  <a:tcPr marL="51435" marR="51435" marT="0" marB="0" anchor="ctr">
                    <a:solidFill>
                      <a:srgbClr val="FFE8CB"/>
                    </a:solidFill>
                  </a:tcPr>
                </a:tc>
                <a:tc>
                  <a:txBody>
                    <a:bodyPr/>
                    <a:lstStyle/>
                    <a:p>
                      <a:pPr marL="0" algn="l" defTabSz="914400" rtl="0" eaLnBrk="1" latinLnBrk="0" hangingPunct="1">
                        <a:spcAft>
                          <a:spcPts val="0"/>
                        </a:spcAft>
                      </a:pPr>
                      <a:r>
                        <a:rPr lang="zh-TW" sz="1800" kern="1200" dirty="0">
                          <a:latin typeface="Microsoft JhengHei" charset="-120"/>
                          <a:ea typeface="Microsoft JhengHei" charset="-120"/>
                          <a:cs typeface="Microsoft JhengHei" charset="-120"/>
                        </a:rPr>
                        <a:t>科</a:t>
                      </a:r>
                      <a:r>
                        <a:rPr lang="en-US" sz="1800" kern="1200" dirty="0">
                          <a:latin typeface="Microsoft JhengHei" charset="-120"/>
                          <a:ea typeface="Microsoft JhengHei" charset="-120"/>
                          <a:cs typeface="Microsoft JhengHei" charset="-120"/>
                        </a:rPr>
                        <a:t>-J-C3</a:t>
                      </a:r>
                      <a:endParaRPr lang="zh-TW" sz="1800" kern="1200" dirty="0">
                        <a:latin typeface="Microsoft JhengHei" charset="-120"/>
                        <a:ea typeface="Microsoft JhengHei" charset="-120"/>
                        <a:cs typeface="Microsoft JhengHei" charset="-120"/>
                      </a:endParaRPr>
                    </a:p>
                    <a:p>
                      <a:pPr marL="0" algn="l" defTabSz="914400" rtl="0" eaLnBrk="1" latinLnBrk="0" hangingPunct="1">
                        <a:spcAft>
                          <a:spcPts val="0"/>
                        </a:spcAft>
                      </a:pPr>
                      <a:r>
                        <a:rPr lang="zh-TW" sz="1800" kern="1200" dirty="0">
                          <a:latin typeface="Microsoft JhengHei" charset="-120"/>
                          <a:ea typeface="Microsoft JhengHei" charset="-120"/>
                          <a:cs typeface="Microsoft JhengHei" charset="-120"/>
                        </a:rPr>
                        <a:t>利用科技工具理解國內及全球科技發展現況或其他本土與國際事務。</a:t>
                      </a:r>
                      <a:endParaRPr lang="zh-TW" sz="1800" kern="1200" dirty="0">
                        <a:solidFill>
                          <a:schemeClr val="dk1"/>
                        </a:solidFill>
                        <a:latin typeface="Microsoft JhengHei" charset="-120"/>
                        <a:ea typeface="Microsoft JhengHei" charset="-120"/>
                        <a:cs typeface="Microsoft JhengHei" charset="-120"/>
                      </a:endParaRPr>
                    </a:p>
                  </a:txBody>
                  <a:tcPr marL="51435" marR="51435" marT="0" marB="0" anchor="ctr">
                    <a:solidFill>
                      <a:srgbClr val="FFE8CB"/>
                    </a:solidFill>
                  </a:tcPr>
                </a:tc>
                <a:tc>
                  <a:txBody>
                    <a:bodyPr/>
                    <a:lstStyle/>
                    <a:p>
                      <a:pPr marL="0" algn="l" defTabSz="914400" rtl="0" eaLnBrk="1" latinLnBrk="0" hangingPunct="1">
                        <a:spcAft>
                          <a:spcPts val="0"/>
                        </a:spcAft>
                      </a:pPr>
                      <a:r>
                        <a:rPr lang="zh-TW" sz="1800" kern="100" dirty="0">
                          <a:effectLst/>
                          <a:latin typeface="Microsoft JhengHei" charset="-120"/>
                          <a:ea typeface="Microsoft JhengHei" charset="-120"/>
                          <a:cs typeface="Microsoft JhengHei" charset="-120"/>
                        </a:rPr>
                        <a:t>科</a:t>
                      </a:r>
                      <a:r>
                        <a:rPr lang="en-US" sz="1800" kern="100" dirty="0">
                          <a:effectLst/>
                          <a:latin typeface="Microsoft JhengHei" charset="-120"/>
                          <a:ea typeface="Microsoft JhengHei" charset="-120"/>
                          <a:cs typeface="Microsoft JhengHei" charset="-120"/>
                        </a:rPr>
                        <a:t>S-U-C3</a:t>
                      </a:r>
                      <a:endParaRPr lang="zh-TW" sz="1800" kern="100" dirty="0">
                        <a:effectLst/>
                        <a:latin typeface="Microsoft JhengHei" charset="-120"/>
                        <a:ea typeface="Microsoft JhengHei" charset="-120"/>
                        <a:cs typeface="Microsoft JhengHei" charset="-120"/>
                      </a:endParaRPr>
                    </a:p>
                    <a:p>
                      <a:pPr marL="0" algn="l" defTabSz="914400" rtl="0" eaLnBrk="1" latinLnBrk="0" hangingPunct="1">
                        <a:spcAft>
                          <a:spcPts val="0"/>
                        </a:spcAft>
                      </a:pPr>
                      <a:r>
                        <a:rPr lang="zh-TW" sz="1800" kern="100" dirty="0">
                          <a:effectLst/>
                          <a:latin typeface="Microsoft JhengHei" charset="-120"/>
                          <a:ea typeface="Microsoft JhengHei" charset="-120"/>
                          <a:cs typeface="Microsoft JhengHei" charset="-120"/>
                        </a:rPr>
                        <a:t>善用科技工具，主動關懷科技未來發展趨勢，反思科技在多元文化與國際理解的角色。</a:t>
                      </a:r>
                      <a:endParaRPr lang="zh-TW" sz="1800" b="0" kern="100" dirty="0">
                        <a:solidFill>
                          <a:schemeClr val="bg1">
                            <a:lumMod val="50000"/>
                          </a:schemeClr>
                        </a:solidFill>
                        <a:effectLst/>
                        <a:latin typeface="Microsoft JhengHei" charset="-120"/>
                        <a:ea typeface="Microsoft JhengHei" charset="-120"/>
                        <a:cs typeface="Microsoft JhengHei" charset="-120"/>
                      </a:endParaRPr>
                    </a:p>
                  </a:txBody>
                  <a:tcPr marL="51435" marR="51435" marT="0" marB="0" anchor="ctr">
                    <a:solidFill>
                      <a:srgbClr val="FFE8CB"/>
                    </a:solidFill>
                  </a:tcPr>
                </a:tc>
                <a:extLst>
                  <a:ext uri="{0D108BD9-81ED-4DB2-BD59-A6C34878D82A}">
                    <a16:rowId xmlns:a16="http://schemas.microsoft.com/office/drawing/2014/main" val="4179250089"/>
                  </a:ext>
                </a:extLst>
              </a:tr>
            </a:tbl>
          </a:graphicData>
        </a:graphic>
      </p:graphicFrame>
      <p:sp>
        <p:nvSpPr>
          <p:cNvPr id="3" name="標題 1"/>
          <p:cNvSpPr>
            <a:spLocks noGrp="1"/>
          </p:cNvSpPr>
          <p:nvPr>
            <p:ph type="title"/>
          </p:nvPr>
        </p:nvSpPr>
        <p:spPr>
          <a:xfrm>
            <a:off x="675714" y="44624"/>
            <a:ext cx="7886700" cy="994172"/>
          </a:xfrm>
        </p:spPr>
        <p:txBody>
          <a:bodyPr/>
          <a:lstStyle/>
          <a:p>
            <a:pPr lvl="0"/>
            <a:r>
              <a:rPr lang="zh-TW" altLang="en-US" b="1" dirty="0" smtClean="0">
                <a:solidFill>
                  <a:schemeClr val="accent1">
                    <a:lumMod val="75000"/>
                  </a:schemeClr>
                </a:solidFill>
              </a:rPr>
              <a:t>二、科技</a:t>
            </a:r>
            <a:r>
              <a:rPr lang="zh-TW" altLang="en-US" b="1" dirty="0">
                <a:solidFill>
                  <a:schemeClr val="accent1">
                    <a:lumMod val="75000"/>
                  </a:schemeClr>
                </a:solidFill>
              </a:rPr>
              <a:t>領域的核心</a:t>
            </a:r>
            <a:r>
              <a:rPr lang="zh-TW" altLang="en-US" b="1" dirty="0" smtClean="0">
                <a:solidFill>
                  <a:schemeClr val="accent1">
                    <a:lumMod val="75000"/>
                  </a:schemeClr>
                </a:solidFill>
              </a:rPr>
              <a:t>素養</a:t>
            </a:r>
            <a:r>
              <a:rPr lang="en-US" altLang="zh-TW" b="1" dirty="0" smtClean="0">
                <a:solidFill>
                  <a:schemeClr val="accent1">
                    <a:lumMod val="75000"/>
                  </a:schemeClr>
                </a:solidFill>
              </a:rPr>
              <a:t>(3/6)</a:t>
            </a:r>
            <a:endParaRPr lang="zh-TW" altLang="en-US" b="1" dirty="0">
              <a:solidFill>
                <a:schemeClr val="accent1">
                  <a:lumMod val="75000"/>
                </a:schemeClr>
              </a:solidFill>
            </a:endParaRPr>
          </a:p>
        </p:txBody>
      </p:sp>
      <p:sp>
        <p:nvSpPr>
          <p:cNvPr id="2" name="投影片編號版面配置區 1"/>
          <p:cNvSpPr>
            <a:spLocks noGrp="1"/>
          </p:cNvSpPr>
          <p:nvPr>
            <p:ph type="sldNum" sz="quarter" idx="12"/>
          </p:nvPr>
        </p:nvSpPr>
        <p:spPr/>
        <p:txBody>
          <a:bodyPr/>
          <a:lstStyle/>
          <a:p>
            <a:fld id="{7B83EF40-B5B1-4485-A470-E02D46259FD4}" type="slidenum">
              <a:rPr lang="zh-TW" altLang="en-US" smtClean="0"/>
              <a:pPr/>
              <a:t>29</a:t>
            </a:fld>
            <a:endParaRPr lang="zh-TW" altLang="en-US"/>
          </a:p>
        </p:txBody>
      </p:sp>
      <p:sp>
        <p:nvSpPr>
          <p:cNvPr id="5" name="文字方塊 4"/>
          <p:cNvSpPr txBox="1">
            <a:spLocks noChangeArrowheads="1"/>
          </p:cNvSpPr>
          <p:nvPr/>
        </p:nvSpPr>
        <p:spPr bwMode="auto">
          <a:xfrm>
            <a:off x="242048" y="6436812"/>
            <a:ext cx="36792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a:t>
            </a:r>
            <a:r>
              <a:rPr lang="zh-TW" altLang="en-US" sz="1200" dirty="0" smtClean="0">
                <a:latin typeface="微軟正黑體" panose="020B0604030504040204" pitchFamily="34" charset="-120"/>
                <a:ea typeface="微軟正黑體" panose="020B0604030504040204" pitchFamily="34" charset="-120"/>
              </a:rPr>
              <a:t>綱要</a:t>
            </a:r>
            <a:r>
              <a:rPr lang="en-US" altLang="zh-TW" sz="1200" dirty="0" smtClean="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之「肆</a:t>
            </a:r>
            <a:r>
              <a:rPr lang="zh-TW" altLang="en-US" sz="1200" dirty="0" smtClean="0">
                <a:latin typeface="微軟正黑體" panose="020B0604030504040204" pitchFamily="34" charset="-120"/>
                <a:ea typeface="微軟正黑體" panose="020B0604030504040204" pitchFamily="34" charset="-120"/>
              </a:rPr>
              <a:t>、核心素</a:t>
            </a:r>
            <a:r>
              <a:rPr lang="zh-TW" altLang="en-US" sz="1200" dirty="0">
                <a:latin typeface="微軟正黑體" panose="020B0604030504040204" pitchFamily="34" charset="-120"/>
                <a:ea typeface="微軟正黑體" panose="020B0604030504040204" pitchFamily="34" charset="-120"/>
              </a:rPr>
              <a:t>養</a:t>
            </a:r>
            <a:r>
              <a:rPr lang="zh-TW" altLang="en-US" sz="1200" dirty="0" smtClean="0">
                <a:latin typeface="微軟正黑體" panose="020B0604030504040204" pitchFamily="34" charset="-120"/>
                <a:ea typeface="微軟正黑體" panose="020B0604030504040204" pitchFamily="34" charset="-120"/>
              </a:rPr>
              <a:t>」</a:t>
            </a:r>
            <a:r>
              <a:rPr lang="en-US" altLang="zh-TW" sz="1200" dirty="0" smtClean="0">
                <a:latin typeface="微軟正黑體" panose="020B0604030504040204" pitchFamily="34" charset="-120"/>
                <a:ea typeface="微軟正黑體" panose="020B0604030504040204" pitchFamily="34" charset="-120"/>
              </a:rPr>
              <a:t>p5-7</a:t>
            </a:r>
            <a:endParaRPr lang="zh-TW" altLang="en-US" sz="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8415910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7D182796-0936-4FEA-B428-AC2FE5485436}" type="slidenum">
              <a:rPr lang="zh-TW" altLang="en-US" smtClean="0"/>
              <a:pPr/>
              <a:t>3</a:t>
            </a:fld>
            <a:endParaRPr lang="zh-TW" altLang="en-US"/>
          </a:p>
        </p:txBody>
      </p:sp>
      <p:sp>
        <p:nvSpPr>
          <p:cNvPr id="3" name="矩形 2"/>
          <p:cNvSpPr/>
          <p:nvPr/>
        </p:nvSpPr>
        <p:spPr>
          <a:xfrm>
            <a:off x="1636251" y="1657757"/>
            <a:ext cx="6392133" cy="3785652"/>
          </a:xfrm>
          <a:prstGeom prst="rect">
            <a:avLst/>
          </a:prstGeom>
        </p:spPr>
        <p:txBody>
          <a:bodyPr wrap="square">
            <a:spAutoFit/>
          </a:bodyPr>
          <a:lstStyle/>
          <a:p>
            <a:pPr eaLnBrk="0" fontAlgn="base" hangingPunct="0">
              <a:lnSpc>
                <a:spcPct val="150000"/>
              </a:lnSpc>
              <a:spcBef>
                <a:spcPct val="0"/>
              </a:spcBef>
              <a:spcAft>
                <a:spcPct val="0"/>
              </a:spcAft>
            </a:pPr>
            <a:r>
              <a:rPr kumimoji="1" lang="zh-TW" altLang="en-US" sz="3200" b="1" dirty="0">
                <a:solidFill>
                  <a:prstClr val="black"/>
                </a:solidFill>
                <a:latin typeface="微軟正黑體" panose="020B0604030504040204" pitchFamily="34" charset="-120"/>
              </a:rPr>
              <a:t>壹、總綱重要內涵</a:t>
            </a:r>
          </a:p>
          <a:p>
            <a:pPr eaLnBrk="0" fontAlgn="base" hangingPunct="0">
              <a:lnSpc>
                <a:spcPct val="150000"/>
              </a:lnSpc>
              <a:spcBef>
                <a:spcPct val="0"/>
              </a:spcBef>
              <a:spcAft>
                <a:spcPct val="0"/>
              </a:spcAft>
            </a:pPr>
            <a:r>
              <a:rPr kumimoji="1" lang="zh-TW" altLang="en-US" sz="3200" b="1" dirty="0">
                <a:solidFill>
                  <a:prstClr val="black"/>
                </a:solidFill>
                <a:latin typeface="微軟正黑體" panose="020B0604030504040204" pitchFamily="34" charset="-120"/>
              </a:rPr>
              <a:t>貳、科技領域課程特色</a:t>
            </a:r>
          </a:p>
          <a:p>
            <a:pPr eaLnBrk="0" fontAlgn="base" hangingPunct="0">
              <a:lnSpc>
                <a:spcPct val="150000"/>
              </a:lnSpc>
              <a:spcBef>
                <a:spcPct val="0"/>
              </a:spcBef>
              <a:spcAft>
                <a:spcPct val="0"/>
              </a:spcAft>
            </a:pPr>
            <a:r>
              <a:rPr kumimoji="1" lang="zh-TW" altLang="en-US" sz="3200" b="1" dirty="0">
                <a:solidFill>
                  <a:prstClr val="black"/>
                </a:solidFill>
                <a:latin typeface="微軟正黑體" panose="020B0604030504040204" pitchFamily="34" charset="-120"/>
              </a:rPr>
              <a:t>參、科技領綱重要內涵</a:t>
            </a:r>
          </a:p>
          <a:p>
            <a:pPr eaLnBrk="0" fontAlgn="base" hangingPunct="0">
              <a:lnSpc>
                <a:spcPct val="150000"/>
              </a:lnSpc>
              <a:spcBef>
                <a:spcPct val="0"/>
              </a:spcBef>
              <a:spcAft>
                <a:spcPct val="0"/>
              </a:spcAft>
            </a:pPr>
            <a:r>
              <a:rPr kumimoji="1" lang="zh-TW" altLang="en-US" sz="3200" b="1" dirty="0">
                <a:solidFill>
                  <a:prstClr val="black"/>
                </a:solidFill>
                <a:latin typeface="微軟正黑體" panose="020B0604030504040204" pitchFamily="34" charset="-120"/>
              </a:rPr>
              <a:t>肆、學習重點內容解析</a:t>
            </a:r>
          </a:p>
          <a:p>
            <a:pPr eaLnBrk="0" fontAlgn="base" hangingPunct="0">
              <a:lnSpc>
                <a:spcPct val="150000"/>
              </a:lnSpc>
              <a:spcBef>
                <a:spcPct val="0"/>
              </a:spcBef>
              <a:spcAft>
                <a:spcPct val="0"/>
              </a:spcAft>
            </a:pPr>
            <a:r>
              <a:rPr kumimoji="1" lang="zh-TW" altLang="en-US" sz="3200" b="1" dirty="0">
                <a:solidFill>
                  <a:prstClr val="black"/>
                </a:solidFill>
                <a:latin typeface="微軟正黑體" panose="020B0604030504040204" pitchFamily="34" charset="-120"/>
              </a:rPr>
              <a:t>伍、相關教材</a:t>
            </a:r>
            <a:r>
              <a:rPr kumimoji="1" lang="zh-TW" altLang="en-US" sz="3200" b="1" dirty="0" smtClean="0">
                <a:solidFill>
                  <a:prstClr val="black"/>
                </a:solidFill>
                <a:latin typeface="微軟正黑體" panose="020B0604030504040204" pitchFamily="34" charset="-120"/>
              </a:rPr>
              <a:t>分享</a:t>
            </a:r>
            <a:endParaRPr kumimoji="1" lang="zh-TW" altLang="en-US" sz="3200" b="1" dirty="0">
              <a:solidFill>
                <a:prstClr val="black"/>
              </a:solidFill>
              <a:latin typeface="微軟正黑體" panose="020B0604030504040204" pitchFamily="34" charset="-120"/>
            </a:endParaRPr>
          </a:p>
        </p:txBody>
      </p:sp>
      <p:sp>
        <p:nvSpPr>
          <p:cNvPr id="5" name="甜甜圈 4"/>
          <p:cNvSpPr/>
          <p:nvPr/>
        </p:nvSpPr>
        <p:spPr>
          <a:xfrm>
            <a:off x="971600" y="801198"/>
            <a:ext cx="864096" cy="864096"/>
          </a:xfrm>
          <a:prstGeom prst="don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black"/>
              </a:solidFill>
            </a:endParaRPr>
          </a:p>
        </p:txBody>
      </p:sp>
      <p:sp>
        <p:nvSpPr>
          <p:cNvPr id="6" name="橢圓 5"/>
          <p:cNvSpPr/>
          <p:nvPr/>
        </p:nvSpPr>
        <p:spPr>
          <a:xfrm>
            <a:off x="1286078" y="1969724"/>
            <a:ext cx="235140" cy="2351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cxnSp>
        <p:nvCxnSpPr>
          <p:cNvPr id="7" name="直線接點 6"/>
          <p:cNvCxnSpPr/>
          <p:nvPr/>
        </p:nvCxnSpPr>
        <p:spPr>
          <a:xfrm flipV="1">
            <a:off x="1403648" y="-32938"/>
            <a:ext cx="0" cy="948478"/>
          </a:xfrm>
          <a:prstGeom prst="line">
            <a:avLst/>
          </a:prstGeom>
          <a:ln w="38100">
            <a:solidFill>
              <a:srgbClr val="FFC000"/>
            </a:solidFill>
          </a:ln>
        </p:spPr>
        <p:style>
          <a:lnRef idx="1">
            <a:schemeClr val="accent6"/>
          </a:lnRef>
          <a:fillRef idx="0">
            <a:schemeClr val="accent6"/>
          </a:fillRef>
          <a:effectRef idx="0">
            <a:schemeClr val="accent6"/>
          </a:effectRef>
          <a:fontRef idx="minor">
            <a:schemeClr val="tx1"/>
          </a:fontRef>
        </p:style>
      </p:cxnSp>
      <p:cxnSp>
        <p:nvCxnSpPr>
          <p:cNvPr id="8" name="直線接點 7"/>
          <p:cNvCxnSpPr/>
          <p:nvPr/>
        </p:nvCxnSpPr>
        <p:spPr>
          <a:xfrm flipV="1">
            <a:off x="1403648" y="1556792"/>
            <a:ext cx="0" cy="578854"/>
          </a:xfrm>
          <a:prstGeom prst="line">
            <a:avLst/>
          </a:prstGeom>
          <a:ln w="38100">
            <a:solidFill>
              <a:srgbClr val="FFC000"/>
            </a:solidFill>
          </a:ln>
        </p:spPr>
        <p:style>
          <a:lnRef idx="1">
            <a:schemeClr val="accent6"/>
          </a:lnRef>
          <a:fillRef idx="0">
            <a:schemeClr val="accent6"/>
          </a:fillRef>
          <a:effectRef idx="0">
            <a:schemeClr val="accent6"/>
          </a:effectRef>
          <a:fontRef idx="minor">
            <a:schemeClr val="tx1"/>
          </a:fontRef>
        </p:style>
      </p:cxnSp>
      <p:sp>
        <p:nvSpPr>
          <p:cNvPr id="9" name="橢圓 8"/>
          <p:cNvSpPr/>
          <p:nvPr/>
        </p:nvSpPr>
        <p:spPr>
          <a:xfrm>
            <a:off x="1286078" y="3429000"/>
            <a:ext cx="235140" cy="2351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10" name="橢圓 9"/>
          <p:cNvSpPr/>
          <p:nvPr/>
        </p:nvSpPr>
        <p:spPr>
          <a:xfrm>
            <a:off x="1286078" y="4129964"/>
            <a:ext cx="235140" cy="2351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cxnSp>
        <p:nvCxnSpPr>
          <p:cNvPr id="11" name="直線接點 10"/>
          <p:cNvCxnSpPr/>
          <p:nvPr/>
        </p:nvCxnSpPr>
        <p:spPr>
          <a:xfrm flipV="1">
            <a:off x="1403648" y="5044932"/>
            <a:ext cx="0" cy="563468"/>
          </a:xfrm>
          <a:prstGeom prst="line">
            <a:avLst/>
          </a:prstGeom>
          <a:ln w="38100">
            <a:solidFill>
              <a:srgbClr val="FFC000"/>
            </a:solidFill>
          </a:ln>
        </p:spPr>
        <p:style>
          <a:lnRef idx="1">
            <a:schemeClr val="accent6"/>
          </a:lnRef>
          <a:fillRef idx="0">
            <a:schemeClr val="accent6"/>
          </a:fillRef>
          <a:effectRef idx="0">
            <a:schemeClr val="accent6"/>
          </a:effectRef>
          <a:fontRef idx="minor">
            <a:schemeClr val="tx1"/>
          </a:fontRef>
        </p:style>
      </p:cxnSp>
      <p:sp>
        <p:nvSpPr>
          <p:cNvPr id="12" name="橢圓 11"/>
          <p:cNvSpPr/>
          <p:nvPr/>
        </p:nvSpPr>
        <p:spPr>
          <a:xfrm>
            <a:off x="1286078" y="4869160"/>
            <a:ext cx="235140" cy="2351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14" name="矩形 13"/>
          <p:cNvSpPr/>
          <p:nvPr/>
        </p:nvSpPr>
        <p:spPr>
          <a:xfrm>
            <a:off x="1636251" y="859359"/>
            <a:ext cx="4572000" cy="769441"/>
          </a:xfrm>
          <a:prstGeom prst="rect">
            <a:avLst/>
          </a:prstGeom>
        </p:spPr>
        <p:txBody>
          <a:bodyPr>
            <a:spAutoFit/>
          </a:bodyPr>
          <a:lstStyle/>
          <a:p>
            <a:pPr eaLnBrk="0" fontAlgn="base" hangingPunct="0">
              <a:spcBef>
                <a:spcPct val="0"/>
              </a:spcBef>
              <a:spcAft>
                <a:spcPct val="0"/>
              </a:spcAft>
            </a:pPr>
            <a:r>
              <a:rPr kumimoji="1" lang="zh-TW" altLang="en-US" sz="4400" b="1" dirty="0" smtClean="0">
                <a:solidFill>
                  <a:prstClr val="black">
                    <a:lumMod val="95000"/>
                    <a:lumOff val="5000"/>
                  </a:prstClr>
                </a:solidFill>
                <a:latin typeface="微軟正黑體" panose="020B0604030504040204" pitchFamily="34" charset="-120"/>
                <a:ea typeface="微軟正黑體" panose="020B0604030504040204" pitchFamily="34" charset="-120"/>
              </a:rPr>
              <a:t>  目錄</a:t>
            </a:r>
            <a:endParaRPr kumimoji="1" lang="zh-TW" altLang="en-US" sz="4400" b="1" dirty="0">
              <a:solidFill>
                <a:prstClr val="black">
                  <a:lumMod val="95000"/>
                  <a:lumOff val="5000"/>
                </a:prstClr>
              </a:solidFill>
              <a:latin typeface="微軟正黑體" panose="020B0604030504040204" pitchFamily="34" charset="-120"/>
              <a:ea typeface="微軟正黑體" panose="020B0604030504040204" pitchFamily="34" charset="-120"/>
            </a:endParaRPr>
          </a:p>
        </p:txBody>
      </p:sp>
      <p:sp>
        <p:nvSpPr>
          <p:cNvPr id="15" name="橢圓 14"/>
          <p:cNvSpPr/>
          <p:nvPr/>
        </p:nvSpPr>
        <p:spPr>
          <a:xfrm>
            <a:off x="1286078" y="2701186"/>
            <a:ext cx="235140" cy="2351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grpSp>
        <p:nvGrpSpPr>
          <p:cNvPr id="28" name="群組 27"/>
          <p:cNvGrpSpPr/>
          <p:nvPr/>
        </p:nvGrpSpPr>
        <p:grpSpPr>
          <a:xfrm>
            <a:off x="361459" y="5784172"/>
            <a:ext cx="8712528" cy="864000"/>
            <a:chOff x="215736" y="4119955"/>
            <a:chExt cx="8712528" cy="864000"/>
          </a:xfrm>
        </p:grpSpPr>
        <p:sp>
          <p:nvSpPr>
            <p:cNvPr id="21" name="＞形箭號 20"/>
            <p:cNvSpPr/>
            <p:nvPr/>
          </p:nvSpPr>
          <p:spPr>
            <a:xfrm>
              <a:off x="1898868" y="4119955"/>
              <a:ext cx="1980000" cy="864000"/>
            </a:xfrm>
            <a:prstGeom prst="chevron">
              <a:avLst>
                <a:gd name="adj" fmla="val 3167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prstClr val="black">
                      <a:lumMod val="95000"/>
                      <a:lumOff val="5000"/>
                    </a:prstClr>
                  </a:solidFill>
                  <a:latin typeface="微軟正黑體" panose="020B0604030504040204" pitchFamily="34" charset="-120"/>
                </a:rPr>
                <a:t>科技領域課程特色</a:t>
              </a:r>
            </a:p>
          </p:txBody>
        </p:sp>
        <p:sp>
          <p:nvSpPr>
            <p:cNvPr id="24" name="＞形箭號 23"/>
            <p:cNvSpPr/>
            <p:nvPr/>
          </p:nvSpPr>
          <p:spPr>
            <a:xfrm>
              <a:off x="3582000" y="4119955"/>
              <a:ext cx="1980000" cy="864000"/>
            </a:xfrm>
            <a:prstGeom prst="chevron">
              <a:avLst>
                <a:gd name="adj" fmla="val 3167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prstClr val="black">
                      <a:lumMod val="95000"/>
                      <a:lumOff val="5000"/>
                    </a:prstClr>
                  </a:solidFill>
                  <a:latin typeface="微軟正黑體" panose="020B0604030504040204" pitchFamily="34" charset="-120"/>
                </a:rPr>
                <a:t>科技領綱重要內涵</a:t>
              </a:r>
            </a:p>
          </p:txBody>
        </p:sp>
        <p:sp>
          <p:nvSpPr>
            <p:cNvPr id="25" name="＞形箭號 24"/>
            <p:cNvSpPr/>
            <p:nvPr/>
          </p:nvSpPr>
          <p:spPr>
            <a:xfrm>
              <a:off x="5265132" y="4119955"/>
              <a:ext cx="1980000" cy="864000"/>
            </a:xfrm>
            <a:prstGeom prst="chevron">
              <a:avLst>
                <a:gd name="adj" fmla="val 3167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prstClr val="black">
                      <a:lumMod val="95000"/>
                      <a:lumOff val="5000"/>
                    </a:prstClr>
                  </a:solidFill>
                  <a:latin typeface="微軟正黑體" panose="020B0604030504040204" pitchFamily="34" charset="-120"/>
                </a:rPr>
                <a:t>學習重點內容解析</a:t>
              </a:r>
            </a:p>
          </p:txBody>
        </p:sp>
        <p:sp>
          <p:nvSpPr>
            <p:cNvPr id="26" name="＞形箭號 25"/>
            <p:cNvSpPr/>
            <p:nvPr/>
          </p:nvSpPr>
          <p:spPr>
            <a:xfrm>
              <a:off x="6948264" y="4119955"/>
              <a:ext cx="1980000" cy="864000"/>
            </a:xfrm>
            <a:prstGeom prst="chevron">
              <a:avLst>
                <a:gd name="adj" fmla="val 3167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prstClr val="black">
                      <a:lumMod val="95000"/>
                      <a:lumOff val="5000"/>
                    </a:prstClr>
                  </a:solidFill>
                  <a:latin typeface="微軟正黑體" panose="020B0604030504040204" pitchFamily="34" charset="-120"/>
                </a:rPr>
                <a:t>相關教材分享</a:t>
              </a:r>
            </a:p>
          </p:txBody>
        </p:sp>
        <p:sp>
          <p:nvSpPr>
            <p:cNvPr id="27" name="＞形箭號 26"/>
            <p:cNvSpPr/>
            <p:nvPr/>
          </p:nvSpPr>
          <p:spPr>
            <a:xfrm>
              <a:off x="215736" y="4119955"/>
              <a:ext cx="1980000" cy="864000"/>
            </a:xfrm>
            <a:prstGeom prst="chevron">
              <a:avLst>
                <a:gd name="adj" fmla="val 3167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smtClean="0">
                  <a:solidFill>
                    <a:prstClr val="black">
                      <a:lumMod val="95000"/>
                      <a:lumOff val="5000"/>
                    </a:prstClr>
                  </a:solidFill>
                  <a:latin typeface="微軟正黑體" panose="020B0604030504040204" pitchFamily="34" charset="-120"/>
                </a:rPr>
                <a:t>總綱</a:t>
              </a:r>
              <a:endParaRPr kumimoji="1" lang="en-US" altLang="zh-TW" sz="2400" b="1" dirty="0" smtClean="0">
                <a:solidFill>
                  <a:prstClr val="black">
                    <a:lumMod val="95000"/>
                    <a:lumOff val="5000"/>
                  </a:prstClr>
                </a:solidFill>
                <a:latin typeface="微軟正黑體" panose="020B0604030504040204" pitchFamily="34" charset="-120"/>
              </a:endParaRPr>
            </a:p>
            <a:p>
              <a:pPr algn="ctr" eaLnBrk="0" fontAlgn="base" hangingPunct="0">
                <a:spcBef>
                  <a:spcPct val="0"/>
                </a:spcBef>
                <a:spcAft>
                  <a:spcPct val="0"/>
                </a:spcAft>
              </a:pPr>
              <a:r>
                <a:rPr kumimoji="1" lang="zh-TW" altLang="en-US" sz="2400" b="1" dirty="0" smtClean="0">
                  <a:solidFill>
                    <a:prstClr val="black">
                      <a:lumMod val="95000"/>
                      <a:lumOff val="5000"/>
                    </a:prstClr>
                  </a:solidFill>
                  <a:latin typeface="微軟正黑體" panose="020B0604030504040204" pitchFamily="34" charset="-120"/>
                </a:rPr>
                <a:t>重要</a:t>
              </a:r>
              <a:r>
                <a:rPr kumimoji="1" lang="zh-TW" altLang="en-US" sz="2400" b="1" dirty="0">
                  <a:solidFill>
                    <a:prstClr val="black">
                      <a:lumMod val="95000"/>
                      <a:lumOff val="5000"/>
                    </a:prstClr>
                  </a:solidFill>
                  <a:latin typeface="微軟正黑體" panose="020B0604030504040204" pitchFamily="34" charset="-120"/>
                </a:rPr>
                <a:t>內涵</a:t>
              </a:r>
            </a:p>
          </p:txBody>
        </p:sp>
      </p:grpSp>
    </p:spTree>
    <p:extLst>
      <p:ext uri="{BB962C8B-B14F-4D97-AF65-F5344CB8AC3E}">
        <p14:creationId xmlns:p14="http://schemas.microsoft.com/office/powerpoint/2010/main" val="13746397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835696" y="772110"/>
            <a:ext cx="6912768" cy="711827"/>
          </a:xfrm>
        </p:spPr>
        <p:txBody>
          <a:bodyPr rtlCol="0">
            <a:normAutofit/>
          </a:bodyPr>
          <a:lstStyle/>
          <a:p>
            <a:pPr algn="l">
              <a:defRPr/>
            </a:pPr>
            <a:r>
              <a:rPr lang="zh-TW" altLang="en-US" sz="2800" dirty="0"/>
              <a:t>領綱核心素養與學習重點的</a:t>
            </a:r>
            <a:r>
              <a:rPr lang="zh-TW" altLang="en-US" sz="2800" dirty="0" smtClean="0"/>
              <a:t>呼應</a:t>
            </a:r>
            <a:r>
              <a:rPr lang="en-US" altLang="zh-TW" sz="2800" dirty="0" smtClean="0"/>
              <a:t>(</a:t>
            </a:r>
            <a:r>
              <a:rPr lang="zh-TW" altLang="en-US" sz="2800" dirty="0" smtClean="0"/>
              <a:t>資訊科技</a:t>
            </a:r>
            <a:r>
              <a:rPr lang="en-US" altLang="zh-TW" sz="2800" dirty="0" smtClean="0"/>
              <a:t>)</a:t>
            </a:r>
            <a:endParaRPr lang="zh-TW" altLang="en-US" sz="2800" dirty="0"/>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2847449105"/>
              </p:ext>
            </p:extLst>
          </p:nvPr>
        </p:nvGraphicFramePr>
        <p:xfrm>
          <a:off x="242048" y="1462339"/>
          <a:ext cx="8901954" cy="4796018"/>
        </p:xfrm>
        <a:graphic>
          <a:graphicData uri="http://schemas.openxmlformats.org/drawingml/2006/table">
            <a:tbl>
              <a:tblPr firstRow="1" firstCol="1" bandRow="1">
                <a:tableStyleId>{5C22544A-7EE6-4342-B048-85BDC9FD1C3A}</a:tableStyleId>
              </a:tblPr>
              <a:tblGrid>
                <a:gridCol w="1991319">
                  <a:extLst>
                    <a:ext uri="{9D8B030D-6E8A-4147-A177-3AD203B41FA5}">
                      <a16:colId xmlns:a16="http://schemas.microsoft.com/office/drawing/2014/main" val="20000"/>
                    </a:ext>
                  </a:extLst>
                </a:gridCol>
                <a:gridCol w="2095132">
                  <a:extLst>
                    <a:ext uri="{9D8B030D-6E8A-4147-A177-3AD203B41FA5}">
                      <a16:colId xmlns:a16="http://schemas.microsoft.com/office/drawing/2014/main" val="20001"/>
                    </a:ext>
                  </a:extLst>
                </a:gridCol>
                <a:gridCol w="2321635">
                  <a:extLst>
                    <a:ext uri="{9D8B030D-6E8A-4147-A177-3AD203B41FA5}">
                      <a16:colId xmlns:a16="http://schemas.microsoft.com/office/drawing/2014/main" val="20002"/>
                    </a:ext>
                  </a:extLst>
                </a:gridCol>
                <a:gridCol w="2493868">
                  <a:extLst>
                    <a:ext uri="{9D8B030D-6E8A-4147-A177-3AD203B41FA5}">
                      <a16:colId xmlns:a16="http://schemas.microsoft.com/office/drawing/2014/main" val="20003"/>
                    </a:ext>
                  </a:extLst>
                </a:gridCol>
              </a:tblGrid>
              <a:tr h="382771">
                <a:tc gridSpan="2">
                  <a:txBody>
                    <a:bodyPr/>
                    <a:lstStyle/>
                    <a:p>
                      <a:pPr algn="ctr">
                        <a:spcAft>
                          <a:spcPts val="0"/>
                        </a:spcAft>
                      </a:pPr>
                      <a:r>
                        <a:rPr lang="zh-TW" altLang="en-US" sz="200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rPr>
                        <a:t>科技</a:t>
                      </a:r>
                      <a:r>
                        <a:rPr lang="zh-TW" sz="200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rPr>
                        <a:t>領域學習</a:t>
                      </a:r>
                      <a:r>
                        <a:rPr lang="zh-TW" sz="2000" kern="100" dirty="0">
                          <a:solidFill>
                            <a:schemeClr val="tx1">
                              <a:lumMod val="75000"/>
                              <a:lumOff val="25000"/>
                            </a:schemeClr>
                          </a:solidFill>
                          <a:effectLst/>
                          <a:latin typeface="微軟正黑體" panose="020B0604030504040204" pitchFamily="34" charset="-120"/>
                          <a:ea typeface="微軟正黑體" panose="020B0604030504040204" pitchFamily="34" charset="-120"/>
                        </a:rPr>
                        <a:t>重點</a:t>
                      </a:r>
                      <a:endParaRPr lang="zh-TW" sz="2000" kern="100" dirty="0">
                        <a:solidFill>
                          <a:schemeClr val="tx1">
                            <a:lumMod val="75000"/>
                            <a:lumOff val="25000"/>
                          </a:schemeClr>
                        </a:solidFill>
                        <a:effectLst/>
                        <a:latin typeface="微軟正黑體" panose="020B0604030504040204" pitchFamily="34" charset="-120"/>
                        <a:ea typeface="微軟正黑體" panose="020B0604030504040204" pitchFamily="34" charset="-120"/>
                        <a:cs typeface="Times New Roman"/>
                      </a:endParaRPr>
                    </a:p>
                  </a:txBody>
                  <a:tcPr marL="54362" marR="54362" marT="0" marB="0" anchor="ctr">
                    <a:lnB w="12700" cap="flat" cmpd="sng" algn="ctr">
                      <a:solidFill>
                        <a:schemeClr val="bg1"/>
                      </a:solidFill>
                      <a:prstDash val="solid"/>
                      <a:round/>
                      <a:headEnd type="none" w="med" len="med"/>
                      <a:tailEnd type="none" w="med" len="med"/>
                    </a:lnB>
                    <a:solidFill>
                      <a:srgbClr val="FFC000"/>
                    </a:solidFill>
                  </a:tcPr>
                </a:tc>
                <a:tc hMerge="1">
                  <a:txBody>
                    <a:bodyPr/>
                    <a:lstStyle/>
                    <a:p>
                      <a:endParaRPr lang="zh-TW" altLang="en-US"/>
                    </a:p>
                  </a:txBody>
                  <a:tcPr/>
                </a:tc>
                <a:tc rowSpan="2">
                  <a:txBody>
                    <a:bodyPr/>
                    <a:lstStyle/>
                    <a:p>
                      <a:pPr algn="ctr">
                        <a:spcAft>
                          <a:spcPts val="0"/>
                        </a:spcAft>
                      </a:pPr>
                      <a:r>
                        <a:rPr lang="zh-TW" altLang="en-US" sz="200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rPr>
                        <a:t>科技</a:t>
                      </a:r>
                      <a:r>
                        <a:rPr lang="zh-TW" sz="200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rPr>
                        <a:t>領域</a:t>
                      </a:r>
                      <a:endParaRPr lang="en-US" altLang="zh-TW" sz="200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endParaRPr>
                    </a:p>
                    <a:p>
                      <a:pPr algn="ctr">
                        <a:spcAft>
                          <a:spcPts val="0"/>
                        </a:spcAft>
                      </a:pPr>
                      <a:r>
                        <a:rPr lang="zh-TW" sz="200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rPr>
                        <a:t>核心</a:t>
                      </a:r>
                      <a:r>
                        <a:rPr lang="zh-TW" sz="2000" kern="100" dirty="0">
                          <a:solidFill>
                            <a:schemeClr val="tx1">
                              <a:lumMod val="75000"/>
                              <a:lumOff val="25000"/>
                            </a:schemeClr>
                          </a:solidFill>
                          <a:effectLst/>
                          <a:latin typeface="微軟正黑體" panose="020B0604030504040204" pitchFamily="34" charset="-120"/>
                          <a:ea typeface="微軟正黑體" panose="020B0604030504040204" pitchFamily="34" charset="-120"/>
                        </a:rPr>
                        <a:t>素養</a:t>
                      </a:r>
                      <a:endParaRPr lang="zh-TW" sz="2000" kern="100" dirty="0">
                        <a:solidFill>
                          <a:schemeClr val="tx1">
                            <a:lumMod val="75000"/>
                            <a:lumOff val="25000"/>
                          </a:schemeClr>
                        </a:solidFill>
                        <a:effectLst/>
                        <a:latin typeface="微軟正黑體" panose="020B0604030504040204" pitchFamily="34" charset="-120"/>
                        <a:ea typeface="微軟正黑體" panose="020B0604030504040204" pitchFamily="34" charset="-120"/>
                        <a:cs typeface="Times New Roman"/>
                      </a:endParaRPr>
                    </a:p>
                  </a:txBody>
                  <a:tcPr marL="54362" marR="54362" marT="0" marB="0" anchor="ctr">
                    <a:solidFill>
                      <a:srgbClr val="FFC000"/>
                    </a:solidFill>
                  </a:tcPr>
                </a:tc>
                <a:tc rowSpan="2">
                  <a:txBody>
                    <a:bodyPr/>
                    <a:lstStyle/>
                    <a:p>
                      <a:pPr algn="ctr">
                        <a:spcAft>
                          <a:spcPts val="0"/>
                        </a:spcAft>
                      </a:pPr>
                      <a:r>
                        <a:rPr lang="zh-TW" sz="2000" kern="100" dirty="0">
                          <a:solidFill>
                            <a:schemeClr val="tx1">
                              <a:lumMod val="75000"/>
                              <a:lumOff val="25000"/>
                            </a:schemeClr>
                          </a:solidFill>
                          <a:effectLst/>
                          <a:latin typeface="微軟正黑體" panose="020B0604030504040204" pitchFamily="34" charset="-120"/>
                          <a:ea typeface="微軟正黑體" panose="020B0604030504040204" pitchFamily="34" charset="-120"/>
                        </a:rPr>
                        <a:t>說明</a:t>
                      </a:r>
                      <a:endParaRPr lang="zh-TW" sz="2000" kern="100" dirty="0">
                        <a:solidFill>
                          <a:schemeClr val="tx1">
                            <a:lumMod val="75000"/>
                            <a:lumOff val="25000"/>
                          </a:schemeClr>
                        </a:solidFill>
                        <a:effectLst/>
                        <a:latin typeface="微軟正黑體" panose="020B0604030504040204" pitchFamily="34" charset="-120"/>
                        <a:ea typeface="微軟正黑體" panose="020B0604030504040204" pitchFamily="34" charset="-120"/>
                        <a:cs typeface="Times New Roman"/>
                      </a:endParaRPr>
                    </a:p>
                  </a:txBody>
                  <a:tcPr marL="54362" marR="54362" marT="0" marB="0" anchor="ctr">
                    <a:solidFill>
                      <a:srgbClr val="FFC000"/>
                    </a:solidFill>
                  </a:tcPr>
                </a:tc>
                <a:extLst>
                  <a:ext uri="{0D108BD9-81ED-4DB2-BD59-A6C34878D82A}">
                    <a16:rowId xmlns:a16="http://schemas.microsoft.com/office/drawing/2014/main" val="10000"/>
                  </a:ext>
                </a:extLst>
              </a:tr>
              <a:tr h="351762">
                <a:tc>
                  <a:txBody>
                    <a:bodyPr/>
                    <a:lstStyle/>
                    <a:p>
                      <a:pPr algn="ctr">
                        <a:spcAft>
                          <a:spcPts val="0"/>
                        </a:spcAft>
                      </a:pPr>
                      <a:r>
                        <a:rPr lang="zh-TW" sz="2000" kern="100" dirty="0">
                          <a:solidFill>
                            <a:schemeClr val="tx1">
                              <a:lumMod val="75000"/>
                              <a:lumOff val="25000"/>
                            </a:schemeClr>
                          </a:solidFill>
                          <a:effectLst/>
                          <a:latin typeface="微軟正黑體" panose="020B0604030504040204" pitchFamily="34" charset="-120"/>
                          <a:ea typeface="微軟正黑體" panose="020B0604030504040204" pitchFamily="34" charset="-120"/>
                        </a:rPr>
                        <a:t>學習表現</a:t>
                      </a:r>
                      <a:endParaRPr lang="zh-TW" sz="2000" kern="100" dirty="0">
                        <a:solidFill>
                          <a:schemeClr val="tx1">
                            <a:lumMod val="75000"/>
                            <a:lumOff val="25000"/>
                          </a:schemeClr>
                        </a:solidFill>
                        <a:effectLst/>
                        <a:latin typeface="微軟正黑體" panose="020B0604030504040204" pitchFamily="34" charset="-120"/>
                        <a:ea typeface="微軟正黑體" panose="020B0604030504040204" pitchFamily="34" charset="-120"/>
                        <a:cs typeface="Times New Roman"/>
                      </a:endParaRPr>
                    </a:p>
                  </a:txBody>
                  <a:tcPr marL="54362" marR="54362" marT="0" marB="0" anchor="ctr">
                    <a:lnT w="12700" cap="flat" cmpd="sng" algn="ctr">
                      <a:solidFill>
                        <a:schemeClr val="bg1"/>
                      </a:solidFill>
                      <a:prstDash val="solid"/>
                      <a:round/>
                      <a:headEnd type="none" w="med" len="med"/>
                      <a:tailEnd type="none" w="med" len="med"/>
                    </a:lnT>
                    <a:solidFill>
                      <a:srgbClr val="FFC000"/>
                    </a:solidFill>
                  </a:tcPr>
                </a:tc>
                <a:tc>
                  <a:txBody>
                    <a:bodyPr/>
                    <a:lstStyle/>
                    <a:p>
                      <a:pPr algn="ctr">
                        <a:spcAft>
                          <a:spcPts val="0"/>
                        </a:spcAft>
                      </a:pPr>
                      <a:r>
                        <a:rPr lang="zh-TW" sz="2000" b="1" kern="100" dirty="0">
                          <a:solidFill>
                            <a:schemeClr val="tx1">
                              <a:lumMod val="75000"/>
                              <a:lumOff val="25000"/>
                            </a:schemeClr>
                          </a:solidFill>
                          <a:effectLst/>
                          <a:latin typeface="微軟正黑體" panose="020B0604030504040204" pitchFamily="34" charset="-120"/>
                          <a:ea typeface="微軟正黑體" panose="020B0604030504040204" pitchFamily="34" charset="-120"/>
                        </a:rPr>
                        <a:t>學習內容</a:t>
                      </a:r>
                      <a:endParaRPr lang="zh-TW" sz="2000" b="1" kern="100" dirty="0">
                        <a:solidFill>
                          <a:schemeClr val="tx1">
                            <a:lumMod val="75000"/>
                            <a:lumOff val="25000"/>
                          </a:schemeClr>
                        </a:solidFill>
                        <a:effectLst/>
                        <a:latin typeface="微軟正黑體" panose="020B0604030504040204" pitchFamily="34" charset="-120"/>
                        <a:ea typeface="微軟正黑體" panose="020B0604030504040204" pitchFamily="34" charset="-120"/>
                        <a:cs typeface="Times New Roman"/>
                      </a:endParaRPr>
                    </a:p>
                  </a:txBody>
                  <a:tcPr marL="54362" marR="54362"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rgbClr val="FFC000"/>
                    </a:solidFill>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1"/>
                  </a:ext>
                </a:extLst>
              </a:tr>
              <a:tr h="1592605">
                <a:tc>
                  <a:txBody>
                    <a:bodyPr/>
                    <a:lstStyle/>
                    <a:p>
                      <a:pPr algn="l">
                        <a:spcAft>
                          <a:spcPts val="0"/>
                        </a:spcAft>
                      </a:pP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rPr>
                        <a:t>資 </a:t>
                      </a:r>
                      <a:r>
                        <a:rPr lang="en-US" altLang="zh-TW"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rPr>
                        <a:t>a-IV-1 </a:t>
                      </a: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rPr>
                        <a:t>能落實健康的數位使用習慣與態度。 </a:t>
                      </a:r>
                      <a:endParaRPr 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endParaRPr>
                    </a:p>
                  </a:txBody>
                  <a:tcPr marL="54362" marR="54362" marT="0" marB="0">
                    <a:solidFill>
                      <a:srgbClr val="FFC000"/>
                    </a:solidFill>
                  </a:tcPr>
                </a:tc>
                <a:tc>
                  <a:txBody>
                    <a:bodyPr/>
                    <a:lstStyle/>
                    <a:p>
                      <a:pPr marL="0" algn="just" defTabSz="914400" rtl="0" eaLnBrk="1" latinLnBrk="0" hangingPunct="1">
                        <a:spcAft>
                          <a:spcPts val="0"/>
                        </a:spcAft>
                      </a:pP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資 </a:t>
                      </a:r>
                      <a:r>
                        <a:rPr lang="en-US" altLang="zh-TW"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H-IV-1 </a:t>
                      </a: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個人資料保護 </a:t>
                      </a:r>
                      <a:endParaRPr lang="en-US" altLang="zh-TW"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endParaRPr>
                    </a:p>
                    <a:p>
                      <a:pPr marL="0" algn="just" defTabSz="914400" rtl="0" eaLnBrk="1" latinLnBrk="0" hangingPunct="1">
                        <a:spcAft>
                          <a:spcPts val="0"/>
                        </a:spcAft>
                      </a:pPr>
                      <a:endPar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endParaRPr>
                    </a:p>
                    <a:p>
                      <a:pPr marL="0" algn="just" defTabSz="914400" rtl="0" eaLnBrk="1" latinLnBrk="0" hangingPunct="1">
                        <a:spcAft>
                          <a:spcPts val="0"/>
                        </a:spcAft>
                      </a:pP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資 </a:t>
                      </a:r>
                      <a:r>
                        <a:rPr lang="en-US" altLang="zh-TW"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H-IV-2 </a:t>
                      </a: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資訊科技合理使用原則</a:t>
                      </a:r>
                      <a:endParaRPr lang="zh-TW" sz="1800" b="0" kern="100" dirty="0">
                        <a:solidFill>
                          <a:schemeClr val="tx1">
                            <a:lumMod val="75000"/>
                            <a:lumOff val="25000"/>
                          </a:schemeClr>
                        </a:solidFill>
                        <a:effectLst/>
                        <a:latin typeface="微軟正黑體" panose="020B0604030504040204" pitchFamily="34" charset="-120"/>
                        <a:ea typeface="微軟正黑體" panose="020B0604030504040204" pitchFamily="34" charset="-120"/>
                        <a:cs typeface="+mn-cs"/>
                      </a:endParaRPr>
                    </a:p>
                  </a:txBody>
                  <a:tcPr marL="54362" marR="54362" marT="0" marB="0">
                    <a:solidFill>
                      <a:srgbClr val="FFF4E7"/>
                    </a:solidFill>
                  </a:tcPr>
                </a:tc>
                <a:tc>
                  <a:txBody>
                    <a:bodyPr/>
                    <a:lstStyle/>
                    <a:p>
                      <a:pPr marL="0" algn="just" defTabSz="914400" rtl="0" eaLnBrk="1" latinLnBrk="0" hangingPunct="1">
                        <a:spcAft>
                          <a:spcPts val="0"/>
                        </a:spcAft>
                      </a:pP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科</a:t>
                      </a:r>
                      <a:r>
                        <a:rPr lang="en-US" altLang="zh-TW"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-J-A1 </a:t>
                      </a:r>
                    </a:p>
                    <a:p>
                      <a:pPr marL="0" algn="just" defTabSz="914400" rtl="0" eaLnBrk="1" latinLnBrk="0" hangingPunct="1">
                        <a:spcAft>
                          <a:spcPts val="0"/>
                        </a:spcAft>
                      </a:pP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具備良好的科技態度，並能應用科技知能，以啟發自我潛能。</a:t>
                      </a:r>
                    </a:p>
                  </a:txBody>
                  <a:tcPr marL="54362" marR="54362" marT="0" marB="0">
                    <a:solidFill>
                      <a:srgbClr val="FFF4E7"/>
                    </a:solidFill>
                  </a:tcPr>
                </a:tc>
                <a:tc>
                  <a:txBody>
                    <a:bodyPr/>
                    <a:lstStyle/>
                    <a:p>
                      <a:pPr algn="just">
                        <a:spcAft>
                          <a:spcPts val="0"/>
                        </a:spcAft>
                      </a:pP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學生能透過個人資料保護與資訊科技合理使用原則的學習，覺察良好科技使用態度之重要性。 </a:t>
                      </a:r>
                      <a:endParaRPr lang="zh-TW" sz="1800" b="0" kern="100" dirty="0">
                        <a:solidFill>
                          <a:schemeClr val="tx1">
                            <a:lumMod val="75000"/>
                            <a:lumOff val="25000"/>
                          </a:schemeClr>
                        </a:solidFill>
                        <a:effectLst/>
                        <a:latin typeface="微軟正黑體" panose="020B0604030504040204" pitchFamily="34" charset="-120"/>
                        <a:ea typeface="微軟正黑體" panose="020B0604030504040204" pitchFamily="34" charset="-120"/>
                        <a:cs typeface="+mn-cs"/>
                      </a:endParaRPr>
                    </a:p>
                  </a:txBody>
                  <a:tcPr marL="54362" marR="54362" marT="0" marB="0">
                    <a:solidFill>
                      <a:srgbClr val="FFF4E7"/>
                    </a:solidFill>
                  </a:tcPr>
                </a:tc>
                <a:extLst>
                  <a:ext uri="{0D108BD9-81ED-4DB2-BD59-A6C34878D82A}">
                    <a16:rowId xmlns:a16="http://schemas.microsoft.com/office/drawing/2014/main" val="10002"/>
                  </a:ext>
                </a:extLst>
              </a:tr>
              <a:tr h="2352438">
                <a:tc>
                  <a:txBody>
                    <a:bodyPr/>
                    <a:lstStyle/>
                    <a:p>
                      <a:pPr marL="0" indent="-533400" algn="just">
                        <a:spcAft>
                          <a:spcPts val="0"/>
                        </a:spcAft>
                      </a:pP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Times New Roman"/>
                        </a:rPr>
                        <a:t>資 </a:t>
                      </a:r>
                      <a:r>
                        <a:rPr lang="en-US" altLang="zh-TW"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Times New Roman"/>
                        </a:rPr>
                        <a:t>t-IV-1 </a:t>
                      </a: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Times New Roman"/>
                        </a:rPr>
                        <a:t>能了解資訊系統的基本組成架構與運算原理。 </a:t>
                      </a:r>
                    </a:p>
                    <a:p>
                      <a:pPr marL="0" indent="-533400" algn="just">
                        <a:spcAft>
                          <a:spcPts val="0"/>
                        </a:spcAft>
                      </a:pPr>
                      <a:endParaRPr lang="en-US" altLang="zh-TW"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Times New Roman"/>
                      </a:endParaRPr>
                    </a:p>
                    <a:p>
                      <a:pPr marL="0" indent="-533400" algn="just">
                        <a:spcAft>
                          <a:spcPts val="0"/>
                        </a:spcAft>
                      </a:pP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Times New Roman"/>
                        </a:rPr>
                        <a:t>資 </a:t>
                      </a:r>
                      <a:r>
                        <a:rPr lang="en-US" altLang="zh-TW"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Times New Roman"/>
                        </a:rPr>
                        <a:t>t-IV-2 </a:t>
                      </a: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Times New Roman"/>
                        </a:rPr>
                        <a:t>能熟悉資訊系統之使用與簡易故障排除。</a:t>
                      </a:r>
                      <a:endParaRPr lang="zh-TW" sz="1800" b="0" kern="100" dirty="0">
                        <a:solidFill>
                          <a:schemeClr val="tx1">
                            <a:lumMod val="75000"/>
                            <a:lumOff val="25000"/>
                          </a:schemeClr>
                        </a:solidFill>
                        <a:effectLst/>
                        <a:latin typeface="微軟正黑體" panose="020B0604030504040204" pitchFamily="34" charset="-120"/>
                        <a:ea typeface="微軟正黑體" panose="020B0604030504040204" pitchFamily="34" charset="-120"/>
                        <a:cs typeface="Times New Roman"/>
                      </a:endParaRPr>
                    </a:p>
                  </a:txBody>
                  <a:tcPr marL="54362" marR="54362" marT="0" marB="0">
                    <a:solidFill>
                      <a:srgbClr val="FFC000"/>
                    </a:solidFill>
                  </a:tcPr>
                </a:tc>
                <a:tc>
                  <a:txBody>
                    <a:bodyPr/>
                    <a:lstStyle/>
                    <a:p>
                      <a:pPr marL="0" indent="-533400" algn="just" defTabSz="914400" rtl="0" eaLnBrk="1" latinLnBrk="0" hangingPunct="1">
                        <a:spcAft>
                          <a:spcPts val="0"/>
                        </a:spcAft>
                      </a:pP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資 </a:t>
                      </a:r>
                      <a:r>
                        <a:rPr lang="en-US" altLang="zh-TW"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S-IV-1 </a:t>
                      </a: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系統平台重要發展與演進 </a:t>
                      </a:r>
                    </a:p>
                    <a:p>
                      <a:pPr marL="0" indent="-533400" algn="just" defTabSz="914400" rtl="0" eaLnBrk="1" latinLnBrk="0" hangingPunct="1">
                        <a:spcAft>
                          <a:spcPts val="0"/>
                        </a:spcAft>
                      </a:pPr>
                      <a:endParaRPr lang="en-US" altLang="zh-TW"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endParaRPr>
                    </a:p>
                    <a:p>
                      <a:pPr marL="0" indent="-533400" algn="just" defTabSz="914400" rtl="0" eaLnBrk="1" latinLnBrk="0" hangingPunct="1">
                        <a:spcAft>
                          <a:spcPts val="0"/>
                        </a:spcAft>
                      </a:pP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資 </a:t>
                      </a:r>
                      <a:r>
                        <a:rPr lang="en-US" altLang="zh-TW"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S-IV-2 </a:t>
                      </a: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系統平台之組成架構與基本運作原理演進 </a:t>
                      </a:r>
                      <a:endParaRPr lang="en-US" altLang="zh-TW"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endParaRPr>
                    </a:p>
                    <a:p>
                      <a:pPr marL="0" indent="-533400" algn="just" defTabSz="914400" rtl="0" eaLnBrk="1" latinLnBrk="0" hangingPunct="1">
                        <a:spcAft>
                          <a:spcPts val="0"/>
                        </a:spcAft>
                      </a:pPr>
                      <a:endPar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endParaRPr>
                    </a:p>
                    <a:p>
                      <a:pPr marL="0" indent="-533400" algn="just" defTabSz="914400" rtl="0" eaLnBrk="1" latinLnBrk="0" hangingPunct="1">
                        <a:spcAft>
                          <a:spcPts val="0"/>
                        </a:spcAft>
                      </a:pP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資 </a:t>
                      </a:r>
                      <a:r>
                        <a:rPr lang="en-US" altLang="zh-TW"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S-IV-3 </a:t>
                      </a: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網路技術的概念與介紹 </a:t>
                      </a:r>
                      <a:endParaRPr lang="zh-TW" sz="1800" b="0" kern="100" dirty="0">
                        <a:solidFill>
                          <a:schemeClr val="tx1">
                            <a:lumMod val="75000"/>
                            <a:lumOff val="25000"/>
                          </a:schemeClr>
                        </a:solidFill>
                        <a:effectLst/>
                        <a:latin typeface="微軟正黑體" panose="020B0604030504040204" pitchFamily="34" charset="-120"/>
                        <a:ea typeface="微軟正黑體" panose="020B0604030504040204" pitchFamily="34" charset="-120"/>
                        <a:cs typeface="+mn-cs"/>
                      </a:endParaRPr>
                    </a:p>
                  </a:txBody>
                  <a:tcPr marL="54362" marR="54362" marT="0" marB="0">
                    <a:solidFill>
                      <a:srgbClr val="FFF4E7"/>
                    </a:solidFill>
                  </a:tcPr>
                </a:tc>
                <a:tc>
                  <a:txBody>
                    <a:bodyPr/>
                    <a:lstStyle/>
                    <a:p>
                      <a:pPr marL="0" algn="just" defTabSz="914400" rtl="0" eaLnBrk="1" latinLnBrk="0" hangingPunct="1">
                        <a:spcAft>
                          <a:spcPts val="0"/>
                        </a:spcAft>
                      </a:pP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科</a:t>
                      </a:r>
                      <a:r>
                        <a:rPr lang="en-US" altLang="zh-TW"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-J-A2 </a:t>
                      </a:r>
                    </a:p>
                    <a:p>
                      <a:pPr marL="0" algn="just" defTabSz="914400" rtl="0" eaLnBrk="1" latinLnBrk="0" hangingPunct="1">
                        <a:spcAft>
                          <a:spcPts val="0"/>
                        </a:spcAft>
                      </a:pPr>
                      <a:r>
                        <a:rPr lang="zh-TW" altLang="en-US" sz="1800" b="0" kern="100" dirty="0" smtClean="0">
                          <a:solidFill>
                            <a:schemeClr val="tx1"/>
                          </a:solidFill>
                          <a:effectLst/>
                          <a:latin typeface="微軟正黑體" panose="020B0604030504040204" pitchFamily="34" charset="-120"/>
                          <a:ea typeface="微軟正黑體" panose="020B0604030504040204" pitchFamily="34" charset="-120"/>
                          <a:cs typeface="+mn-cs"/>
                        </a:rPr>
                        <a:t>運用科技工具，理解與歸納問題，進而提出簡易的解決之道。</a:t>
                      </a:r>
                      <a:endParaRPr lang="zh-TW" sz="1800" b="0" kern="100" dirty="0">
                        <a:solidFill>
                          <a:schemeClr val="tx1"/>
                        </a:solidFill>
                        <a:effectLst/>
                        <a:latin typeface="微軟正黑體" panose="020B0604030504040204" pitchFamily="34" charset="-120"/>
                        <a:ea typeface="微軟正黑體" panose="020B0604030504040204" pitchFamily="34" charset="-120"/>
                        <a:cs typeface="+mn-cs"/>
                      </a:endParaRPr>
                    </a:p>
                  </a:txBody>
                  <a:tcPr marL="54362" marR="54362" marT="0" marB="0">
                    <a:solidFill>
                      <a:srgbClr val="FFF4E7"/>
                    </a:solidFill>
                  </a:tcPr>
                </a:tc>
                <a:tc>
                  <a:txBody>
                    <a:bodyPr/>
                    <a:lstStyle/>
                    <a:p>
                      <a:pPr marL="0" algn="just" defTabSz="914400" rtl="0" eaLnBrk="1" latinLnBrk="0" hangingPunct="1">
                        <a:spcAft>
                          <a:spcPts val="0"/>
                        </a:spcAft>
                      </a:pPr>
                      <a:r>
                        <a:rPr lang="zh-TW" altLang="en-US" sz="1800" b="0" kern="100" dirty="0" smtClean="0">
                          <a:solidFill>
                            <a:schemeClr val="tx1">
                              <a:lumMod val="75000"/>
                              <a:lumOff val="25000"/>
                            </a:schemeClr>
                          </a:solidFill>
                          <a:effectLst/>
                          <a:latin typeface="微軟正黑體" panose="020B0604030504040204" pitchFamily="34" charset="-120"/>
                          <a:ea typeface="微軟正黑體" panose="020B0604030504040204" pitchFamily="34" charset="-120"/>
                          <a:cs typeface="+mn-cs"/>
                        </a:rPr>
                        <a:t>學生能透過演算法、程式設計與系統平台之學習內容，了解運算工具之特質與運作原理，進而培養運算思維與運算工具解決生活問題之能力。 </a:t>
                      </a:r>
                      <a:endParaRPr lang="zh-TW" sz="1800" b="0" kern="100" dirty="0">
                        <a:solidFill>
                          <a:schemeClr val="tx1">
                            <a:lumMod val="75000"/>
                            <a:lumOff val="25000"/>
                          </a:schemeClr>
                        </a:solidFill>
                        <a:effectLst/>
                        <a:latin typeface="微軟正黑體" panose="020B0604030504040204" pitchFamily="34" charset="-120"/>
                        <a:ea typeface="微軟正黑體" panose="020B0604030504040204" pitchFamily="34" charset="-120"/>
                        <a:cs typeface="+mn-cs"/>
                      </a:endParaRPr>
                    </a:p>
                  </a:txBody>
                  <a:tcPr marL="54362" marR="54362" marT="0" marB="0">
                    <a:solidFill>
                      <a:srgbClr val="FFF4E7"/>
                    </a:solidFill>
                  </a:tcPr>
                </a:tc>
                <a:extLst>
                  <a:ext uri="{0D108BD9-81ED-4DB2-BD59-A6C34878D82A}">
                    <a16:rowId xmlns:a16="http://schemas.microsoft.com/office/drawing/2014/main" val="10003"/>
                  </a:ext>
                </a:extLst>
              </a:tr>
            </a:tbl>
          </a:graphicData>
        </a:graphic>
      </p:graphicFrame>
      <p:sp>
        <p:nvSpPr>
          <p:cNvPr id="46111" name="投影片編號版面配置區 2"/>
          <p:cNvSpPr>
            <a:spLocks noGrp="1"/>
          </p:cNvSpPr>
          <p:nvPr>
            <p:ph type="sldNum" sz="quarter" idx="12"/>
          </p:nvPr>
        </p:nvSpPr>
        <p:spPr bwMode="auto">
          <a:xfrm>
            <a:off x="6457950" y="5726907"/>
            <a:ext cx="1543050" cy="27384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新細明體" panose="02020500000000000000" pitchFamily="18" charset="-120"/>
              </a:defRPr>
            </a:lvl1pPr>
            <a:lvl2pPr marL="557213" indent="-214313">
              <a:lnSpc>
                <a:spcPct val="90000"/>
              </a:lnSpc>
              <a:spcBef>
                <a:spcPts val="375"/>
              </a:spcBef>
              <a:buFont typeface="Arial" panose="020B0604020202020204" pitchFamily="34" charset="0"/>
              <a:buChar char="•"/>
              <a:defRPr sz="1800">
                <a:solidFill>
                  <a:schemeClr val="tx1"/>
                </a:solidFill>
                <a:latin typeface="Calibri" panose="020F0502020204030204" pitchFamily="34" charset="0"/>
                <a:ea typeface="新細明體" panose="02020500000000000000" pitchFamily="18" charset="-120"/>
              </a:defRPr>
            </a:lvl2pPr>
            <a:lvl3pPr marL="857250" indent="-17145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新細明體" panose="02020500000000000000" pitchFamily="18" charset="-120"/>
              </a:defRPr>
            </a:lvl3pPr>
            <a:lvl4pPr marL="1200150" indent="-1714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1543050" indent="-1714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1885950" indent="-17145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228850" indent="-17145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2571750" indent="-17145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2914650" indent="-17145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FontTx/>
              <a:buNone/>
            </a:pPr>
            <a:fld id="{68603F1C-8DCF-4682-913F-C81E62EB7D88}" type="slidenum">
              <a:rPr lang="zh-TW" altLang="en-US" sz="900">
                <a:solidFill>
                  <a:srgbClr val="898989"/>
                </a:solidFill>
              </a:rPr>
              <a:pPr>
                <a:lnSpc>
                  <a:spcPct val="100000"/>
                </a:lnSpc>
                <a:spcBef>
                  <a:spcPct val="0"/>
                </a:spcBef>
                <a:buFontTx/>
                <a:buNone/>
              </a:pPr>
              <a:t>30</a:t>
            </a:fld>
            <a:endParaRPr lang="zh-TW" altLang="en-US" sz="900">
              <a:solidFill>
                <a:srgbClr val="898989"/>
              </a:solidFill>
            </a:endParaRPr>
          </a:p>
        </p:txBody>
      </p:sp>
      <p:sp>
        <p:nvSpPr>
          <p:cNvPr id="46110" name="文字方塊 4"/>
          <p:cNvSpPr txBox="1">
            <a:spLocks noChangeArrowheads="1"/>
          </p:cNvSpPr>
          <p:nvPr/>
        </p:nvSpPr>
        <p:spPr bwMode="auto">
          <a:xfrm>
            <a:off x="242048" y="6436812"/>
            <a:ext cx="69365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科技領域課程綱要課程手冊初稿更新五版</a:t>
            </a:r>
            <a:r>
              <a:rPr lang="en-US" altLang="zh-TW" sz="1200" dirty="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a:t>
            </a:r>
            <a:r>
              <a:rPr lang="zh-TW" altLang="zh-TW" sz="1200" dirty="0">
                <a:latin typeface="微軟正黑體" panose="020B0604030504040204" pitchFamily="34" charset="-120"/>
                <a:ea typeface="微軟正黑體" panose="020B0604030504040204" pitchFamily="34" charset="-120"/>
              </a:rPr>
              <a:t>參、核心素養與學習重點的呼應說明</a:t>
            </a:r>
            <a:r>
              <a:rPr lang="zh-TW" altLang="en-US" sz="1200" dirty="0" smtClean="0">
                <a:latin typeface="微軟正黑體" panose="020B0604030504040204" pitchFamily="34" charset="-120"/>
                <a:ea typeface="微軟正黑體" panose="020B0604030504040204" pitchFamily="34" charset="-120"/>
              </a:rPr>
              <a:t>」</a:t>
            </a:r>
            <a:r>
              <a:rPr lang="en-US" altLang="zh-TW" sz="1200" dirty="0" smtClean="0">
                <a:latin typeface="微軟正黑體" panose="020B0604030504040204" pitchFamily="34" charset="-120"/>
                <a:ea typeface="微軟正黑體" panose="020B0604030504040204" pitchFamily="34" charset="-120"/>
              </a:rPr>
              <a:t>p24-29</a:t>
            </a:r>
            <a:endParaRPr lang="zh-TW" altLang="en-US" sz="1200" dirty="0">
              <a:latin typeface="微軟正黑體" panose="020B0604030504040204" pitchFamily="34" charset="-120"/>
              <a:ea typeface="微軟正黑體" panose="020B0604030504040204" pitchFamily="34" charset="-120"/>
            </a:endParaRPr>
          </a:p>
        </p:txBody>
      </p:sp>
      <p:sp>
        <p:nvSpPr>
          <p:cNvPr id="6" name="標題 1"/>
          <p:cNvSpPr txBox="1">
            <a:spLocks/>
          </p:cNvSpPr>
          <p:nvPr/>
        </p:nvSpPr>
        <p:spPr bwMode="auto">
          <a:xfrm>
            <a:off x="675714" y="44624"/>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3300" kern="1200">
                <a:solidFill>
                  <a:schemeClr val="tx1"/>
                </a:solidFill>
                <a:latin typeface="微軟正黑體" pitchFamily="34" charset="-120"/>
                <a:ea typeface="微軟正黑體" pitchFamily="34" charset="-120"/>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2pPr>
            <a:lvl3pPr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3pPr>
            <a:lvl4pPr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4pPr>
            <a:lvl5pPr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5pPr>
            <a:lvl6pPr marL="342892"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6pPr>
            <a:lvl7pPr marL="685783"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7pPr>
            <a:lvl8pPr marL="1028675"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8pPr>
            <a:lvl9pPr marL="1371566"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9pPr>
          </a:lstStyle>
          <a:p>
            <a:r>
              <a:rPr lang="zh-TW" altLang="en-US" b="1" dirty="0" smtClean="0">
                <a:solidFill>
                  <a:schemeClr val="accent1">
                    <a:lumMod val="75000"/>
                  </a:schemeClr>
                </a:solidFill>
              </a:rPr>
              <a:t>二、科技領域的核心素養</a:t>
            </a:r>
            <a:r>
              <a:rPr lang="en-US" altLang="zh-TW" b="1" dirty="0" smtClean="0">
                <a:solidFill>
                  <a:schemeClr val="accent1">
                    <a:lumMod val="75000"/>
                  </a:schemeClr>
                </a:solidFill>
              </a:rPr>
              <a:t>(4/6)</a:t>
            </a:r>
            <a:endParaRPr lang="zh-TW" altLang="en-US" b="1" dirty="0">
              <a:solidFill>
                <a:schemeClr val="accent1">
                  <a:lumMod val="75000"/>
                </a:schemeClr>
              </a:solidFill>
            </a:endParaRPr>
          </a:p>
        </p:txBody>
      </p:sp>
    </p:spTree>
    <p:extLst>
      <p:ext uri="{BB962C8B-B14F-4D97-AF65-F5344CB8AC3E}">
        <p14:creationId xmlns:p14="http://schemas.microsoft.com/office/powerpoint/2010/main" val="40945143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83568" y="542610"/>
            <a:ext cx="8110392" cy="1168773"/>
          </a:xfrm>
        </p:spPr>
        <p:txBody>
          <a:bodyPr rtlCol="0">
            <a:noAutofit/>
          </a:bodyPr>
          <a:lstStyle/>
          <a:p>
            <a:pPr algn="ctr">
              <a:defRPr/>
            </a:pPr>
            <a:r>
              <a:rPr lang="zh-TW" altLang="en-US" sz="2800" dirty="0"/>
              <a:t>領綱核心素養與學習</a:t>
            </a:r>
            <a:r>
              <a:rPr lang="zh-TW" altLang="en-US" sz="2800" dirty="0" smtClean="0"/>
              <a:t>重點</a:t>
            </a:r>
            <a:r>
              <a:rPr lang="en-US" altLang="zh-TW" sz="2800" dirty="0" smtClean="0"/>
              <a:t/>
            </a:r>
            <a:br>
              <a:rPr lang="en-US" altLang="zh-TW" sz="2800" dirty="0" smtClean="0"/>
            </a:br>
            <a:r>
              <a:rPr lang="zh-TW" altLang="en-US" sz="2800" dirty="0" smtClean="0"/>
              <a:t>雙向</a:t>
            </a:r>
            <a:r>
              <a:rPr lang="zh-TW" altLang="en-US" sz="2800" dirty="0"/>
              <a:t>細目表示</a:t>
            </a:r>
            <a:r>
              <a:rPr lang="zh-TW" altLang="en-US" sz="2800" dirty="0" smtClean="0"/>
              <a:t>例</a:t>
            </a:r>
            <a:r>
              <a:rPr lang="en-US" altLang="zh-TW" sz="2800" dirty="0" smtClean="0"/>
              <a:t>(</a:t>
            </a:r>
            <a:r>
              <a:rPr lang="zh-TW" altLang="en-US" sz="2800" dirty="0" smtClean="0"/>
              <a:t>資訊科技</a:t>
            </a:r>
            <a:r>
              <a:rPr lang="en-US" altLang="zh-TW" sz="2800" dirty="0" smtClean="0"/>
              <a:t>)</a:t>
            </a:r>
            <a:endParaRPr lang="zh-TW" altLang="en-US" sz="2800" dirty="0"/>
          </a:p>
        </p:txBody>
      </p:sp>
      <p:sp>
        <p:nvSpPr>
          <p:cNvPr id="47121" name="投影片編號版面配置區 5"/>
          <p:cNvSpPr>
            <a:spLocks noGrp="1"/>
          </p:cNvSpPr>
          <p:nvPr>
            <p:ph type="sldNum" sz="quarter" idx="12"/>
          </p:nvPr>
        </p:nvSpPr>
        <p:spPr bwMode="auto">
          <a:xfrm>
            <a:off x="6457950" y="5726907"/>
            <a:ext cx="1543050" cy="27384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新細明體" panose="02020500000000000000" pitchFamily="18" charset="-120"/>
              </a:defRPr>
            </a:lvl1pPr>
            <a:lvl2pPr marL="557213" indent="-214313">
              <a:lnSpc>
                <a:spcPct val="90000"/>
              </a:lnSpc>
              <a:spcBef>
                <a:spcPts val="375"/>
              </a:spcBef>
              <a:buFont typeface="Arial" panose="020B0604020202020204" pitchFamily="34" charset="0"/>
              <a:buChar char="•"/>
              <a:defRPr sz="1800">
                <a:solidFill>
                  <a:schemeClr val="tx1"/>
                </a:solidFill>
                <a:latin typeface="Calibri" panose="020F0502020204030204" pitchFamily="34" charset="0"/>
                <a:ea typeface="新細明體" panose="02020500000000000000" pitchFamily="18" charset="-120"/>
              </a:defRPr>
            </a:lvl2pPr>
            <a:lvl3pPr marL="857250" indent="-17145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新細明體" panose="02020500000000000000" pitchFamily="18" charset="-120"/>
              </a:defRPr>
            </a:lvl3pPr>
            <a:lvl4pPr marL="1200150" indent="-1714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1543050" indent="-1714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1885950" indent="-17145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228850" indent="-17145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2571750" indent="-17145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2914650" indent="-17145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FontTx/>
              <a:buNone/>
            </a:pPr>
            <a:fld id="{D5214B6E-E1C0-4656-9E40-358B8984CF06}" type="slidenum">
              <a:rPr lang="zh-TW" altLang="en-US" sz="900">
                <a:solidFill>
                  <a:srgbClr val="898989"/>
                </a:solidFill>
              </a:rPr>
              <a:pPr>
                <a:lnSpc>
                  <a:spcPct val="100000"/>
                </a:lnSpc>
                <a:spcBef>
                  <a:spcPct val="0"/>
                </a:spcBef>
                <a:buFontTx/>
                <a:buNone/>
              </a:pPr>
              <a:t>31</a:t>
            </a:fld>
            <a:endParaRPr lang="zh-TW" altLang="en-US" sz="900">
              <a:solidFill>
                <a:srgbClr val="898989"/>
              </a:solidFill>
            </a:endParaRPr>
          </a:p>
        </p:txBody>
      </p:sp>
      <p:graphicFrame>
        <p:nvGraphicFramePr>
          <p:cNvPr id="3" name="表格 2"/>
          <p:cNvGraphicFramePr>
            <a:graphicFrameLocks noGrp="1"/>
          </p:cNvGraphicFramePr>
          <p:nvPr>
            <p:extLst>
              <p:ext uri="{D42A27DB-BD31-4B8C-83A1-F6EECF244321}">
                <p14:modId xmlns:p14="http://schemas.microsoft.com/office/powerpoint/2010/main" val="1734270490"/>
              </p:ext>
            </p:extLst>
          </p:nvPr>
        </p:nvGraphicFramePr>
        <p:xfrm>
          <a:off x="793377" y="1567367"/>
          <a:ext cx="7883078" cy="4957977"/>
        </p:xfrm>
        <a:graphic>
          <a:graphicData uri="http://schemas.openxmlformats.org/drawingml/2006/table">
            <a:tbl>
              <a:tblPr/>
              <a:tblGrid>
                <a:gridCol w="611228">
                  <a:extLst>
                    <a:ext uri="{9D8B030D-6E8A-4147-A177-3AD203B41FA5}">
                      <a16:colId xmlns:a16="http://schemas.microsoft.com/office/drawing/2014/main" val="20000"/>
                    </a:ext>
                  </a:extLst>
                </a:gridCol>
                <a:gridCol w="1591270">
                  <a:extLst>
                    <a:ext uri="{9D8B030D-6E8A-4147-A177-3AD203B41FA5}">
                      <a16:colId xmlns:a16="http://schemas.microsoft.com/office/drawing/2014/main" val="1696580632"/>
                    </a:ext>
                  </a:extLst>
                </a:gridCol>
                <a:gridCol w="2595235">
                  <a:extLst>
                    <a:ext uri="{9D8B030D-6E8A-4147-A177-3AD203B41FA5}">
                      <a16:colId xmlns:a16="http://schemas.microsoft.com/office/drawing/2014/main" val="20001"/>
                    </a:ext>
                  </a:extLst>
                </a:gridCol>
                <a:gridCol w="3085345">
                  <a:extLst>
                    <a:ext uri="{9D8B030D-6E8A-4147-A177-3AD203B41FA5}">
                      <a16:colId xmlns:a16="http://schemas.microsoft.com/office/drawing/2014/main" val="2971406124"/>
                    </a:ext>
                  </a:extLst>
                </a:gridCol>
              </a:tblGrid>
              <a:tr h="671907">
                <a:tc rowSpan="2" gridSpan="2">
                  <a:txBody>
                    <a:bodyPr/>
                    <a:lstStyle>
                      <a:lvl1pPr marL="304800" indent="231775">
                        <a:lnSpc>
                          <a:spcPct val="90000"/>
                        </a:lnSpc>
                        <a:spcBef>
                          <a:spcPts val="1000"/>
                        </a:spcBef>
                        <a:buFont typeface="Arial" panose="020B0604020202020204" pitchFamily="34" charset="0"/>
                        <a:defRPr sz="24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9pPr>
                    </a:lstStyle>
                    <a:p>
                      <a:pPr marL="304800" marR="0" lvl="0" indent="231775" algn="l"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　</a:t>
                      </a:r>
                      <a:endParaRPr kumimoji="0" lang="en-US"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endParaRPr>
                    </a:p>
                    <a:p>
                      <a:pPr marL="304800" marR="0" lvl="0" indent="231775" algn="l"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　</a:t>
                      </a:r>
                      <a:r>
                        <a:rPr kumimoji="0" lang="zh-TW"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學習表現</a:t>
                      </a:r>
                    </a:p>
                    <a:p>
                      <a:pPr marL="304800" marR="0" lvl="0" indent="231775" algn="l"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 </a:t>
                      </a:r>
                    </a:p>
                    <a:p>
                      <a:pPr marL="304800" marR="0" lvl="0" indent="231775" algn="l" defTabSz="914400" rtl="0" eaLnBrk="1" fontAlgn="base" latinLnBrk="0" hangingPunct="1">
                        <a:lnSpc>
                          <a:spcPct val="100000"/>
                        </a:lnSpc>
                        <a:spcBef>
                          <a:spcPct val="0"/>
                        </a:spcBef>
                        <a:spcAft>
                          <a:spcPct val="0"/>
                        </a:spcAft>
                        <a:buClrTx/>
                        <a:buSzTx/>
                        <a:buFontTx/>
                        <a:buNone/>
                        <a:tabLst/>
                      </a:pPr>
                      <a:endParaRPr kumimoji="0" lang="en-US"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endParaRPr>
                    </a:p>
                    <a:p>
                      <a:pPr marL="304800" marR="0" lvl="0" indent="-130175" algn="l" defTabSz="914400" rtl="0" eaLnBrk="1" fontAlgn="base" latinLnBrk="0" hangingPunct="1">
                        <a:lnSpc>
                          <a:spcPct val="100000"/>
                        </a:lnSpc>
                        <a:spcBef>
                          <a:spcPct val="0"/>
                        </a:spcBef>
                        <a:spcAft>
                          <a:spcPct val="0"/>
                        </a:spcAft>
                        <a:buClrTx/>
                        <a:buSzTx/>
                        <a:buFontTx/>
                        <a:buNone/>
                        <a:tabLst/>
                      </a:pPr>
                      <a:r>
                        <a:rPr kumimoji="0" lang="zh-TW"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學習內容</a:t>
                      </a:r>
                    </a:p>
                  </a:txBody>
                  <a:tcPr marL="47078" marR="470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ap="flat" cmpd="sng" algn="ctr">
                      <a:solidFill>
                        <a:schemeClr val="bg1"/>
                      </a:solidFill>
                      <a:prstDash val="solid"/>
                      <a:round/>
                      <a:headEnd type="none" w="med" len="med"/>
                      <a:tailEnd type="none" w="med" len="med"/>
                    </a:lnTlToBr>
                    <a:lnBlToTr>
                      <a:noFill/>
                    </a:lnBlToTr>
                    <a:solidFill>
                      <a:srgbClr val="FFC000"/>
                    </a:solidFill>
                  </a:tcPr>
                </a:tc>
                <a:tc rowSpan="2" hMerge="1">
                  <a:txBody>
                    <a:bodyPr/>
                    <a:lstStyle/>
                    <a:p>
                      <a:endParaRPr lang="zh-TW" altLang="en-US"/>
                    </a:p>
                  </a:txBody>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運算思維與問題解決</a:t>
                      </a:r>
                      <a:endParaRPr kumimoji="0" lang="zh-TW"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endParaRPr>
                    </a:p>
                  </a:txBody>
                  <a:tcPr marL="47078" marR="4707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8CB"/>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資訊科技與溝通表達</a:t>
                      </a:r>
                      <a:endParaRPr kumimoji="0" lang="zh-TW"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endParaRPr>
                    </a:p>
                  </a:txBody>
                  <a:tcPr marL="47078" marR="4707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8CB"/>
                    </a:solidFill>
                  </a:tcPr>
                </a:tc>
                <a:extLst>
                  <a:ext uri="{0D108BD9-81ED-4DB2-BD59-A6C34878D82A}">
                    <a16:rowId xmlns:a16="http://schemas.microsoft.com/office/drawing/2014/main" val="10001"/>
                  </a:ext>
                </a:extLst>
              </a:tr>
              <a:tr h="862361">
                <a:tc gridSpan="2" vMerge="1">
                  <a:txBody>
                    <a:bodyPr/>
                    <a:lstStyle/>
                    <a:p>
                      <a:endParaRPr lang="zh-TW" altLang="en-US"/>
                    </a:p>
                  </a:txBody>
                  <a:tcPr/>
                </a:tc>
                <a:tc hMerge="1" vMerge="1">
                  <a:txBody>
                    <a:bodyPr/>
                    <a:lstStyle/>
                    <a:p>
                      <a:endParaRPr lang="zh-TW" altLang="en-US"/>
                    </a:p>
                  </a:txBody>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運 </a:t>
                      </a:r>
                      <a:r>
                        <a:rPr kumimoji="0" lang="en-US"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t-IV-4  </a:t>
                      </a:r>
                      <a:r>
                        <a:rPr kumimoji="0" lang="zh-TW" altLang="en-US"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能應用運算思維解析問題 </a:t>
                      </a:r>
                      <a:endParaRPr kumimoji="0" lang="zh-TW"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endParaRPr>
                    </a:p>
                  </a:txBody>
                  <a:tcPr marL="47078" marR="4707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8CB"/>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運</a:t>
                      </a:r>
                      <a:r>
                        <a:rPr kumimoji="0" lang="en-US"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p-IV-1 </a:t>
                      </a:r>
                      <a:r>
                        <a:rPr kumimoji="0" lang="zh-TW" altLang="en-US"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能選用適當的資訊科技組織思維，並進行有效的表達。</a:t>
                      </a:r>
                      <a:endParaRPr kumimoji="0" lang="zh-TW"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endParaRPr>
                    </a:p>
                  </a:txBody>
                  <a:tcPr marL="47078" marR="4707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8CB"/>
                    </a:solidFill>
                  </a:tcPr>
                </a:tc>
                <a:extLst>
                  <a:ext uri="{0D108BD9-81ED-4DB2-BD59-A6C34878D82A}">
                    <a16:rowId xmlns:a16="http://schemas.microsoft.com/office/drawing/2014/main" val="4015828537"/>
                  </a:ext>
                </a:extLst>
              </a:tr>
              <a:tr h="3423709">
                <a:tc>
                  <a:txBody>
                    <a:bodyPr/>
                    <a:lstStyle>
                      <a:lvl1pPr marL="498475" indent="-498475">
                        <a:lnSpc>
                          <a:spcPct val="90000"/>
                        </a:lnSpc>
                        <a:spcBef>
                          <a:spcPts val="1000"/>
                        </a:spcBef>
                        <a:buFont typeface="Arial" panose="020B0604020202020204" pitchFamily="34" charset="0"/>
                        <a:defRPr sz="24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9pPr>
                    </a:lstStyle>
                    <a:p>
                      <a:pPr marL="498475" marR="0" lvl="0" indent="-498475" algn="just" defTabSz="914400" rtl="0" eaLnBrk="1" fontAlgn="base" latinLnBrk="0" hangingPunct="1">
                        <a:lnSpc>
                          <a:spcPct val="100000"/>
                        </a:lnSpc>
                        <a:spcBef>
                          <a:spcPct val="0"/>
                        </a:spcBef>
                        <a:spcAft>
                          <a:spcPct val="0"/>
                        </a:spcAft>
                        <a:buClrTx/>
                        <a:buSzTx/>
                        <a:buFontTx/>
                        <a:buNone/>
                        <a:tabLst/>
                      </a:pPr>
                      <a:endParaRPr kumimoji="0" lang="en-US" altLang="zh-TW" sz="9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endParaRPr>
                    </a:p>
                    <a:p>
                      <a:pPr marL="498475" marR="0" lvl="0" indent="-498475" algn="just"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演</a:t>
                      </a:r>
                      <a:endParaRPr kumimoji="0" lang="en-US"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endParaRPr>
                    </a:p>
                    <a:p>
                      <a:pPr marL="498475" marR="0" lvl="0" indent="-498475" algn="just"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算</a:t>
                      </a:r>
                      <a:endParaRPr kumimoji="0" lang="en-US"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endParaRPr>
                    </a:p>
                    <a:p>
                      <a:pPr marL="498475" marR="0" lvl="0" indent="-498475" algn="just"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法 </a:t>
                      </a:r>
                      <a:endParaRPr kumimoji="0" lang="en-US"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endParaRPr>
                    </a:p>
                  </a:txBody>
                  <a:tcPr marL="47078" marR="470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498475" marR="0" lvl="0" indent="-498475" algn="just"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資 </a:t>
                      </a:r>
                      <a:r>
                        <a:rPr kumimoji="0" lang="en-US"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A-IV-1 </a:t>
                      </a:r>
                    </a:p>
                    <a:p>
                      <a:pPr marL="0" marR="0" lvl="0" indent="-498475" algn="l"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演算法基本概念 </a:t>
                      </a:r>
                    </a:p>
                    <a:p>
                      <a:pPr marL="498475" marR="0" lvl="0" indent="-498475" algn="just"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  </a:t>
                      </a:r>
                      <a:r>
                        <a:rPr kumimoji="0" lang="zh-TW" altLang="en-US"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問題解析 </a:t>
                      </a:r>
                    </a:p>
                    <a:p>
                      <a:pPr marL="498475" marR="0" lvl="0" indent="-498475" algn="just"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  </a:t>
                      </a:r>
                      <a:r>
                        <a:rPr kumimoji="0" lang="zh-TW" altLang="en-US"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流程控制</a:t>
                      </a:r>
                      <a:endParaRPr kumimoji="0" lang="en-US" altLang="zh-TW" sz="1800" b="1"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endParaRPr>
                    </a:p>
                  </a:txBody>
                  <a:tcPr marL="47078" marR="470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lvl1pPr marL="169863" indent="-169863">
                        <a:lnSpc>
                          <a:spcPct val="90000"/>
                        </a:lnSpc>
                        <a:spcBef>
                          <a:spcPts val="1000"/>
                        </a:spcBef>
                        <a:buFont typeface="Arial" panose="020B0604020202020204" pitchFamily="34" charset="0"/>
                        <a:defRPr sz="24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新細明體" panose="02020500000000000000" pitchFamily="18" charset="-120"/>
                        </a:defRPr>
                      </a:lvl9pPr>
                    </a:lstStyle>
                    <a:p>
                      <a:pPr marL="342900" marR="0" lvl="0" indent="-342900" algn="l" defTabSz="914400" rtl="0" eaLnBrk="1" fontAlgn="base" latinLnBrk="0" hangingPunct="1">
                        <a:lnSpc>
                          <a:spcPct val="150000"/>
                        </a:lnSpc>
                        <a:spcBef>
                          <a:spcPct val="0"/>
                        </a:spcBef>
                        <a:spcAft>
                          <a:spcPct val="0"/>
                        </a:spcAft>
                        <a:buClrTx/>
                        <a:buSzTx/>
                        <a:buFont typeface="Wingdings" panose="05000000000000000000" pitchFamily="2" charset="2"/>
                        <a:buChar char="n"/>
                        <a:tabLst/>
                      </a:pPr>
                      <a:r>
                        <a:rPr kumimoji="0" lang="zh-TW" altLang="en-US" sz="1800" b="0"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樣式辨識：從樂曲中尋找規律與樣式 </a:t>
                      </a:r>
                    </a:p>
                    <a:p>
                      <a:pPr marL="342900" marR="0" lvl="0" indent="-342900" algn="l" defTabSz="914400" rtl="0" eaLnBrk="1" fontAlgn="base" latinLnBrk="0" hangingPunct="1">
                        <a:lnSpc>
                          <a:spcPct val="150000"/>
                        </a:lnSpc>
                        <a:spcBef>
                          <a:spcPct val="0"/>
                        </a:spcBef>
                        <a:spcAft>
                          <a:spcPct val="0"/>
                        </a:spcAft>
                        <a:buClrTx/>
                        <a:buSzTx/>
                        <a:buFont typeface="Wingdings" panose="05000000000000000000" pitchFamily="2" charset="2"/>
                        <a:buChar char="n"/>
                        <a:tabLst/>
                      </a:pPr>
                      <a:r>
                        <a:rPr kumimoji="0" lang="zh-TW" altLang="en-US" sz="1800" b="0"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問題拆解：從樂句中分析樂曲結構</a:t>
                      </a:r>
                    </a:p>
                    <a:p>
                      <a:pPr marL="342900" marR="0" lvl="0" indent="-342900" algn="l" defTabSz="914400" rtl="0" eaLnBrk="1" fontAlgn="base" latinLnBrk="0" hangingPunct="1">
                        <a:lnSpc>
                          <a:spcPct val="150000"/>
                        </a:lnSpc>
                        <a:spcBef>
                          <a:spcPct val="0"/>
                        </a:spcBef>
                        <a:spcAft>
                          <a:spcPct val="0"/>
                        </a:spcAft>
                        <a:buClrTx/>
                        <a:buSzTx/>
                        <a:buFont typeface="Wingdings" panose="05000000000000000000" pitchFamily="2" charset="2"/>
                        <a:buChar char="n"/>
                        <a:tabLst/>
                      </a:pPr>
                      <a:r>
                        <a:rPr kumimoji="0" lang="zh-TW" altLang="en-US" sz="1800" b="0"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演算法設計：運用模組化程式設計與流程控制完成自動化樂曲演奏 </a:t>
                      </a:r>
                      <a:endParaRPr kumimoji="0" lang="zh-TW" altLang="zh-TW" sz="1800" b="0"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endParaRPr>
                    </a:p>
                  </a:txBody>
                  <a:tcPr marL="47078" marR="470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4E7"/>
                    </a:solidFill>
                  </a:tcPr>
                </a:tc>
                <a:tc>
                  <a:txBody>
                    <a:bodyPr/>
                    <a:lstStyle/>
                    <a:p>
                      <a:pPr marL="342900" marR="0" lvl="0" indent="-342900" algn="l" defTabSz="914400" rtl="0" eaLnBrk="1" fontAlgn="base" latinLnBrk="0" hangingPunct="1">
                        <a:lnSpc>
                          <a:spcPct val="150000"/>
                        </a:lnSpc>
                        <a:spcBef>
                          <a:spcPct val="0"/>
                        </a:spcBef>
                        <a:spcAft>
                          <a:spcPct val="0"/>
                        </a:spcAft>
                        <a:buClrTx/>
                        <a:buSzTx/>
                        <a:buFont typeface="Wingdings" panose="05000000000000000000" pitchFamily="2" charset="2"/>
                        <a:buChar char="n"/>
                        <a:tabLst/>
                      </a:pPr>
                      <a:r>
                        <a:rPr kumimoji="0" lang="zh-TW" altLang="en-US" sz="1800" b="0"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rPr>
                        <a:t>將樂曲的創作以流程圖表達 </a:t>
                      </a:r>
                      <a:endParaRPr kumimoji="0" lang="zh-TW" altLang="zh-TW" sz="1800" b="0" i="0" u="none" strike="noStrike" cap="none" normalizeH="0" baseline="0" dirty="0" smtClean="0">
                        <a:ln>
                          <a:noFill/>
                        </a:ln>
                        <a:solidFill>
                          <a:srgbClr val="404040"/>
                        </a:solidFill>
                        <a:effectLst/>
                        <a:latin typeface="微軟正黑體" panose="020B0604030504040204" pitchFamily="34" charset="-120"/>
                        <a:ea typeface="微軟正黑體" panose="020B0604030504040204" pitchFamily="34" charset="-120"/>
                      </a:endParaRPr>
                    </a:p>
                  </a:txBody>
                  <a:tcPr marL="47078" marR="470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4E7"/>
                    </a:solidFill>
                  </a:tcPr>
                </a:tc>
                <a:extLst>
                  <a:ext uri="{0D108BD9-81ED-4DB2-BD59-A6C34878D82A}">
                    <a16:rowId xmlns:a16="http://schemas.microsoft.com/office/drawing/2014/main" val="10002"/>
                  </a:ext>
                </a:extLst>
              </a:tr>
            </a:tbl>
          </a:graphicData>
        </a:graphic>
      </p:graphicFrame>
      <p:sp>
        <p:nvSpPr>
          <p:cNvPr id="47120" name="文字方塊 4"/>
          <p:cNvSpPr txBox="1">
            <a:spLocks noChangeArrowheads="1"/>
          </p:cNvSpPr>
          <p:nvPr/>
        </p:nvSpPr>
        <p:spPr bwMode="auto">
          <a:xfrm>
            <a:off x="562542" y="6485549"/>
            <a:ext cx="533832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a:lnSpc>
                <a:spcPct val="100000"/>
              </a:lnSpc>
              <a:spcBef>
                <a:spcPct val="0"/>
              </a:spcBef>
              <a:buNone/>
            </a:pPr>
            <a:r>
              <a:rPr lang="zh-TW" altLang="en-US" sz="1050" dirty="0">
                <a:latin typeface="微軟正黑體" panose="020B0604030504040204" pitchFamily="34" charset="-120"/>
                <a:ea typeface="微軟正黑體" panose="020B0604030504040204" pitchFamily="34" charset="-120"/>
              </a:rPr>
              <a:t>摘自</a:t>
            </a:r>
            <a:r>
              <a:rPr lang="en-US" altLang="zh-TW" sz="1050" dirty="0">
                <a:latin typeface="微軟正黑體" panose="020B0604030504040204" pitchFamily="34" charset="-120"/>
                <a:ea typeface="微軟正黑體" panose="020B0604030504040204" pitchFamily="34" charset="-120"/>
              </a:rPr>
              <a:t>&lt;</a:t>
            </a:r>
            <a:r>
              <a:rPr lang="zh-TW" altLang="en-US" sz="1050" dirty="0">
                <a:latin typeface="微軟正黑體" panose="020B0604030504040204" pitchFamily="34" charset="-120"/>
                <a:ea typeface="微軟正黑體" panose="020B0604030504040204" pitchFamily="34" charset="-120"/>
              </a:rPr>
              <a:t>科技領域課程綱要課程手冊初稿更新五版</a:t>
            </a:r>
            <a:r>
              <a:rPr lang="en-US" altLang="zh-TW" sz="1050" dirty="0">
                <a:latin typeface="微軟正黑體" panose="020B0604030504040204" pitchFamily="34" charset="-120"/>
                <a:ea typeface="微軟正黑體" panose="020B0604030504040204" pitchFamily="34" charset="-120"/>
              </a:rPr>
              <a:t>&gt;</a:t>
            </a:r>
            <a:r>
              <a:rPr lang="zh-TW" altLang="en-US" sz="1050" dirty="0">
                <a:latin typeface="微軟正黑體" panose="020B0604030504040204" pitchFamily="34" charset="-120"/>
                <a:ea typeface="微軟正黑體" panose="020B0604030504040204" pitchFamily="34" charset="-120"/>
              </a:rPr>
              <a:t>之「</a:t>
            </a:r>
            <a:r>
              <a:rPr lang="zh-TW" altLang="zh-TW" sz="1050" dirty="0">
                <a:latin typeface="微軟正黑體" panose="020B0604030504040204" pitchFamily="34" charset="-120"/>
                <a:ea typeface="微軟正黑體" panose="020B0604030504040204" pitchFamily="34" charset="-120"/>
              </a:rPr>
              <a:t>伍、素養導向教材編寫原則</a:t>
            </a:r>
            <a:r>
              <a:rPr lang="zh-TW" altLang="en-US" sz="1050" dirty="0" smtClean="0">
                <a:latin typeface="微軟正黑體" panose="020B0604030504040204" pitchFamily="34" charset="-120"/>
                <a:ea typeface="微軟正黑體" panose="020B0604030504040204" pitchFamily="34" charset="-120"/>
              </a:rPr>
              <a:t>」</a:t>
            </a:r>
            <a:r>
              <a:rPr lang="en-US" altLang="zh-TW" sz="1050" dirty="0" smtClean="0">
                <a:latin typeface="微軟正黑體" panose="020B0604030504040204" pitchFamily="34" charset="-120"/>
                <a:ea typeface="微軟正黑體" panose="020B0604030504040204" pitchFamily="34" charset="-120"/>
              </a:rPr>
              <a:t>p61</a:t>
            </a:r>
            <a:endParaRPr lang="zh-TW" altLang="en-US" sz="1050" dirty="0">
              <a:latin typeface="微軟正黑體" panose="020B0604030504040204" pitchFamily="34" charset="-120"/>
              <a:ea typeface="微軟正黑體" panose="020B0604030504040204" pitchFamily="34" charset="-120"/>
            </a:endParaRPr>
          </a:p>
        </p:txBody>
      </p:sp>
      <p:sp>
        <p:nvSpPr>
          <p:cNvPr id="6" name="標題 1"/>
          <p:cNvSpPr txBox="1">
            <a:spLocks/>
          </p:cNvSpPr>
          <p:nvPr/>
        </p:nvSpPr>
        <p:spPr bwMode="auto">
          <a:xfrm>
            <a:off x="675714" y="-99392"/>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3300" kern="1200">
                <a:solidFill>
                  <a:schemeClr val="tx1"/>
                </a:solidFill>
                <a:latin typeface="微軟正黑體" pitchFamily="34" charset="-120"/>
                <a:ea typeface="微軟正黑體" pitchFamily="34" charset="-120"/>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2pPr>
            <a:lvl3pPr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3pPr>
            <a:lvl4pPr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4pPr>
            <a:lvl5pPr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5pPr>
            <a:lvl6pPr marL="342892"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6pPr>
            <a:lvl7pPr marL="685783"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7pPr>
            <a:lvl8pPr marL="1028675"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8pPr>
            <a:lvl9pPr marL="1371566"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9pPr>
          </a:lstStyle>
          <a:p>
            <a:r>
              <a:rPr lang="zh-TW" altLang="en-US" b="1" dirty="0" smtClean="0">
                <a:solidFill>
                  <a:schemeClr val="accent1">
                    <a:lumMod val="75000"/>
                  </a:schemeClr>
                </a:solidFill>
              </a:rPr>
              <a:t>二、科技領域的核心素養</a:t>
            </a:r>
            <a:r>
              <a:rPr lang="en-US" altLang="zh-TW" b="1" dirty="0" smtClean="0">
                <a:solidFill>
                  <a:schemeClr val="accent1">
                    <a:lumMod val="75000"/>
                  </a:schemeClr>
                </a:solidFill>
              </a:rPr>
              <a:t>(5/6)</a:t>
            </a:r>
            <a:endParaRPr lang="zh-TW" altLang="en-US" b="1" dirty="0">
              <a:solidFill>
                <a:schemeClr val="accent1">
                  <a:lumMod val="75000"/>
                </a:schemeClr>
              </a:solidFill>
            </a:endParaRPr>
          </a:p>
        </p:txBody>
      </p:sp>
    </p:spTree>
    <p:extLst>
      <p:ext uri="{BB962C8B-B14F-4D97-AF65-F5344CB8AC3E}">
        <p14:creationId xmlns:p14="http://schemas.microsoft.com/office/powerpoint/2010/main" val="20636706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2843808" y="1700808"/>
            <a:ext cx="5616624" cy="3168352"/>
          </a:xfrm>
          <a:prstGeom prst="rect">
            <a:avLst/>
          </a:prstGeom>
          <a:solidFill>
            <a:schemeClr val="bg1">
              <a:lumMod val="95000"/>
            </a:schemeClr>
          </a:solidFill>
          <a:ln w="50800">
            <a:solidFill>
              <a:srgbClr val="C00000"/>
            </a:solidFill>
            <a:prstDash val="sysDash"/>
          </a:ln>
          <a:effectLst>
            <a:outerShdw blurRad="50800" dist="762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dirty="0"/>
          </a:p>
        </p:txBody>
      </p:sp>
      <p:sp>
        <p:nvSpPr>
          <p:cNvPr id="2" name="標題 1"/>
          <p:cNvSpPr>
            <a:spLocks noGrp="1"/>
          </p:cNvSpPr>
          <p:nvPr>
            <p:ph type="title"/>
          </p:nvPr>
        </p:nvSpPr>
        <p:spPr>
          <a:xfrm>
            <a:off x="561217" y="657659"/>
            <a:ext cx="8229600" cy="1143000"/>
          </a:xfrm>
        </p:spPr>
        <p:txBody>
          <a:bodyPr/>
          <a:lstStyle/>
          <a:p>
            <a:r>
              <a:rPr lang="zh-TW" altLang="en-US" b="1" dirty="0" smtClean="0"/>
              <a:t>核心素養與學習重點的對應</a:t>
            </a:r>
            <a:endParaRPr lang="zh-TW" altLang="en-US" b="1" dirty="0"/>
          </a:p>
        </p:txBody>
      </p:sp>
      <p:sp>
        <p:nvSpPr>
          <p:cNvPr id="3" name="投影片編號版面配置區 2"/>
          <p:cNvSpPr>
            <a:spLocks noGrp="1"/>
          </p:cNvSpPr>
          <p:nvPr>
            <p:ph type="sldNum" sz="quarter" idx="12"/>
          </p:nvPr>
        </p:nvSpPr>
        <p:spPr/>
        <p:txBody>
          <a:bodyPr/>
          <a:lstStyle/>
          <a:p>
            <a:fld id="{7B83EF40-B5B1-4485-A470-E02D46259FD4}" type="slidenum">
              <a:rPr lang="zh-TW" altLang="en-US" smtClean="0"/>
              <a:pPr/>
              <a:t>32</a:t>
            </a:fld>
            <a:endParaRPr lang="zh-TW" altLang="en-US"/>
          </a:p>
        </p:txBody>
      </p:sp>
      <p:grpSp>
        <p:nvGrpSpPr>
          <p:cNvPr id="23" name="Shape 613"/>
          <p:cNvGrpSpPr/>
          <p:nvPr/>
        </p:nvGrpSpPr>
        <p:grpSpPr>
          <a:xfrm>
            <a:off x="323528" y="2847966"/>
            <a:ext cx="5246486" cy="653042"/>
            <a:chOff x="-132040" y="4149080"/>
            <a:chExt cx="5783648" cy="792088"/>
          </a:xfrm>
        </p:grpSpPr>
        <p:grpSp>
          <p:nvGrpSpPr>
            <p:cNvPr id="24" name="Shape 614"/>
            <p:cNvGrpSpPr/>
            <p:nvPr/>
          </p:nvGrpSpPr>
          <p:grpSpPr>
            <a:xfrm>
              <a:off x="2411788" y="4149080"/>
              <a:ext cx="3239820" cy="792088"/>
              <a:chOff x="2411788" y="4149080"/>
              <a:chExt cx="3239820" cy="792088"/>
            </a:xfrm>
          </p:grpSpPr>
          <p:cxnSp>
            <p:nvCxnSpPr>
              <p:cNvPr id="28" name="Shape 615"/>
              <p:cNvCxnSpPr/>
              <p:nvPr/>
            </p:nvCxnSpPr>
            <p:spPr>
              <a:xfrm>
                <a:off x="2411788" y="4580840"/>
                <a:ext cx="720666" cy="0"/>
              </a:xfrm>
              <a:prstGeom prst="straightConnector1">
                <a:avLst/>
              </a:prstGeom>
              <a:noFill/>
              <a:ln w="38100" cap="flat" cmpd="sng">
                <a:solidFill>
                  <a:schemeClr val="accent2"/>
                </a:solidFill>
                <a:prstDash val="solid"/>
                <a:miter lim="800000"/>
                <a:headEnd type="none" w="med" len="med"/>
                <a:tailEnd type="none" w="med" len="med"/>
              </a:ln>
            </p:spPr>
          </p:cxnSp>
          <p:grpSp>
            <p:nvGrpSpPr>
              <p:cNvPr id="29" name="Shape 616"/>
              <p:cNvGrpSpPr/>
              <p:nvPr/>
            </p:nvGrpSpPr>
            <p:grpSpPr>
              <a:xfrm>
                <a:off x="2805041" y="4149080"/>
                <a:ext cx="2846567" cy="792088"/>
                <a:chOff x="634918" y="1412776"/>
                <a:chExt cx="2000291" cy="792088"/>
              </a:xfrm>
            </p:grpSpPr>
            <p:sp>
              <p:nvSpPr>
                <p:cNvPr id="30" name="Shape 617"/>
                <p:cNvSpPr/>
                <p:nvPr/>
              </p:nvSpPr>
              <p:spPr>
                <a:xfrm>
                  <a:off x="634918" y="1412776"/>
                  <a:ext cx="1998885" cy="792088"/>
                </a:xfrm>
                <a:prstGeom prst="roundRect">
                  <a:avLst>
                    <a:gd name="adj" fmla="val 16667"/>
                  </a:avLst>
                </a:prstGeom>
                <a:solidFill>
                  <a:srgbClr val="006600"/>
                </a:solidFill>
                <a:ln w="38100" cap="flat" cmpd="sng">
                  <a:solidFill>
                    <a:schemeClr val="lt1"/>
                  </a:solidFill>
                  <a:prstDash val="solid"/>
                  <a:miter lim="800000"/>
                  <a:headEnd type="none" w="med" len="med"/>
                  <a:tailEnd type="none" w="med" len="med"/>
                </a:ln>
                <a:effectLst>
                  <a:outerShdw blurRad="50800" dist="38100" dir="2700000" algn="tl" rotWithShape="0">
                    <a:srgbClr val="000000">
                      <a:alpha val="40000"/>
                    </a:srgbClr>
                  </a:outerShdw>
                </a:effectLst>
              </p:spPr>
              <p:txBody>
                <a:bodyPr wrap="square" lIns="68569" tIns="34275" rIns="68569" bIns="34275" anchor="ctr" anchorCtr="0">
                  <a:noAutofit/>
                </a:bodyPr>
                <a:lstStyle/>
                <a:p>
                  <a:pPr algn="ctr"/>
                  <a:endParaRPr sz="2000">
                    <a:solidFill>
                      <a:schemeClr val="lt1"/>
                    </a:solidFill>
                    <a:latin typeface="Arial"/>
                    <a:ea typeface="Arial"/>
                    <a:cs typeface="Arial"/>
                    <a:sym typeface="Arial"/>
                  </a:endParaRPr>
                </a:p>
              </p:txBody>
            </p:sp>
            <p:sp>
              <p:nvSpPr>
                <p:cNvPr id="31" name="Shape 618"/>
                <p:cNvSpPr txBox="1"/>
                <p:nvPr/>
              </p:nvSpPr>
              <p:spPr>
                <a:xfrm>
                  <a:off x="661980" y="1593483"/>
                  <a:ext cx="1973229" cy="415886"/>
                </a:xfrm>
                <a:prstGeom prst="rect">
                  <a:avLst/>
                </a:prstGeom>
                <a:noFill/>
                <a:ln>
                  <a:noFill/>
                </a:ln>
              </p:spPr>
              <p:txBody>
                <a:bodyPr wrap="square" lIns="68569" tIns="34275" rIns="68569" bIns="34275" anchor="t" anchorCtr="0">
                  <a:noAutofit/>
                </a:bodyPr>
                <a:lstStyle/>
                <a:p>
                  <a:pPr algn="ctr">
                    <a:buSzPct val="25000"/>
                  </a:pPr>
                  <a:r>
                    <a:rPr lang="zh-TW" altLang="en-US" sz="2000" b="1" dirty="0" smtClean="0">
                      <a:solidFill>
                        <a:schemeClr val="lt1"/>
                      </a:solidFill>
                      <a:latin typeface="Microsoft JhengHei" charset="-120"/>
                      <a:ea typeface="Microsoft JhengHei" charset="-120"/>
                      <a:cs typeface="Microsoft JhengHei" charset="-120"/>
                      <a:sym typeface="Arial"/>
                    </a:rPr>
                    <a:t>科技</a:t>
                  </a:r>
                  <a:r>
                    <a:rPr lang="en-US" sz="2000" b="1" dirty="0" err="1" smtClean="0">
                      <a:solidFill>
                        <a:schemeClr val="lt1"/>
                      </a:solidFill>
                      <a:latin typeface="Microsoft JhengHei" charset="-120"/>
                      <a:ea typeface="Microsoft JhengHei" charset="-120"/>
                      <a:cs typeface="Microsoft JhengHei" charset="-120"/>
                      <a:sym typeface="Arial"/>
                    </a:rPr>
                    <a:t>領域核心素養</a:t>
                  </a:r>
                  <a:endParaRPr lang="en-US" sz="2000" b="1" dirty="0">
                    <a:solidFill>
                      <a:schemeClr val="lt1"/>
                    </a:solidFill>
                    <a:latin typeface="Microsoft JhengHei" charset="-120"/>
                    <a:ea typeface="Microsoft JhengHei" charset="-120"/>
                    <a:cs typeface="Microsoft JhengHei" charset="-120"/>
                    <a:sym typeface="Arial"/>
                  </a:endParaRPr>
                </a:p>
              </p:txBody>
            </p:sp>
          </p:grpSp>
        </p:grpSp>
        <p:grpSp>
          <p:nvGrpSpPr>
            <p:cNvPr id="25" name="Shape 619"/>
            <p:cNvGrpSpPr/>
            <p:nvPr/>
          </p:nvGrpSpPr>
          <p:grpSpPr>
            <a:xfrm>
              <a:off x="-132040" y="4149080"/>
              <a:ext cx="2663607" cy="792088"/>
              <a:chOff x="443232" y="1412776"/>
              <a:chExt cx="1871723" cy="792088"/>
            </a:xfrm>
          </p:grpSpPr>
          <p:sp>
            <p:nvSpPr>
              <p:cNvPr id="26" name="Shape 620"/>
              <p:cNvSpPr/>
              <p:nvPr/>
            </p:nvSpPr>
            <p:spPr>
              <a:xfrm>
                <a:off x="477277" y="1412776"/>
                <a:ext cx="1770218" cy="792088"/>
              </a:xfrm>
              <a:prstGeom prst="roundRect">
                <a:avLst>
                  <a:gd name="adj" fmla="val 16667"/>
                </a:avLst>
              </a:prstGeom>
              <a:solidFill>
                <a:srgbClr val="003300"/>
              </a:solidFill>
              <a:ln w="38100" cap="flat" cmpd="sng">
                <a:solidFill>
                  <a:schemeClr val="lt1"/>
                </a:solidFill>
                <a:prstDash val="solid"/>
                <a:miter lim="800000"/>
                <a:headEnd type="none" w="med" len="med"/>
                <a:tailEnd type="none" w="med" len="med"/>
              </a:ln>
              <a:effectLst>
                <a:outerShdw blurRad="50800" dist="38100" dir="2700000" algn="tl" rotWithShape="0">
                  <a:srgbClr val="000000">
                    <a:alpha val="40000"/>
                  </a:srgbClr>
                </a:outerShdw>
              </a:effectLst>
            </p:spPr>
            <p:txBody>
              <a:bodyPr wrap="square" lIns="68569" tIns="34275" rIns="68569" bIns="34275" anchor="ctr" anchorCtr="0">
                <a:noAutofit/>
              </a:bodyPr>
              <a:lstStyle/>
              <a:p>
                <a:pPr algn="ctr"/>
                <a:endParaRPr sz="2000">
                  <a:solidFill>
                    <a:schemeClr val="lt1"/>
                  </a:solidFill>
                  <a:latin typeface="Arial"/>
                  <a:ea typeface="Arial"/>
                  <a:cs typeface="Arial"/>
                  <a:sym typeface="Arial"/>
                </a:endParaRPr>
              </a:p>
            </p:txBody>
          </p:sp>
          <p:sp>
            <p:nvSpPr>
              <p:cNvPr id="27" name="Shape 621"/>
              <p:cNvSpPr txBox="1"/>
              <p:nvPr/>
            </p:nvSpPr>
            <p:spPr>
              <a:xfrm>
                <a:off x="443232" y="1557225"/>
                <a:ext cx="1871723" cy="461920"/>
              </a:xfrm>
              <a:prstGeom prst="rect">
                <a:avLst/>
              </a:prstGeom>
              <a:noFill/>
              <a:ln>
                <a:noFill/>
              </a:ln>
            </p:spPr>
            <p:txBody>
              <a:bodyPr wrap="square" lIns="68569" tIns="34275" rIns="68569" bIns="34275" anchor="t" anchorCtr="0">
                <a:noAutofit/>
              </a:bodyPr>
              <a:lstStyle/>
              <a:p>
                <a:pPr algn="ctr">
                  <a:buSzPct val="25000"/>
                </a:pPr>
                <a:r>
                  <a:rPr lang="zh-TW" altLang="en-US" sz="2000" b="1" dirty="0" smtClean="0">
                    <a:solidFill>
                      <a:schemeClr val="lt1"/>
                    </a:solidFill>
                    <a:latin typeface="Microsoft JhengHei" charset="-120"/>
                    <a:ea typeface="Microsoft JhengHei" charset="-120"/>
                    <a:cs typeface="Microsoft JhengHei" charset="-120"/>
                    <a:sym typeface="Arial"/>
                  </a:rPr>
                  <a:t>科</a:t>
                </a:r>
                <a:r>
                  <a:rPr lang="zh-TW" altLang="en-US" sz="2000" b="1" dirty="0">
                    <a:solidFill>
                      <a:schemeClr val="lt1"/>
                    </a:solidFill>
                    <a:latin typeface="Microsoft JhengHei" charset="-120"/>
                    <a:ea typeface="Microsoft JhengHei" charset="-120"/>
                    <a:cs typeface="Microsoft JhengHei" charset="-120"/>
                    <a:sym typeface="Arial"/>
                  </a:rPr>
                  <a:t>技</a:t>
                </a:r>
                <a:r>
                  <a:rPr lang="en-US" sz="2000" b="1" dirty="0" err="1" smtClean="0">
                    <a:solidFill>
                      <a:schemeClr val="lt1"/>
                    </a:solidFill>
                    <a:latin typeface="Microsoft JhengHei" charset="-120"/>
                    <a:ea typeface="Microsoft JhengHei" charset="-120"/>
                    <a:cs typeface="Microsoft JhengHei" charset="-120"/>
                    <a:sym typeface="Arial"/>
                  </a:rPr>
                  <a:t>領域綱要</a:t>
                </a:r>
                <a:endParaRPr lang="en-US" sz="2000" b="1" dirty="0">
                  <a:solidFill>
                    <a:schemeClr val="lt1"/>
                  </a:solidFill>
                  <a:latin typeface="Microsoft JhengHei" charset="-120"/>
                  <a:ea typeface="Microsoft JhengHei" charset="-120"/>
                  <a:cs typeface="Microsoft JhengHei" charset="-120"/>
                  <a:sym typeface="Arial"/>
                </a:endParaRPr>
              </a:p>
            </p:txBody>
          </p:sp>
        </p:grpSp>
      </p:grpSp>
      <p:grpSp>
        <p:nvGrpSpPr>
          <p:cNvPr id="32" name="Shape 622"/>
          <p:cNvGrpSpPr/>
          <p:nvPr/>
        </p:nvGrpSpPr>
        <p:grpSpPr>
          <a:xfrm>
            <a:off x="5319984" y="1937149"/>
            <a:ext cx="2852416" cy="814609"/>
            <a:chOff x="611560" y="1412776"/>
            <a:chExt cx="1973409" cy="792088"/>
          </a:xfrm>
        </p:grpSpPr>
        <p:sp>
          <p:nvSpPr>
            <p:cNvPr id="33" name="Shape 623"/>
            <p:cNvSpPr/>
            <p:nvPr/>
          </p:nvSpPr>
          <p:spPr>
            <a:xfrm>
              <a:off x="611560" y="1412776"/>
              <a:ext cx="1973190" cy="792088"/>
            </a:xfrm>
            <a:prstGeom prst="roundRect">
              <a:avLst>
                <a:gd name="adj" fmla="val 16667"/>
              </a:avLst>
            </a:prstGeom>
            <a:solidFill>
              <a:srgbClr val="008080"/>
            </a:solidFill>
            <a:ln w="38100" cap="flat" cmpd="sng">
              <a:solidFill>
                <a:schemeClr val="lt1"/>
              </a:solidFill>
              <a:prstDash val="solid"/>
              <a:miter lim="800000"/>
              <a:headEnd type="none" w="med" len="med"/>
              <a:tailEnd type="none" w="med" len="med"/>
            </a:ln>
            <a:effectLst>
              <a:outerShdw blurRad="50800" dist="38100" dir="2700000" algn="tl" rotWithShape="0">
                <a:srgbClr val="000000">
                  <a:alpha val="40000"/>
                </a:srgbClr>
              </a:outerShdw>
            </a:effectLst>
          </p:spPr>
          <p:txBody>
            <a:bodyPr wrap="square" lIns="68569" tIns="34275" rIns="68569" bIns="34275" anchor="ctr" anchorCtr="0">
              <a:noAutofit/>
            </a:bodyPr>
            <a:lstStyle/>
            <a:p>
              <a:pPr algn="ctr"/>
              <a:endParaRPr sz="2000">
                <a:solidFill>
                  <a:schemeClr val="lt1"/>
                </a:solidFill>
                <a:latin typeface="Microsoft JhengHei" charset="-120"/>
                <a:ea typeface="Microsoft JhengHei" charset="-120"/>
                <a:cs typeface="Microsoft JhengHei" charset="-120"/>
                <a:sym typeface="Arial"/>
              </a:endParaRPr>
            </a:p>
          </p:txBody>
        </p:sp>
        <p:sp>
          <p:nvSpPr>
            <p:cNvPr id="34" name="Shape 624"/>
            <p:cNvSpPr txBox="1"/>
            <p:nvPr/>
          </p:nvSpPr>
          <p:spPr>
            <a:xfrm>
              <a:off x="611560" y="1628800"/>
              <a:ext cx="1973409" cy="384721"/>
            </a:xfrm>
            <a:prstGeom prst="rect">
              <a:avLst/>
            </a:prstGeom>
            <a:noFill/>
            <a:ln>
              <a:noFill/>
            </a:ln>
          </p:spPr>
          <p:txBody>
            <a:bodyPr wrap="square" lIns="68569" tIns="34275" rIns="68569" bIns="34275" anchor="t" anchorCtr="0">
              <a:noAutofit/>
            </a:bodyPr>
            <a:lstStyle/>
            <a:p>
              <a:pPr algn="ctr">
                <a:buSzPct val="25000"/>
              </a:pPr>
              <a:r>
                <a:rPr lang="zh-TW" altLang="en-US" sz="2000" b="1" dirty="0" smtClean="0">
                  <a:solidFill>
                    <a:schemeClr val="lt1"/>
                  </a:solidFill>
                  <a:latin typeface="Microsoft JhengHei" charset="-120"/>
                  <a:ea typeface="Microsoft JhengHei" charset="-120"/>
                  <a:cs typeface="Microsoft JhengHei" charset="-120"/>
                  <a:sym typeface="Arial"/>
                </a:rPr>
                <a:t>科</a:t>
              </a:r>
              <a:r>
                <a:rPr lang="zh-TW" altLang="en-US" sz="2000" b="1" dirty="0">
                  <a:solidFill>
                    <a:schemeClr val="lt1"/>
                  </a:solidFill>
                  <a:latin typeface="Microsoft JhengHei" charset="-120"/>
                  <a:ea typeface="Microsoft JhengHei" charset="-120"/>
                  <a:cs typeface="Microsoft JhengHei" charset="-120"/>
                  <a:sym typeface="Arial"/>
                </a:rPr>
                <a:t>技</a:t>
              </a:r>
              <a:r>
                <a:rPr lang="en-US" sz="2000" b="1" dirty="0" err="1" smtClean="0">
                  <a:solidFill>
                    <a:schemeClr val="lt1"/>
                  </a:solidFill>
                  <a:latin typeface="Microsoft JhengHei" charset="-120"/>
                  <a:ea typeface="Microsoft JhengHei" charset="-120"/>
                  <a:cs typeface="Microsoft JhengHei" charset="-120"/>
                  <a:sym typeface="Arial"/>
                </a:rPr>
                <a:t>領域理念與目標</a:t>
              </a:r>
              <a:endParaRPr lang="en-US" sz="2000" b="1" dirty="0">
                <a:solidFill>
                  <a:schemeClr val="lt1"/>
                </a:solidFill>
                <a:latin typeface="Microsoft JhengHei" charset="-120"/>
                <a:ea typeface="Microsoft JhengHei" charset="-120"/>
                <a:cs typeface="Microsoft JhengHei" charset="-120"/>
                <a:sym typeface="Arial"/>
              </a:endParaRPr>
            </a:p>
          </p:txBody>
        </p:sp>
      </p:grpSp>
      <p:grpSp>
        <p:nvGrpSpPr>
          <p:cNvPr id="35" name="Shape 625"/>
          <p:cNvGrpSpPr/>
          <p:nvPr/>
        </p:nvGrpSpPr>
        <p:grpSpPr>
          <a:xfrm>
            <a:off x="5319763" y="3664878"/>
            <a:ext cx="2852390" cy="814686"/>
            <a:chOff x="611560" y="1412776"/>
            <a:chExt cx="1973409" cy="792088"/>
          </a:xfrm>
        </p:grpSpPr>
        <p:sp>
          <p:nvSpPr>
            <p:cNvPr id="36" name="Shape 626"/>
            <p:cNvSpPr/>
            <p:nvPr/>
          </p:nvSpPr>
          <p:spPr>
            <a:xfrm>
              <a:off x="611560" y="1412776"/>
              <a:ext cx="1973409" cy="792088"/>
            </a:xfrm>
            <a:prstGeom prst="roundRect">
              <a:avLst>
                <a:gd name="adj" fmla="val 16667"/>
              </a:avLst>
            </a:prstGeom>
            <a:solidFill>
              <a:srgbClr val="0070C0"/>
            </a:solidFill>
            <a:ln w="38100" cap="flat" cmpd="sng">
              <a:solidFill>
                <a:schemeClr val="lt1"/>
              </a:solidFill>
              <a:prstDash val="solid"/>
              <a:miter lim="800000"/>
              <a:headEnd type="none" w="med" len="med"/>
              <a:tailEnd type="none" w="med" len="med"/>
            </a:ln>
            <a:effectLst>
              <a:outerShdw blurRad="50800" dist="38100" dir="2700000" algn="tl" rotWithShape="0">
                <a:srgbClr val="000000">
                  <a:alpha val="40000"/>
                </a:srgbClr>
              </a:outerShdw>
            </a:effectLst>
          </p:spPr>
          <p:txBody>
            <a:bodyPr wrap="square" lIns="68569" tIns="34275" rIns="68569" bIns="34275" anchor="ctr" anchorCtr="0">
              <a:noAutofit/>
            </a:bodyPr>
            <a:lstStyle/>
            <a:p>
              <a:pPr algn="ctr"/>
              <a:endParaRPr sz="2000">
                <a:solidFill>
                  <a:schemeClr val="lt1"/>
                </a:solidFill>
                <a:latin typeface="Microsoft JhengHei" charset="-120"/>
                <a:ea typeface="Microsoft JhengHei" charset="-120"/>
                <a:cs typeface="Microsoft JhengHei" charset="-120"/>
                <a:sym typeface="Arial"/>
              </a:endParaRPr>
            </a:p>
          </p:txBody>
        </p:sp>
        <p:sp>
          <p:nvSpPr>
            <p:cNvPr id="37" name="Shape 627"/>
            <p:cNvSpPr txBox="1"/>
            <p:nvPr/>
          </p:nvSpPr>
          <p:spPr>
            <a:xfrm>
              <a:off x="611560" y="1484206"/>
              <a:ext cx="1973409" cy="677800"/>
            </a:xfrm>
            <a:prstGeom prst="rect">
              <a:avLst/>
            </a:prstGeom>
            <a:noFill/>
            <a:ln>
              <a:noFill/>
            </a:ln>
          </p:spPr>
          <p:txBody>
            <a:bodyPr wrap="square" lIns="68569" tIns="34275" rIns="68569" bIns="34275" anchor="t" anchorCtr="0">
              <a:noAutofit/>
            </a:bodyPr>
            <a:lstStyle/>
            <a:p>
              <a:pPr algn="ctr">
                <a:buSzPct val="25000"/>
              </a:pPr>
              <a:r>
                <a:rPr lang="zh-TW" altLang="en-US" sz="2000" b="1" dirty="0" smtClean="0">
                  <a:solidFill>
                    <a:schemeClr val="lt1"/>
                  </a:solidFill>
                  <a:latin typeface="Microsoft JhengHei" charset="-120"/>
                  <a:ea typeface="Microsoft JhengHei" charset="-120"/>
                  <a:cs typeface="Microsoft JhengHei" charset="-120"/>
                  <a:sym typeface="Arial"/>
                </a:rPr>
                <a:t>科</a:t>
              </a:r>
              <a:r>
                <a:rPr lang="zh-TW" altLang="en-US" sz="2000" b="1" dirty="0">
                  <a:solidFill>
                    <a:schemeClr val="lt1"/>
                  </a:solidFill>
                  <a:latin typeface="Microsoft JhengHei" charset="-120"/>
                  <a:ea typeface="Microsoft JhengHei" charset="-120"/>
                  <a:cs typeface="Microsoft JhengHei" charset="-120"/>
                  <a:sym typeface="Arial"/>
                </a:rPr>
                <a:t>技</a:t>
              </a:r>
              <a:r>
                <a:rPr lang="en-US" sz="2000" b="1" dirty="0" err="1" smtClean="0">
                  <a:solidFill>
                    <a:schemeClr val="lt1"/>
                  </a:solidFill>
                  <a:latin typeface="Microsoft JhengHei" charset="-120"/>
                  <a:ea typeface="Microsoft JhengHei" charset="-120"/>
                  <a:cs typeface="Microsoft JhengHei" charset="-120"/>
                  <a:sym typeface="Arial"/>
                </a:rPr>
                <a:t>領域學習重點</a:t>
              </a:r>
              <a:endParaRPr lang="en-US" sz="2000" b="1" dirty="0">
                <a:solidFill>
                  <a:schemeClr val="lt1"/>
                </a:solidFill>
                <a:latin typeface="Microsoft JhengHei" charset="-120"/>
                <a:ea typeface="Microsoft JhengHei" charset="-120"/>
                <a:cs typeface="Microsoft JhengHei" charset="-120"/>
                <a:sym typeface="Arial"/>
              </a:endParaRPr>
            </a:p>
            <a:p>
              <a:pPr algn="ctr">
                <a:buSzPct val="25000"/>
              </a:pPr>
              <a:r>
                <a:rPr lang="en-US" sz="2000" b="1" dirty="0">
                  <a:solidFill>
                    <a:schemeClr val="lt1"/>
                  </a:solidFill>
                  <a:latin typeface="Microsoft JhengHei" charset="-120"/>
                  <a:ea typeface="Microsoft JhengHei" charset="-120"/>
                  <a:cs typeface="Microsoft JhengHei" charset="-120"/>
                  <a:sym typeface="Arial"/>
                </a:rPr>
                <a:t>（學習表現/學習內容）</a:t>
              </a:r>
            </a:p>
          </p:txBody>
        </p:sp>
      </p:grpSp>
      <p:grpSp>
        <p:nvGrpSpPr>
          <p:cNvPr id="38" name="Shape 628"/>
          <p:cNvGrpSpPr/>
          <p:nvPr/>
        </p:nvGrpSpPr>
        <p:grpSpPr>
          <a:xfrm>
            <a:off x="4355976" y="2187952"/>
            <a:ext cx="2887443" cy="2121627"/>
            <a:chOff x="4726495" y="3402863"/>
            <a:chExt cx="3849869" cy="2829086"/>
          </a:xfrm>
        </p:grpSpPr>
        <p:cxnSp>
          <p:nvCxnSpPr>
            <p:cNvPr id="39" name="Shape 629"/>
            <p:cNvCxnSpPr/>
            <p:nvPr/>
          </p:nvCxnSpPr>
          <p:spPr>
            <a:xfrm rot="10800000">
              <a:off x="5292398" y="5225161"/>
              <a:ext cx="71438" cy="215919"/>
            </a:xfrm>
            <a:prstGeom prst="straightConnector1">
              <a:avLst/>
            </a:prstGeom>
            <a:noFill/>
            <a:ln w="38100" cap="flat" cmpd="sng">
              <a:solidFill>
                <a:schemeClr val="accent4">
                  <a:lumMod val="75000"/>
                </a:schemeClr>
              </a:solidFill>
              <a:prstDash val="solid"/>
              <a:miter lim="800000"/>
              <a:headEnd type="none" w="med" len="med"/>
              <a:tailEnd type="stealth" w="lg" len="lg"/>
            </a:ln>
          </p:spPr>
        </p:cxnSp>
        <p:grpSp>
          <p:nvGrpSpPr>
            <p:cNvPr id="40" name="Shape 630"/>
            <p:cNvGrpSpPr/>
            <p:nvPr/>
          </p:nvGrpSpPr>
          <p:grpSpPr>
            <a:xfrm>
              <a:off x="4726495" y="3402863"/>
              <a:ext cx="3849869" cy="2829086"/>
              <a:chOff x="4726495" y="3402863"/>
              <a:chExt cx="3849869" cy="2829086"/>
            </a:xfrm>
          </p:grpSpPr>
          <p:grpSp>
            <p:nvGrpSpPr>
              <p:cNvPr id="41" name="Shape 631"/>
              <p:cNvGrpSpPr/>
              <p:nvPr/>
            </p:nvGrpSpPr>
            <p:grpSpPr>
              <a:xfrm>
                <a:off x="4726495" y="3402863"/>
                <a:ext cx="3849869" cy="2829086"/>
                <a:chOff x="4726495" y="3402863"/>
                <a:chExt cx="3849869" cy="2829086"/>
              </a:xfrm>
            </p:grpSpPr>
            <p:sp>
              <p:nvSpPr>
                <p:cNvPr id="43" name="Shape 632"/>
                <p:cNvSpPr txBox="1"/>
                <p:nvPr/>
              </p:nvSpPr>
              <p:spPr>
                <a:xfrm>
                  <a:off x="4726495" y="5801475"/>
                  <a:ext cx="853430" cy="430474"/>
                </a:xfrm>
                <a:prstGeom prst="rect">
                  <a:avLst/>
                </a:prstGeom>
                <a:noFill/>
                <a:ln>
                  <a:noFill/>
                </a:ln>
              </p:spPr>
              <p:txBody>
                <a:bodyPr wrap="square" lIns="68569" tIns="34275" rIns="68569" bIns="34275" anchor="t" anchorCtr="0">
                  <a:noAutofit/>
                </a:bodyPr>
                <a:lstStyle/>
                <a:p>
                  <a:pPr algn="ctr">
                    <a:buClr>
                      <a:schemeClr val="dk1"/>
                    </a:buClr>
                    <a:buSzPct val="25000"/>
                  </a:pPr>
                  <a:r>
                    <a:rPr lang="en-US" b="1">
                      <a:solidFill>
                        <a:schemeClr val="accent4"/>
                      </a:solidFill>
                      <a:latin typeface="Microsoft JhengHei" charset="-120"/>
                      <a:ea typeface="Microsoft JhengHei" charset="-120"/>
                      <a:cs typeface="Microsoft JhengHei" charset="-120"/>
                      <a:sym typeface="Arial"/>
                    </a:rPr>
                    <a:t>對應</a:t>
                  </a:r>
                  <a:endParaRPr lang="en-US" b="1" dirty="0">
                    <a:solidFill>
                      <a:schemeClr val="accent4"/>
                    </a:solidFill>
                    <a:latin typeface="Microsoft JhengHei" charset="-120"/>
                    <a:ea typeface="Microsoft JhengHei" charset="-120"/>
                    <a:cs typeface="Microsoft JhengHei" charset="-120"/>
                    <a:sym typeface="Arial"/>
                  </a:endParaRPr>
                </a:p>
              </p:txBody>
            </p:sp>
            <p:grpSp>
              <p:nvGrpSpPr>
                <p:cNvPr id="44" name="Shape 633"/>
                <p:cNvGrpSpPr/>
                <p:nvPr/>
              </p:nvGrpSpPr>
              <p:grpSpPr>
                <a:xfrm>
                  <a:off x="5360659" y="3429000"/>
                  <a:ext cx="3215705" cy="2443918"/>
                  <a:chOff x="5360659" y="3429000"/>
                  <a:chExt cx="3215705" cy="2443918"/>
                </a:xfrm>
              </p:grpSpPr>
              <p:grpSp>
                <p:nvGrpSpPr>
                  <p:cNvPr id="46" name="Shape 634"/>
                  <p:cNvGrpSpPr/>
                  <p:nvPr/>
                </p:nvGrpSpPr>
                <p:grpSpPr>
                  <a:xfrm>
                    <a:off x="5360659" y="4955262"/>
                    <a:ext cx="1079485" cy="917656"/>
                    <a:chOff x="5360659" y="4955262"/>
                    <a:chExt cx="1079485" cy="917656"/>
                  </a:xfrm>
                </p:grpSpPr>
                <p:sp>
                  <p:nvSpPr>
                    <p:cNvPr id="55" name="Shape 635"/>
                    <p:cNvSpPr/>
                    <p:nvPr/>
                  </p:nvSpPr>
                  <p:spPr>
                    <a:xfrm rot="11418018">
                      <a:off x="5360659" y="4955262"/>
                      <a:ext cx="1079485" cy="863676"/>
                    </a:xfrm>
                    <a:prstGeom prst="arc">
                      <a:avLst>
                        <a:gd name="adj1" fmla="val 15575473"/>
                        <a:gd name="adj2" fmla="val 21288285"/>
                      </a:avLst>
                    </a:prstGeom>
                    <a:noFill/>
                    <a:ln w="38100" cap="flat" cmpd="sng">
                      <a:solidFill>
                        <a:schemeClr val="accent4">
                          <a:lumMod val="75000"/>
                        </a:schemeClr>
                      </a:solidFill>
                      <a:prstDash val="solid"/>
                      <a:miter lim="800000"/>
                      <a:headEnd type="none" w="med" len="med"/>
                      <a:tailEnd type="none" w="med" len="med"/>
                    </a:ln>
                  </p:spPr>
                  <p:txBody>
                    <a:bodyPr wrap="square" lIns="68569" tIns="34275" rIns="68569" bIns="34275" anchor="ctr" anchorCtr="0">
                      <a:noAutofit/>
                    </a:bodyPr>
                    <a:lstStyle/>
                    <a:p>
                      <a:pPr algn="ctr"/>
                      <a:endParaRPr sz="1350">
                        <a:solidFill>
                          <a:schemeClr val="dk1"/>
                        </a:solidFill>
                        <a:latin typeface="Arial"/>
                        <a:ea typeface="Arial"/>
                        <a:cs typeface="Arial"/>
                        <a:sym typeface="Arial"/>
                      </a:endParaRPr>
                    </a:p>
                  </p:txBody>
                </p:sp>
                <p:cxnSp>
                  <p:nvCxnSpPr>
                    <p:cNvPr id="56" name="Shape 636"/>
                    <p:cNvCxnSpPr/>
                    <p:nvPr/>
                  </p:nvCxnSpPr>
                  <p:spPr>
                    <a:xfrm>
                      <a:off x="5795628" y="5801476"/>
                      <a:ext cx="144461" cy="71442"/>
                    </a:xfrm>
                    <a:prstGeom prst="straightConnector1">
                      <a:avLst/>
                    </a:prstGeom>
                    <a:noFill/>
                    <a:ln w="38100" cap="flat" cmpd="sng">
                      <a:solidFill>
                        <a:schemeClr val="accent4">
                          <a:lumMod val="75000"/>
                        </a:schemeClr>
                      </a:solidFill>
                      <a:prstDash val="solid"/>
                      <a:miter lim="800000"/>
                      <a:headEnd type="none" w="med" len="med"/>
                      <a:tailEnd type="stealth" w="lg" len="lg"/>
                    </a:ln>
                  </p:spPr>
                </p:cxnSp>
              </p:grpSp>
              <p:grpSp>
                <p:nvGrpSpPr>
                  <p:cNvPr id="47" name="Shape 637"/>
                  <p:cNvGrpSpPr/>
                  <p:nvPr/>
                </p:nvGrpSpPr>
                <p:grpSpPr>
                  <a:xfrm>
                    <a:off x="6660163" y="3932208"/>
                    <a:ext cx="1188714" cy="1314714"/>
                    <a:chOff x="7248896" y="3937399"/>
                    <a:chExt cx="1188714" cy="1314714"/>
                  </a:xfrm>
                </p:grpSpPr>
                <p:sp>
                  <p:nvSpPr>
                    <p:cNvPr id="53" name="Shape 638"/>
                    <p:cNvSpPr/>
                    <p:nvPr/>
                  </p:nvSpPr>
                  <p:spPr>
                    <a:xfrm rot="4161580">
                      <a:off x="7303455" y="4162962"/>
                      <a:ext cx="1079596" cy="863588"/>
                    </a:xfrm>
                    <a:prstGeom prst="arc">
                      <a:avLst>
                        <a:gd name="adj1" fmla="val 15575473"/>
                        <a:gd name="adj2" fmla="val 21288285"/>
                      </a:avLst>
                    </a:prstGeom>
                    <a:noFill/>
                    <a:ln w="38100" cap="flat" cmpd="sng">
                      <a:solidFill>
                        <a:schemeClr val="accent4">
                          <a:lumMod val="75000"/>
                        </a:schemeClr>
                      </a:solidFill>
                      <a:prstDash val="solid"/>
                      <a:miter lim="800000"/>
                      <a:headEnd type="none" w="med" len="med"/>
                      <a:tailEnd type="none" w="med" len="med"/>
                    </a:ln>
                  </p:spPr>
                  <p:txBody>
                    <a:bodyPr wrap="square" lIns="68569" tIns="34275" rIns="68569" bIns="34275" anchor="ctr" anchorCtr="0">
                      <a:noAutofit/>
                    </a:bodyPr>
                    <a:lstStyle/>
                    <a:p>
                      <a:pPr algn="ctr"/>
                      <a:endParaRPr sz="1350">
                        <a:solidFill>
                          <a:schemeClr val="dk1"/>
                        </a:solidFill>
                        <a:latin typeface="Arial"/>
                        <a:ea typeface="Arial"/>
                        <a:cs typeface="Arial"/>
                        <a:sym typeface="Arial"/>
                      </a:endParaRPr>
                    </a:p>
                  </p:txBody>
                </p:sp>
                <p:cxnSp>
                  <p:nvCxnSpPr>
                    <p:cNvPr id="54" name="Shape 639"/>
                    <p:cNvCxnSpPr/>
                    <p:nvPr/>
                  </p:nvCxnSpPr>
                  <p:spPr>
                    <a:xfrm flipH="1">
                      <a:off x="7968664" y="5017068"/>
                      <a:ext cx="215897" cy="144476"/>
                    </a:xfrm>
                    <a:prstGeom prst="straightConnector1">
                      <a:avLst/>
                    </a:prstGeom>
                    <a:noFill/>
                    <a:ln w="38100" cap="flat" cmpd="sng">
                      <a:solidFill>
                        <a:schemeClr val="accent4">
                          <a:lumMod val="75000"/>
                        </a:schemeClr>
                      </a:solidFill>
                      <a:prstDash val="solid"/>
                      <a:miter lim="800000"/>
                      <a:headEnd type="none" w="med" len="med"/>
                      <a:tailEnd type="stealth" w="lg" len="lg"/>
                    </a:ln>
                  </p:spPr>
                </p:cxnSp>
              </p:grpSp>
              <p:grpSp>
                <p:nvGrpSpPr>
                  <p:cNvPr id="48" name="Shape 640"/>
                  <p:cNvGrpSpPr/>
                  <p:nvPr/>
                </p:nvGrpSpPr>
                <p:grpSpPr>
                  <a:xfrm>
                    <a:off x="5414399" y="3429000"/>
                    <a:ext cx="960518" cy="1153352"/>
                    <a:chOff x="5414399" y="3429000"/>
                    <a:chExt cx="960518" cy="1153352"/>
                  </a:xfrm>
                </p:grpSpPr>
                <p:sp>
                  <p:nvSpPr>
                    <p:cNvPr id="50" name="Shape 641"/>
                    <p:cNvSpPr/>
                    <p:nvPr/>
                  </p:nvSpPr>
                  <p:spPr>
                    <a:xfrm rot="-5183296">
                      <a:off x="5369334" y="3583839"/>
                      <a:ext cx="1081184" cy="863588"/>
                    </a:xfrm>
                    <a:prstGeom prst="arc">
                      <a:avLst>
                        <a:gd name="adj1" fmla="val 15575473"/>
                        <a:gd name="adj2" fmla="val 21288285"/>
                      </a:avLst>
                    </a:prstGeom>
                    <a:noFill/>
                    <a:ln w="38100" cap="flat" cmpd="sng">
                      <a:solidFill>
                        <a:schemeClr val="accent4">
                          <a:lumMod val="75000"/>
                        </a:schemeClr>
                      </a:solidFill>
                      <a:prstDash val="solid"/>
                      <a:miter lim="800000"/>
                      <a:headEnd type="none" w="med" len="med"/>
                      <a:tailEnd type="none" w="med" len="med"/>
                    </a:ln>
                  </p:spPr>
                  <p:txBody>
                    <a:bodyPr wrap="square" lIns="68569" tIns="34275" rIns="68569" bIns="34275" anchor="ctr" anchorCtr="0">
                      <a:noAutofit/>
                    </a:bodyPr>
                    <a:lstStyle/>
                    <a:p>
                      <a:pPr algn="ctr"/>
                      <a:endParaRPr sz="1350">
                        <a:solidFill>
                          <a:schemeClr val="dk1"/>
                        </a:solidFill>
                        <a:latin typeface="Arial"/>
                        <a:ea typeface="Arial"/>
                        <a:cs typeface="Arial"/>
                        <a:sym typeface="Arial"/>
                      </a:endParaRPr>
                    </a:p>
                  </p:txBody>
                </p:sp>
                <p:cxnSp>
                  <p:nvCxnSpPr>
                    <p:cNvPr id="51" name="Shape 642"/>
                    <p:cNvCxnSpPr/>
                    <p:nvPr/>
                  </p:nvCxnSpPr>
                  <p:spPr>
                    <a:xfrm rot="4998686">
                      <a:off x="5386050" y="4000554"/>
                      <a:ext cx="144476" cy="71437"/>
                    </a:xfrm>
                    <a:prstGeom prst="straightConnector1">
                      <a:avLst/>
                    </a:prstGeom>
                    <a:noFill/>
                    <a:ln w="38100" cap="flat" cmpd="sng">
                      <a:solidFill>
                        <a:schemeClr val="accent4">
                          <a:lumMod val="75000"/>
                        </a:schemeClr>
                      </a:solidFill>
                      <a:prstDash val="solid"/>
                      <a:miter lim="800000"/>
                      <a:headEnd type="none" w="med" len="med"/>
                      <a:tailEnd type="stealth" w="lg" len="lg"/>
                    </a:ln>
                  </p:spPr>
                </p:cxnSp>
                <p:cxnSp>
                  <p:nvCxnSpPr>
                    <p:cNvPr id="52" name="Shape 643"/>
                    <p:cNvCxnSpPr/>
                    <p:nvPr/>
                  </p:nvCxnSpPr>
                  <p:spPr>
                    <a:xfrm rot="10800000" flipH="1">
                      <a:off x="5795628" y="3429000"/>
                      <a:ext cx="215897" cy="71443"/>
                    </a:xfrm>
                    <a:prstGeom prst="straightConnector1">
                      <a:avLst/>
                    </a:prstGeom>
                    <a:noFill/>
                    <a:ln w="38100" cap="flat" cmpd="sng">
                      <a:solidFill>
                        <a:schemeClr val="accent4">
                          <a:lumMod val="75000"/>
                        </a:schemeClr>
                      </a:solidFill>
                      <a:prstDash val="solid"/>
                      <a:miter lim="800000"/>
                      <a:headEnd type="none" w="med" len="med"/>
                      <a:tailEnd type="stealth" w="lg" len="lg"/>
                    </a:ln>
                  </p:spPr>
                </p:cxnSp>
              </p:grpSp>
              <p:sp>
                <p:nvSpPr>
                  <p:cNvPr id="49" name="Shape 644"/>
                  <p:cNvSpPr txBox="1"/>
                  <p:nvPr/>
                </p:nvSpPr>
                <p:spPr>
                  <a:xfrm>
                    <a:off x="7722934" y="4581402"/>
                    <a:ext cx="853430" cy="430474"/>
                  </a:xfrm>
                  <a:prstGeom prst="rect">
                    <a:avLst/>
                  </a:prstGeom>
                  <a:noFill/>
                  <a:ln>
                    <a:noFill/>
                  </a:ln>
                </p:spPr>
                <p:txBody>
                  <a:bodyPr wrap="square" lIns="68569" tIns="34275" rIns="68569" bIns="34275" anchor="t" anchorCtr="0">
                    <a:noAutofit/>
                  </a:bodyPr>
                  <a:lstStyle/>
                  <a:p>
                    <a:pPr algn="ctr">
                      <a:buClr>
                        <a:schemeClr val="dk1"/>
                      </a:buClr>
                      <a:buSzPct val="25000"/>
                    </a:pPr>
                    <a:r>
                      <a:rPr lang="en-US" b="1">
                        <a:solidFill>
                          <a:schemeClr val="accent4"/>
                        </a:solidFill>
                        <a:latin typeface="Microsoft JhengHei" charset="-120"/>
                        <a:ea typeface="Microsoft JhengHei" charset="-120"/>
                        <a:cs typeface="Microsoft JhengHei" charset="-120"/>
                        <a:sym typeface="Arial"/>
                      </a:rPr>
                      <a:t>發展</a:t>
                    </a:r>
                    <a:endParaRPr lang="en-US" b="1" dirty="0">
                      <a:solidFill>
                        <a:schemeClr val="accent4"/>
                      </a:solidFill>
                      <a:latin typeface="Microsoft JhengHei" charset="-120"/>
                      <a:ea typeface="Microsoft JhengHei" charset="-120"/>
                      <a:cs typeface="Microsoft JhengHei" charset="-120"/>
                      <a:sym typeface="Arial"/>
                    </a:endParaRPr>
                  </a:p>
                </p:txBody>
              </p:sp>
            </p:grpSp>
            <p:sp>
              <p:nvSpPr>
                <p:cNvPr id="45" name="Shape 645"/>
                <p:cNvSpPr txBox="1"/>
                <p:nvPr/>
              </p:nvSpPr>
              <p:spPr>
                <a:xfrm>
                  <a:off x="4726495" y="3402863"/>
                  <a:ext cx="853430" cy="430474"/>
                </a:xfrm>
                <a:prstGeom prst="rect">
                  <a:avLst/>
                </a:prstGeom>
                <a:noFill/>
                <a:ln>
                  <a:noFill/>
                </a:ln>
              </p:spPr>
              <p:txBody>
                <a:bodyPr wrap="square" lIns="68569" tIns="34275" rIns="68569" bIns="34275" anchor="t" anchorCtr="0">
                  <a:noAutofit/>
                </a:bodyPr>
                <a:lstStyle/>
                <a:p>
                  <a:pPr algn="ctr">
                    <a:buClr>
                      <a:schemeClr val="dk1"/>
                    </a:buClr>
                    <a:buSzPct val="25000"/>
                  </a:pPr>
                  <a:r>
                    <a:rPr lang="en-US" b="1" dirty="0">
                      <a:solidFill>
                        <a:schemeClr val="accent4"/>
                      </a:solidFill>
                      <a:latin typeface="Microsoft JhengHei" charset="-120"/>
                      <a:ea typeface="Microsoft JhengHei" charset="-120"/>
                      <a:cs typeface="Microsoft JhengHei" charset="-120"/>
                      <a:sym typeface="Arial"/>
                    </a:rPr>
                    <a:t>發展</a:t>
                  </a:r>
                </a:p>
              </p:txBody>
            </p:sp>
          </p:grpSp>
          <p:cxnSp>
            <p:nvCxnSpPr>
              <p:cNvPr id="42" name="Shape 646"/>
              <p:cNvCxnSpPr>
                <a:stCxn id="53" idx="0"/>
              </p:cNvCxnSpPr>
              <p:nvPr/>
            </p:nvCxnSpPr>
            <p:spPr>
              <a:xfrm rot="10800000">
                <a:off x="7542640" y="4265632"/>
                <a:ext cx="84000" cy="99900"/>
              </a:xfrm>
              <a:prstGeom prst="straightConnector1">
                <a:avLst/>
              </a:prstGeom>
              <a:noFill/>
              <a:ln w="38100" cap="flat" cmpd="sng">
                <a:solidFill>
                  <a:schemeClr val="accent4">
                    <a:lumMod val="75000"/>
                  </a:schemeClr>
                </a:solidFill>
                <a:prstDash val="solid"/>
                <a:miter lim="800000"/>
                <a:headEnd type="none" w="med" len="med"/>
                <a:tailEnd type="stealth" w="lg" len="lg"/>
              </a:ln>
            </p:spPr>
          </p:cxnSp>
        </p:grpSp>
      </p:grpSp>
      <p:sp>
        <p:nvSpPr>
          <p:cNvPr id="58" name="文字方塊 57"/>
          <p:cNvSpPr txBox="1"/>
          <p:nvPr/>
        </p:nvSpPr>
        <p:spPr>
          <a:xfrm>
            <a:off x="5279563" y="4701617"/>
            <a:ext cx="3575958" cy="461665"/>
          </a:xfrm>
          <a:prstGeom prst="rect">
            <a:avLst/>
          </a:prstGeom>
          <a:solidFill>
            <a:srgbClr val="C00000"/>
          </a:solidFill>
        </p:spPr>
        <p:style>
          <a:lnRef idx="3">
            <a:schemeClr val="lt1"/>
          </a:lnRef>
          <a:fillRef idx="1">
            <a:schemeClr val="accent2"/>
          </a:fillRef>
          <a:effectRef idx="1">
            <a:schemeClr val="accent2"/>
          </a:effectRef>
          <a:fontRef idx="minor">
            <a:schemeClr val="lt1"/>
          </a:fontRef>
        </p:style>
        <p:txBody>
          <a:bodyPr wrap="square" rtlCol="0">
            <a:spAutoFit/>
          </a:bodyPr>
          <a:lstStyle/>
          <a:p>
            <a:r>
              <a:rPr lang="zh-TW" altLang="en-US" sz="2400" dirty="0">
                <a:latin typeface="Microsoft JhengHei" charset="-120"/>
                <a:ea typeface="Microsoft JhengHei" charset="-120"/>
                <a:cs typeface="Microsoft JhengHei" charset="-120"/>
              </a:rPr>
              <a:t>素養導向課程設計之關鍵</a:t>
            </a:r>
          </a:p>
        </p:txBody>
      </p:sp>
      <p:sp>
        <p:nvSpPr>
          <p:cNvPr id="59" name="標題 1"/>
          <p:cNvSpPr txBox="1">
            <a:spLocks/>
          </p:cNvSpPr>
          <p:nvPr/>
        </p:nvSpPr>
        <p:spPr bwMode="auto">
          <a:xfrm>
            <a:off x="675714" y="44624"/>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3300" kern="1200">
                <a:solidFill>
                  <a:schemeClr val="tx1"/>
                </a:solidFill>
                <a:latin typeface="微軟正黑體" pitchFamily="34" charset="-120"/>
                <a:ea typeface="微軟正黑體" pitchFamily="34" charset="-120"/>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2pPr>
            <a:lvl3pPr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3pPr>
            <a:lvl4pPr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4pPr>
            <a:lvl5pPr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5pPr>
            <a:lvl6pPr marL="342892"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6pPr>
            <a:lvl7pPr marL="685783"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7pPr>
            <a:lvl8pPr marL="1028675"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8pPr>
            <a:lvl9pPr marL="1371566" algn="ctr" rtl="0" eaLnBrk="1" fontAlgn="base" hangingPunct="1">
              <a:spcBef>
                <a:spcPct val="0"/>
              </a:spcBef>
              <a:spcAft>
                <a:spcPct val="0"/>
              </a:spcAft>
              <a:defRPr sz="3300">
                <a:solidFill>
                  <a:schemeClr val="tx1"/>
                </a:solidFill>
                <a:latin typeface="Calibri" panose="020F0502020204030204" pitchFamily="34" charset="0"/>
                <a:ea typeface="新細明體" panose="02020500000000000000" pitchFamily="18" charset="-120"/>
              </a:defRPr>
            </a:lvl9pPr>
          </a:lstStyle>
          <a:p>
            <a:r>
              <a:rPr lang="zh-TW" altLang="en-US" b="1" dirty="0" smtClean="0">
                <a:solidFill>
                  <a:schemeClr val="accent1">
                    <a:lumMod val="75000"/>
                  </a:schemeClr>
                </a:solidFill>
              </a:rPr>
              <a:t>二、科技領域的核心素養</a:t>
            </a:r>
            <a:r>
              <a:rPr lang="en-US" altLang="zh-TW" b="1" dirty="0" smtClean="0">
                <a:solidFill>
                  <a:schemeClr val="accent1">
                    <a:lumMod val="75000"/>
                  </a:schemeClr>
                </a:solidFill>
              </a:rPr>
              <a:t>(6/6)</a:t>
            </a:r>
            <a:endParaRPr lang="zh-TW" altLang="en-US" b="1" dirty="0">
              <a:solidFill>
                <a:schemeClr val="accent1">
                  <a:lumMod val="75000"/>
                </a:schemeClr>
              </a:solidFill>
            </a:endParaRPr>
          </a:p>
        </p:txBody>
      </p:sp>
      <p:pic>
        <p:nvPicPr>
          <p:cNvPr id="5" name="圖片 4"/>
          <p:cNvPicPr>
            <a:picLocks noChangeAspect="1"/>
          </p:cNvPicPr>
          <p:nvPr/>
        </p:nvPicPr>
        <p:blipFill>
          <a:blip r:embed="rId3"/>
          <a:stretch>
            <a:fillRect/>
          </a:stretch>
        </p:blipFill>
        <p:spPr>
          <a:xfrm>
            <a:off x="3196717" y="1645491"/>
            <a:ext cx="1303062" cy="1237909"/>
          </a:xfrm>
          <a:prstGeom prst="rect">
            <a:avLst/>
          </a:prstGeom>
        </p:spPr>
      </p:pic>
      <p:pic>
        <p:nvPicPr>
          <p:cNvPr id="7" name="圖片 6"/>
          <p:cNvPicPr>
            <a:picLocks noChangeAspect="1"/>
          </p:cNvPicPr>
          <p:nvPr/>
        </p:nvPicPr>
        <p:blipFill>
          <a:blip r:embed="rId4"/>
          <a:stretch>
            <a:fillRect/>
          </a:stretch>
        </p:blipFill>
        <p:spPr>
          <a:xfrm>
            <a:off x="5337858" y="5300199"/>
            <a:ext cx="1599146" cy="1147774"/>
          </a:xfrm>
          <a:prstGeom prst="rect">
            <a:avLst/>
          </a:prstGeom>
        </p:spPr>
      </p:pic>
      <p:pic>
        <p:nvPicPr>
          <p:cNvPr id="8" name="圖片 7"/>
          <p:cNvPicPr>
            <a:picLocks noChangeAspect="1"/>
          </p:cNvPicPr>
          <p:nvPr/>
        </p:nvPicPr>
        <p:blipFill>
          <a:blip r:embed="rId5"/>
          <a:stretch>
            <a:fillRect/>
          </a:stretch>
        </p:blipFill>
        <p:spPr>
          <a:xfrm>
            <a:off x="6970146" y="5249054"/>
            <a:ext cx="1416767" cy="1194056"/>
          </a:xfrm>
          <a:prstGeom prst="rect">
            <a:avLst/>
          </a:prstGeom>
        </p:spPr>
      </p:pic>
      <p:pic>
        <p:nvPicPr>
          <p:cNvPr id="4" name="圖片 3"/>
          <p:cNvPicPr>
            <a:picLocks noChangeAspect="1"/>
          </p:cNvPicPr>
          <p:nvPr/>
        </p:nvPicPr>
        <p:blipFill>
          <a:blip r:embed="rId6"/>
          <a:stretch>
            <a:fillRect/>
          </a:stretch>
        </p:blipFill>
        <p:spPr>
          <a:xfrm>
            <a:off x="7647281" y="1465891"/>
            <a:ext cx="1479264" cy="1113641"/>
          </a:xfrm>
          <a:prstGeom prst="rect">
            <a:avLst/>
          </a:prstGeom>
        </p:spPr>
      </p:pic>
    </p:spTree>
    <p:extLst>
      <p:ext uri="{BB962C8B-B14F-4D97-AF65-F5344CB8AC3E}">
        <p14:creationId xmlns:p14="http://schemas.microsoft.com/office/powerpoint/2010/main" val="547295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par>
                                <p:cTn id="18" presetID="10" presetClass="entr" presetSubtype="0"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txBox="1">
            <a:spLocks/>
          </p:cNvSpPr>
          <p:nvPr/>
        </p:nvSpPr>
        <p:spPr>
          <a:xfrm>
            <a:off x="1438508" y="404664"/>
            <a:ext cx="6517868" cy="857250"/>
          </a:xfrm>
          <a:prstGeom prst="rect">
            <a:avLst/>
          </a:prstGeom>
        </p:spPr>
        <p:txBody>
          <a:bodyPr bIns="6858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defRPr/>
            </a:pPr>
            <a:r>
              <a:rPr lang="zh-TW" altLang="en-US" sz="3200" b="1" dirty="0">
                <a:solidFill>
                  <a:schemeClr val="accent1">
                    <a:lumMod val="75000"/>
                  </a:schemeClr>
                </a:solidFill>
                <a:latin typeface="Microsoft JhengHei" charset="-120"/>
                <a:ea typeface="Microsoft JhengHei" charset="-120"/>
                <a:cs typeface="Microsoft JhengHei" charset="-120"/>
              </a:rPr>
              <a:t>三、資訊科技的學習</a:t>
            </a:r>
            <a:r>
              <a:rPr lang="zh-TW" altLang="en-US" sz="3200" b="1" dirty="0" smtClean="0">
                <a:solidFill>
                  <a:schemeClr val="accent1">
                    <a:lumMod val="75000"/>
                  </a:schemeClr>
                </a:solidFill>
                <a:latin typeface="Microsoft JhengHei" charset="-120"/>
                <a:ea typeface="Microsoft JhengHei" charset="-120"/>
                <a:cs typeface="Microsoft JhengHei" charset="-120"/>
              </a:rPr>
              <a:t>重點</a:t>
            </a:r>
            <a:endParaRPr lang="zh-TW" altLang="en-US" sz="3200" b="1" dirty="0">
              <a:solidFill>
                <a:schemeClr val="accent1">
                  <a:lumMod val="75000"/>
                </a:schemeClr>
              </a:solidFill>
              <a:latin typeface="Microsoft JhengHei" charset="-120"/>
              <a:ea typeface="Microsoft JhengHei" charset="-120"/>
              <a:cs typeface="Microsoft JhengHei" charset="-120"/>
            </a:endParaRPr>
          </a:p>
        </p:txBody>
      </p:sp>
      <p:sp>
        <p:nvSpPr>
          <p:cNvPr id="5" name="圓角矩形 4"/>
          <p:cNvSpPr/>
          <p:nvPr/>
        </p:nvSpPr>
        <p:spPr>
          <a:xfrm>
            <a:off x="3275856" y="1412776"/>
            <a:ext cx="2705843" cy="770805"/>
          </a:xfrm>
          <a:prstGeom prst="roundRect">
            <a:avLst/>
          </a:prstGeom>
          <a:ln w="76200"/>
        </p:spPr>
        <p:style>
          <a:lnRef idx="3">
            <a:schemeClr val="lt1"/>
          </a:lnRef>
          <a:fillRef idx="1">
            <a:schemeClr val="accent1"/>
          </a:fillRef>
          <a:effectRef idx="1">
            <a:schemeClr val="accent1"/>
          </a:effectRef>
          <a:fontRef idx="minor">
            <a:schemeClr val="lt1"/>
          </a:fontRef>
        </p:style>
        <p:txBody>
          <a:bodyPr rtlCol="0" anchor="ctr"/>
          <a:lstStyle/>
          <a:p>
            <a:pPr algn="ctr"/>
            <a:endParaRPr kumimoji="1" lang="zh-TW" altLang="en-US" sz="1350"/>
          </a:p>
        </p:txBody>
      </p:sp>
      <p:sp>
        <p:nvSpPr>
          <p:cNvPr id="6" name="矩形 5"/>
          <p:cNvSpPr/>
          <p:nvPr/>
        </p:nvSpPr>
        <p:spPr>
          <a:xfrm>
            <a:off x="3818436" y="1554746"/>
            <a:ext cx="1723549" cy="553998"/>
          </a:xfrm>
          <a:prstGeom prst="rect">
            <a:avLst/>
          </a:prstGeom>
        </p:spPr>
        <p:txBody>
          <a:bodyPr wrap="none">
            <a:spAutoFit/>
          </a:bodyPr>
          <a:lstStyle/>
          <a:p>
            <a:pPr lvl="0"/>
            <a:r>
              <a:rPr lang="zh-TW" altLang="en-US" sz="3000" b="1" dirty="0">
                <a:solidFill>
                  <a:schemeClr val="bg1"/>
                </a:solidFill>
                <a:latin typeface="Microsoft JhengHei" charset="-120"/>
                <a:ea typeface="Microsoft JhengHei" charset="-120"/>
                <a:cs typeface="Microsoft JhengHei" charset="-120"/>
              </a:rPr>
              <a:t>學習重點</a:t>
            </a:r>
          </a:p>
        </p:txBody>
      </p:sp>
      <p:sp>
        <p:nvSpPr>
          <p:cNvPr id="10" name="圓角矩形 9"/>
          <p:cNvSpPr/>
          <p:nvPr/>
        </p:nvSpPr>
        <p:spPr>
          <a:xfrm>
            <a:off x="1874816" y="2874257"/>
            <a:ext cx="2492646" cy="816937"/>
          </a:xfrm>
          <a:prstGeom prst="roundRect">
            <a:avLst/>
          </a:prstGeom>
          <a:solidFill>
            <a:schemeClr val="accent3">
              <a:lumMod val="75000"/>
            </a:schemeClr>
          </a:solidFill>
          <a:ln w="57150"/>
        </p:spPr>
        <p:style>
          <a:lnRef idx="3">
            <a:schemeClr val="lt1"/>
          </a:lnRef>
          <a:fillRef idx="1">
            <a:schemeClr val="accent2"/>
          </a:fillRef>
          <a:effectRef idx="1">
            <a:schemeClr val="accent2"/>
          </a:effectRef>
          <a:fontRef idx="minor">
            <a:schemeClr val="lt1"/>
          </a:fontRef>
        </p:style>
        <p:txBody>
          <a:bodyPr rtlCol="0" anchor="ctr"/>
          <a:lstStyle/>
          <a:p>
            <a:pPr algn="ctr"/>
            <a:endParaRPr kumimoji="1" lang="zh-TW" altLang="en-US" sz="1350"/>
          </a:p>
        </p:txBody>
      </p:sp>
      <p:sp>
        <p:nvSpPr>
          <p:cNvPr id="11" name="圓角矩形 10"/>
          <p:cNvSpPr/>
          <p:nvPr/>
        </p:nvSpPr>
        <p:spPr>
          <a:xfrm>
            <a:off x="4992178" y="2874257"/>
            <a:ext cx="2543074" cy="816937"/>
          </a:xfrm>
          <a:prstGeom prst="roundRect">
            <a:avLst/>
          </a:prstGeom>
          <a:ln w="57150"/>
        </p:spPr>
        <p:style>
          <a:lnRef idx="3">
            <a:schemeClr val="lt1"/>
          </a:lnRef>
          <a:fillRef idx="1">
            <a:schemeClr val="accent2"/>
          </a:fillRef>
          <a:effectRef idx="1">
            <a:schemeClr val="accent2"/>
          </a:effectRef>
          <a:fontRef idx="minor">
            <a:schemeClr val="lt1"/>
          </a:fontRef>
        </p:style>
        <p:txBody>
          <a:bodyPr rtlCol="0" anchor="ctr"/>
          <a:lstStyle/>
          <a:p>
            <a:pPr algn="ctr"/>
            <a:endParaRPr kumimoji="1" lang="zh-TW" altLang="en-US" sz="1350"/>
          </a:p>
        </p:txBody>
      </p:sp>
      <p:sp>
        <p:nvSpPr>
          <p:cNvPr id="12" name="矩形 11"/>
          <p:cNvSpPr/>
          <p:nvPr/>
        </p:nvSpPr>
        <p:spPr>
          <a:xfrm>
            <a:off x="2499532" y="3090281"/>
            <a:ext cx="1261884" cy="415498"/>
          </a:xfrm>
          <a:prstGeom prst="rect">
            <a:avLst/>
          </a:prstGeom>
        </p:spPr>
        <p:txBody>
          <a:bodyPr wrap="none">
            <a:spAutoFit/>
          </a:bodyPr>
          <a:lstStyle/>
          <a:p>
            <a:pPr lvl="0"/>
            <a:r>
              <a:rPr lang="zh-TW" altLang="en-US" sz="2100" b="1" dirty="0">
                <a:solidFill>
                  <a:schemeClr val="bg1"/>
                </a:solidFill>
                <a:latin typeface="Microsoft JhengHei" charset="-120"/>
                <a:ea typeface="Microsoft JhengHei" charset="-120"/>
                <a:cs typeface="Microsoft JhengHei" charset="-120"/>
              </a:rPr>
              <a:t>學習表現</a:t>
            </a:r>
          </a:p>
        </p:txBody>
      </p:sp>
      <p:sp>
        <p:nvSpPr>
          <p:cNvPr id="13" name="矩形 12"/>
          <p:cNvSpPr/>
          <p:nvPr/>
        </p:nvSpPr>
        <p:spPr>
          <a:xfrm>
            <a:off x="5661038" y="3090281"/>
            <a:ext cx="1261884" cy="415498"/>
          </a:xfrm>
          <a:prstGeom prst="rect">
            <a:avLst/>
          </a:prstGeom>
        </p:spPr>
        <p:txBody>
          <a:bodyPr wrap="none">
            <a:spAutoFit/>
          </a:bodyPr>
          <a:lstStyle/>
          <a:p>
            <a:pPr lvl="0"/>
            <a:r>
              <a:rPr lang="zh-TW" altLang="en-US" sz="2100" b="1">
                <a:solidFill>
                  <a:schemeClr val="bg1"/>
                </a:solidFill>
                <a:latin typeface="Microsoft JhengHei" charset="-120"/>
                <a:ea typeface="Microsoft JhengHei" charset="-120"/>
                <a:cs typeface="Microsoft JhengHei" charset="-120"/>
              </a:rPr>
              <a:t>學習內容</a:t>
            </a:r>
            <a:endParaRPr lang="zh-TW" altLang="en-US" sz="2100" b="1" dirty="0">
              <a:solidFill>
                <a:schemeClr val="bg1"/>
              </a:solidFill>
              <a:latin typeface="Microsoft JhengHei" charset="-120"/>
              <a:ea typeface="Microsoft JhengHei" charset="-120"/>
              <a:cs typeface="Microsoft JhengHei" charset="-120"/>
            </a:endParaRPr>
          </a:p>
        </p:txBody>
      </p:sp>
      <p:sp>
        <p:nvSpPr>
          <p:cNvPr id="16" name="手繪多邊形 15"/>
          <p:cNvSpPr/>
          <p:nvPr/>
        </p:nvSpPr>
        <p:spPr>
          <a:xfrm>
            <a:off x="1874816" y="3775191"/>
            <a:ext cx="2492646" cy="2395743"/>
          </a:xfrm>
          <a:custGeom>
            <a:avLst/>
            <a:gdLst>
              <a:gd name="connsiteX0" fmla="*/ 0 w 2738401"/>
              <a:gd name="connsiteY0" fmla="*/ 79561 h 795607"/>
              <a:gd name="connsiteX1" fmla="*/ 79561 w 2738401"/>
              <a:gd name="connsiteY1" fmla="*/ 0 h 795607"/>
              <a:gd name="connsiteX2" fmla="*/ 2658840 w 2738401"/>
              <a:gd name="connsiteY2" fmla="*/ 0 h 795607"/>
              <a:gd name="connsiteX3" fmla="*/ 2738401 w 2738401"/>
              <a:gd name="connsiteY3" fmla="*/ 79561 h 795607"/>
              <a:gd name="connsiteX4" fmla="*/ 2738401 w 2738401"/>
              <a:gd name="connsiteY4" fmla="*/ 716046 h 795607"/>
              <a:gd name="connsiteX5" fmla="*/ 2658840 w 2738401"/>
              <a:gd name="connsiteY5" fmla="*/ 795607 h 795607"/>
              <a:gd name="connsiteX6" fmla="*/ 79561 w 2738401"/>
              <a:gd name="connsiteY6" fmla="*/ 795607 h 795607"/>
              <a:gd name="connsiteX7" fmla="*/ 0 w 2738401"/>
              <a:gd name="connsiteY7" fmla="*/ 716046 h 795607"/>
              <a:gd name="connsiteX8" fmla="*/ 0 w 2738401"/>
              <a:gd name="connsiteY8" fmla="*/ 79561 h 79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795607">
                <a:moveTo>
                  <a:pt x="0" y="79561"/>
                </a:moveTo>
                <a:cubicBezTo>
                  <a:pt x="0" y="35621"/>
                  <a:pt x="35621" y="0"/>
                  <a:pt x="79561" y="0"/>
                </a:cubicBezTo>
                <a:lnTo>
                  <a:pt x="2658840" y="0"/>
                </a:lnTo>
                <a:cubicBezTo>
                  <a:pt x="2702780" y="0"/>
                  <a:pt x="2738401" y="35621"/>
                  <a:pt x="2738401" y="79561"/>
                </a:cubicBezTo>
                <a:lnTo>
                  <a:pt x="2738401" y="716046"/>
                </a:lnTo>
                <a:cubicBezTo>
                  <a:pt x="2738401" y="759986"/>
                  <a:pt x="2702780" y="795607"/>
                  <a:pt x="2658840" y="795607"/>
                </a:cubicBezTo>
                <a:lnTo>
                  <a:pt x="79561" y="795607"/>
                </a:lnTo>
                <a:cubicBezTo>
                  <a:pt x="35621" y="795607"/>
                  <a:pt x="0" y="759986"/>
                  <a:pt x="0" y="716046"/>
                </a:cubicBezTo>
                <a:lnTo>
                  <a:pt x="0" y="79561"/>
                </a:lnTo>
                <a:close/>
              </a:path>
            </a:pathLst>
          </a:custGeom>
          <a:solidFill>
            <a:srgbClr val="007A58"/>
          </a:solidFill>
          <a:scene3d>
            <a:camera prst="orthographicFront"/>
            <a:lightRig rig="flat" dir="t"/>
          </a:scene3d>
          <a:sp3d prstMaterial="plastic">
            <a:bevelT w="120900" h="88900" prst="divot"/>
            <a:bevelB w="88900" h="31750" prst="angle"/>
          </a:sp3d>
        </p:spPr>
        <p:style>
          <a:lnRef idx="3">
            <a:schemeClr val="lt1"/>
          </a:lnRef>
          <a:fillRef idx="1">
            <a:schemeClr val="accent3"/>
          </a:fillRef>
          <a:effectRef idx="1">
            <a:schemeClr val="accent3"/>
          </a:effectRef>
          <a:fontRef idx="minor">
            <a:schemeClr val="lt1"/>
          </a:fontRef>
        </p:style>
        <p:txBody>
          <a:bodyPr spcFirstLastPara="0" vert="horz" wrap="square" lIns="55577" tIns="46052" rIns="55577" bIns="46052" numCol="1" spcCol="1270" anchor="ctr" anchorCtr="0">
            <a:noAutofit/>
          </a:bodyPr>
          <a:lstStyle/>
          <a:p>
            <a:pPr algn="ctr" defTabSz="666750">
              <a:lnSpc>
                <a:spcPct val="90000"/>
              </a:lnSpc>
              <a:spcBef>
                <a:spcPct val="0"/>
              </a:spcBef>
              <a:spcAft>
                <a:spcPct val="35000"/>
              </a:spcAft>
            </a:pPr>
            <a:r>
              <a:rPr lang="zh-TW" altLang="en-US" b="1" dirty="0">
                <a:latin typeface="Microsoft JhengHei" charset="-120"/>
                <a:ea typeface="Microsoft JhengHei" charset="-120"/>
              </a:rPr>
              <a:t>運算思維與問題解決</a:t>
            </a:r>
            <a:endParaRPr lang="en-US" altLang="zh-TW" b="1" dirty="0">
              <a:latin typeface="Microsoft JhengHei" charset="-120"/>
              <a:ea typeface="Microsoft JhengHei" charset="-120"/>
            </a:endParaRPr>
          </a:p>
          <a:p>
            <a:pPr algn="ctr" defTabSz="666750">
              <a:lnSpc>
                <a:spcPct val="90000"/>
              </a:lnSpc>
              <a:spcBef>
                <a:spcPct val="0"/>
              </a:spcBef>
              <a:spcAft>
                <a:spcPct val="35000"/>
              </a:spcAft>
            </a:pPr>
            <a:r>
              <a:rPr lang="zh-TW" altLang="en-US" b="1" dirty="0">
                <a:latin typeface="Microsoft JhengHei" charset="-120"/>
                <a:ea typeface="Microsoft JhengHei" charset="-120"/>
              </a:rPr>
              <a:t>資訊科技與合作共創</a:t>
            </a:r>
            <a:endParaRPr lang="en-US" altLang="zh-TW" b="1" dirty="0">
              <a:latin typeface="Microsoft JhengHei" charset="-120"/>
              <a:ea typeface="Microsoft JhengHei" charset="-120"/>
            </a:endParaRPr>
          </a:p>
          <a:p>
            <a:pPr algn="ctr" defTabSz="666750">
              <a:lnSpc>
                <a:spcPct val="90000"/>
              </a:lnSpc>
              <a:spcBef>
                <a:spcPct val="0"/>
              </a:spcBef>
              <a:spcAft>
                <a:spcPct val="35000"/>
              </a:spcAft>
            </a:pPr>
            <a:r>
              <a:rPr lang="zh-TW" altLang="en-US" b="1" dirty="0">
                <a:latin typeface="Microsoft JhengHei" charset="-120"/>
                <a:ea typeface="Microsoft JhengHei" charset="-120"/>
              </a:rPr>
              <a:t>資訊科技與溝通表達</a:t>
            </a:r>
            <a:endParaRPr lang="en-US" altLang="zh-TW" b="1" dirty="0">
              <a:latin typeface="Microsoft JhengHei" charset="-120"/>
              <a:ea typeface="Microsoft JhengHei" charset="-120"/>
            </a:endParaRPr>
          </a:p>
          <a:p>
            <a:pPr algn="ctr" defTabSz="666750">
              <a:lnSpc>
                <a:spcPct val="90000"/>
              </a:lnSpc>
              <a:spcBef>
                <a:spcPct val="0"/>
              </a:spcBef>
              <a:spcAft>
                <a:spcPct val="35000"/>
              </a:spcAft>
            </a:pPr>
            <a:r>
              <a:rPr lang="zh-TW" altLang="en-US" b="1" dirty="0">
                <a:latin typeface="Microsoft JhengHei" charset="-120"/>
                <a:ea typeface="Microsoft JhengHei" charset="-120"/>
              </a:rPr>
              <a:t>資訊科技的使用態度</a:t>
            </a:r>
            <a:endParaRPr lang="zh-TW" altLang="en-US" b="1" dirty="0">
              <a:latin typeface="Microsoft JhengHei" charset="-120"/>
              <a:ea typeface="Microsoft JhengHei" charset="-120"/>
              <a:cs typeface="Microsoft JhengHei" charset="-120"/>
            </a:endParaRPr>
          </a:p>
        </p:txBody>
      </p:sp>
      <p:sp>
        <p:nvSpPr>
          <p:cNvPr id="24" name="手繪多邊形 23"/>
          <p:cNvSpPr/>
          <p:nvPr/>
        </p:nvSpPr>
        <p:spPr>
          <a:xfrm>
            <a:off x="5002542" y="3839796"/>
            <a:ext cx="2532710" cy="2331138"/>
          </a:xfrm>
          <a:custGeom>
            <a:avLst/>
            <a:gdLst>
              <a:gd name="connsiteX0" fmla="*/ 0 w 2738401"/>
              <a:gd name="connsiteY0" fmla="*/ 79561 h 795607"/>
              <a:gd name="connsiteX1" fmla="*/ 79561 w 2738401"/>
              <a:gd name="connsiteY1" fmla="*/ 0 h 795607"/>
              <a:gd name="connsiteX2" fmla="*/ 2658840 w 2738401"/>
              <a:gd name="connsiteY2" fmla="*/ 0 h 795607"/>
              <a:gd name="connsiteX3" fmla="*/ 2738401 w 2738401"/>
              <a:gd name="connsiteY3" fmla="*/ 79561 h 795607"/>
              <a:gd name="connsiteX4" fmla="*/ 2738401 w 2738401"/>
              <a:gd name="connsiteY4" fmla="*/ 716046 h 795607"/>
              <a:gd name="connsiteX5" fmla="*/ 2658840 w 2738401"/>
              <a:gd name="connsiteY5" fmla="*/ 795607 h 795607"/>
              <a:gd name="connsiteX6" fmla="*/ 79561 w 2738401"/>
              <a:gd name="connsiteY6" fmla="*/ 795607 h 795607"/>
              <a:gd name="connsiteX7" fmla="*/ 0 w 2738401"/>
              <a:gd name="connsiteY7" fmla="*/ 716046 h 795607"/>
              <a:gd name="connsiteX8" fmla="*/ 0 w 2738401"/>
              <a:gd name="connsiteY8" fmla="*/ 79561 h 79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795607">
                <a:moveTo>
                  <a:pt x="0" y="79561"/>
                </a:moveTo>
                <a:cubicBezTo>
                  <a:pt x="0" y="35621"/>
                  <a:pt x="35621" y="0"/>
                  <a:pt x="79561" y="0"/>
                </a:cubicBezTo>
                <a:lnTo>
                  <a:pt x="2658840" y="0"/>
                </a:lnTo>
                <a:cubicBezTo>
                  <a:pt x="2702780" y="0"/>
                  <a:pt x="2738401" y="35621"/>
                  <a:pt x="2738401" y="79561"/>
                </a:cubicBezTo>
                <a:lnTo>
                  <a:pt x="2738401" y="716046"/>
                </a:lnTo>
                <a:cubicBezTo>
                  <a:pt x="2738401" y="759986"/>
                  <a:pt x="2702780" y="795607"/>
                  <a:pt x="2658840" y="795607"/>
                </a:cubicBezTo>
                <a:lnTo>
                  <a:pt x="79561" y="795607"/>
                </a:lnTo>
                <a:cubicBezTo>
                  <a:pt x="35621" y="795607"/>
                  <a:pt x="0" y="759986"/>
                  <a:pt x="0" y="716046"/>
                </a:cubicBezTo>
                <a:lnTo>
                  <a:pt x="0" y="79561"/>
                </a:lnTo>
                <a:close/>
              </a:path>
            </a:pathLst>
          </a:custGeom>
          <a:solidFill>
            <a:srgbClr val="C00000"/>
          </a:solidFill>
          <a:effectLst>
            <a:outerShdw blurRad="40000" dist="20000" dir="5400000" rotWithShape="0">
              <a:srgbClr val="000000">
                <a:alpha val="38000"/>
              </a:srgbClr>
            </a:outerShdw>
          </a:effectLst>
          <a:scene3d>
            <a:camera prst="orthographicFront"/>
            <a:lightRig rig="flat" dir="t"/>
          </a:scene3d>
          <a:sp3d prstMaterial="plastic">
            <a:bevelB w="88900" h="31750" prst="angle"/>
          </a:sp3d>
        </p:spPr>
        <p:style>
          <a:lnRef idx="3">
            <a:schemeClr val="lt1"/>
          </a:lnRef>
          <a:fillRef idx="1">
            <a:schemeClr val="accent5"/>
          </a:fillRef>
          <a:effectRef idx="1">
            <a:schemeClr val="accent5"/>
          </a:effectRef>
          <a:fontRef idx="minor">
            <a:schemeClr val="lt1"/>
          </a:fontRef>
        </p:style>
        <p:txBody>
          <a:bodyPr spcFirstLastPara="0" vert="horz" wrap="square" lIns="55577" tIns="46052" rIns="55577" bIns="46052" numCol="1" spcCol="1270" anchor="ctr" anchorCtr="0">
            <a:noAutofit/>
          </a:bodyPr>
          <a:lstStyle/>
          <a:p>
            <a:pPr algn="ctr" defTabSz="666750">
              <a:lnSpc>
                <a:spcPct val="90000"/>
              </a:lnSpc>
              <a:spcBef>
                <a:spcPct val="0"/>
              </a:spcBef>
              <a:spcAft>
                <a:spcPct val="35000"/>
              </a:spcAft>
            </a:pPr>
            <a:r>
              <a:rPr lang="zh-TW" altLang="en-US" b="1" dirty="0" smtClean="0">
                <a:latin typeface="Microsoft JhengHei" charset="-120"/>
                <a:ea typeface="Microsoft JhengHei" charset="-120"/>
              </a:rPr>
              <a:t>演算法</a:t>
            </a:r>
            <a:endParaRPr lang="en-US" altLang="zh-TW" b="1" dirty="0" smtClean="0">
              <a:latin typeface="Microsoft JhengHei" charset="-120"/>
              <a:ea typeface="Microsoft JhengHei" charset="-120"/>
            </a:endParaRPr>
          </a:p>
          <a:p>
            <a:pPr algn="ctr" defTabSz="666750">
              <a:lnSpc>
                <a:spcPct val="90000"/>
              </a:lnSpc>
              <a:spcBef>
                <a:spcPct val="0"/>
              </a:spcBef>
              <a:spcAft>
                <a:spcPct val="35000"/>
              </a:spcAft>
            </a:pPr>
            <a:r>
              <a:rPr lang="zh-TW" altLang="en-US" b="1" dirty="0" smtClean="0">
                <a:latin typeface="Microsoft JhengHei" charset="-120"/>
                <a:ea typeface="Microsoft JhengHei" charset="-120"/>
              </a:rPr>
              <a:t>程式設計</a:t>
            </a:r>
            <a:endParaRPr lang="en-US" altLang="zh-TW" b="1" dirty="0" smtClean="0">
              <a:latin typeface="Microsoft JhengHei" charset="-120"/>
              <a:ea typeface="Microsoft JhengHei" charset="-120"/>
            </a:endParaRPr>
          </a:p>
          <a:p>
            <a:pPr algn="ctr" defTabSz="666750">
              <a:lnSpc>
                <a:spcPct val="90000"/>
              </a:lnSpc>
              <a:spcBef>
                <a:spcPct val="0"/>
              </a:spcBef>
              <a:spcAft>
                <a:spcPct val="35000"/>
              </a:spcAft>
            </a:pPr>
            <a:r>
              <a:rPr lang="zh-TW" altLang="en-US" b="1" dirty="0" smtClean="0">
                <a:latin typeface="Microsoft JhengHei" charset="-120"/>
                <a:ea typeface="Microsoft JhengHei" charset="-120"/>
              </a:rPr>
              <a:t>系統</a:t>
            </a:r>
            <a:r>
              <a:rPr lang="zh-TW" altLang="en-US" b="1" dirty="0">
                <a:latin typeface="Microsoft JhengHei" charset="-120"/>
                <a:ea typeface="Microsoft JhengHei" charset="-120"/>
              </a:rPr>
              <a:t>平台</a:t>
            </a:r>
            <a:endParaRPr lang="en-US" altLang="zh-TW" b="1" dirty="0">
              <a:latin typeface="Microsoft JhengHei" charset="-120"/>
              <a:ea typeface="Microsoft JhengHei" charset="-120"/>
            </a:endParaRPr>
          </a:p>
          <a:p>
            <a:pPr algn="ctr" defTabSz="666750">
              <a:lnSpc>
                <a:spcPct val="90000"/>
              </a:lnSpc>
              <a:spcBef>
                <a:spcPct val="0"/>
              </a:spcBef>
              <a:spcAft>
                <a:spcPct val="35000"/>
              </a:spcAft>
            </a:pPr>
            <a:r>
              <a:rPr lang="zh-TW" altLang="en-US" b="1" dirty="0">
                <a:latin typeface="Microsoft JhengHei" charset="-120"/>
                <a:ea typeface="Microsoft JhengHei" charset="-120"/>
              </a:rPr>
              <a:t>資訊科技應用</a:t>
            </a:r>
            <a:endParaRPr lang="en-US" altLang="zh-TW" b="1" dirty="0">
              <a:latin typeface="Microsoft JhengHei" charset="-120"/>
              <a:ea typeface="Microsoft JhengHei" charset="-120"/>
            </a:endParaRPr>
          </a:p>
          <a:p>
            <a:pPr algn="ctr" defTabSz="666750">
              <a:lnSpc>
                <a:spcPct val="90000"/>
              </a:lnSpc>
              <a:spcBef>
                <a:spcPct val="0"/>
              </a:spcBef>
              <a:spcAft>
                <a:spcPct val="35000"/>
              </a:spcAft>
            </a:pPr>
            <a:r>
              <a:rPr lang="zh-TW" altLang="en-US" b="1" dirty="0" smtClean="0">
                <a:latin typeface="Microsoft JhengHei" charset="-120"/>
                <a:ea typeface="Microsoft JhengHei" charset="-120"/>
              </a:rPr>
              <a:t>資料</a:t>
            </a:r>
            <a:r>
              <a:rPr lang="zh-TW" altLang="en-US" b="1" dirty="0">
                <a:latin typeface="Microsoft JhengHei" charset="-120"/>
                <a:ea typeface="Microsoft JhengHei" charset="-120"/>
              </a:rPr>
              <a:t>表示處理及分析</a:t>
            </a:r>
            <a:endParaRPr lang="en-US" altLang="zh-TW" b="1" dirty="0">
              <a:latin typeface="Microsoft JhengHei" charset="-120"/>
              <a:ea typeface="Microsoft JhengHei" charset="-120"/>
            </a:endParaRPr>
          </a:p>
          <a:p>
            <a:pPr algn="ctr" defTabSz="666750">
              <a:lnSpc>
                <a:spcPct val="90000"/>
              </a:lnSpc>
              <a:spcBef>
                <a:spcPct val="0"/>
              </a:spcBef>
              <a:spcAft>
                <a:spcPct val="35000"/>
              </a:spcAft>
            </a:pPr>
            <a:r>
              <a:rPr lang="zh-TW" altLang="en-US" b="1" dirty="0">
                <a:latin typeface="Microsoft JhengHei" charset="-120"/>
                <a:ea typeface="Microsoft JhengHei" charset="-120"/>
              </a:rPr>
              <a:t>資訊科技與人類社會</a:t>
            </a:r>
            <a:endParaRPr lang="zh-TW" altLang="en-US" b="1" dirty="0">
              <a:latin typeface="Microsoft JhengHei" charset="-120"/>
              <a:ea typeface="Microsoft JhengHei" charset="-120"/>
              <a:cs typeface="Microsoft JhengHei" charset="-120"/>
            </a:endParaRPr>
          </a:p>
        </p:txBody>
      </p:sp>
      <p:sp>
        <p:nvSpPr>
          <p:cNvPr id="2" name="左大括弧 1"/>
          <p:cNvSpPr/>
          <p:nvPr/>
        </p:nvSpPr>
        <p:spPr>
          <a:xfrm rot="5400000">
            <a:off x="4442357" y="1227243"/>
            <a:ext cx="429540" cy="2567285"/>
          </a:xfrm>
          <a:prstGeom prst="leftBrace">
            <a:avLst>
              <a:gd name="adj1" fmla="val 8333"/>
              <a:gd name="adj2" fmla="val 50652"/>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350"/>
          </a:p>
        </p:txBody>
      </p:sp>
      <p:sp>
        <p:nvSpPr>
          <p:cNvPr id="7" name="弧形向右箭號 6"/>
          <p:cNvSpPr/>
          <p:nvPr/>
        </p:nvSpPr>
        <p:spPr>
          <a:xfrm>
            <a:off x="683568" y="3282725"/>
            <a:ext cx="973678" cy="1943980"/>
          </a:xfrm>
          <a:prstGeom prst="curvedRightArrow">
            <a:avLst/>
          </a:prstGeom>
          <a:solidFill>
            <a:schemeClr val="bg1">
              <a:lumMod val="65000"/>
            </a:schemeClr>
          </a:solid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sz="2400" b="1" dirty="0">
                <a:solidFill>
                  <a:schemeClr val="tx1"/>
                </a:solidFill>
                <a:latin typeface="Microsoft JhengHei" charset="-120"/>
                <a:ea typeface="Microsoft JhengHei" charset="-120"/>
                <a:cs typeface="Microsoft JhengHei" charset="-120"/>
              </a:rPr>
              <a:t>四大類別</a:t>
            </a:r>
          </a:p>
        </p:txBody>
      </p:sp>
      <p:sp>
        <p:nvSpPr>
          <p:cNvPr id="22" name="弧形向右箭號 21"/>
          <p:cNvSpPr/>
          <p:nvPr/>
        </p:nvSpPr>
        <p:spPr>
          <a:xfrm flipH="1">
            <a:off x="7601696" y="3282724"/>
            <a:ext cx="973678" cy="1943981"/>
          </a:xfrm>
          <a:prstGeom prst="curvedRightArrow">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a:solidFill>
                  <a:schemeClr val="tx1"/>
                </a:solidFill>
                <a:latin typeface="Microsoft JhengHei" charset="-120"/>
                <a:ea typeface="Microsoft JhengHei" charset="-120"/>
                <a:cs typeface="Microsoft JhengHei" charset="-120"/>
              </a:rPr>
              <a:t>六大主題</a:t>
            </a:r>
          </a:p>
        </p:txBody>
      </p:sp>
      <p:sp>
        <p:nvSpPr>
          <p:cNvPr id="3" name="投影片編號版面配置區 2"/>
          <p:cNvSpPr>
            <a:spLocks noGrp="1"/>
          </p:cNvSpPr>
          <p:nvPr>
            <p:ph type="sldNum" sz="quarter" idx="12"/>
          </p:nvPr>
        </p:nvSpPr>
        <p:spPr/>
        <p:txBody>
          <a:bodyPr/>
          <a:lstStyle/>
          <a:p>
            <a:fld id="{7B83EF40-B5B1-4485-A470-E02D46259FD4}" type="slidenum">
              <a:rPr lang="zh-TW" altLang="en-US" smtClean="0"/>
              <a:pPr/>
              <a:t>33</a:t>
            </a:fld>
            <a:endParaRPr lang="zh-TW" altLang="en-US"/>
          </a:p>
        </p:txBody>
      </p:sp>
    </p:spTree>
    <p:extLst>
      <p:ext uri="{BB962C8B-B14F-4D97-AF65-F5344CB8AC3E}">
        <p14:creationId xmlns:p14="http://schemas.microsoft.com/office/powerpoint/2010/main" val="22090860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22"/>
        <p:cNvGrpSpPr/>
        <p:nvPr/>
      </p:nvGrpSpPr>
      <p:grpSpPr>
        <a:xfrm>
          <a:off x="0" y="0"/>
          <a:ext cx="0" cy="0"/>
          <a:chOff x="0" y="0"/>
          <a:chExt cx="0" cy="0"/>
        </a:xfrm>
      </p:grpSpPr>
      <p:grpSp>
        <p:nvGrpSpPr>
          <p:cNvPr id="16" name="群組 15"/>
          <p:cNvGrpSpPr/>
          <p:nvPr/>
        </p:nvGrpSpPr>
        <p:grpSpPr>
          <a:xfrm>
            <a:off x="683568" y="2060848"/>
            <a:ext cx="4117032" cy="1653902"/>
            <a:chOff x="683568" y="2060848"/>
            <a:chExt cx="4117032" cy="1653902"/>
          </a:xfrm>
        </p:grpSpPr>
        <p:sp>
          <p:nvSpPr>
            <p:cNvPr id="8" name="圓角矩形 7"/>
            <p:cNvSpPr/>
            <p:nvPr/>
          </p:nvSpPr>
          <p:spPr>
            <a:xfrm>
              <a:off x="683568" y="2060848"/>
              <a:ext cx="4117032" cy="1653902"/>
            </a:xfrm>
            <a:prstGeom prst="roundRect">
              <a:avLst/>
            </a:prstGeom>
            <a:solidFill>
              <a:schemeClr val="accent2">
                <a:lumMod val="20000"/>
                <a:lumOff val="80000"/>
              </a:scheme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 name="矩形 2"/>
            <p:cNvSpPr/>
            <p:nvPr/>
          </p:nvSpPr>
          <p:spPr>
            <a:xfrm>
              <a:off x="683568" y="2366893"/>
              <a:ext cx="2630116" cy="1200329"/>
            </a:xfrm>
            <a:prstGeom prst="rect">
              <a:avLst/>
            </a:prstGeom>
          </p:spPr>
          <p:txBody>
            <a:bodyPr wrap="square">
              <a:spAutoFit/>
            </a:bodyPr>
            <a:lstStyle/>
            <a:p>
              <a:r>
                <a:rPr lang="zh-TW" altLang="en-US" dirty="0">
                  <a:latin typeface="DFKaiShu-SB-Estd-BF"/>
                </a:rPr>
                <a:t>能具備運用運算工具之思維能力，藉以分析問題、</a:t>
              </a:r>
              <a:r>
                <a:rPr lang="zh-TW" altLang="en-US" dirty="0" smtClean="0">
                  <a:latin typeface="DFKaiShu-SB-Estd-BF"/>
                </a:rPr>
                <a:t>發展解題</a:t>
              </a:r>
              <a:r>
                <a:rPr lang="zh-TW" altLang="en-US" dirty="0">
                  <a:latin typeface="DFKaiShu-SB-Estd-BF"/>
                </a:rPr>
                <a:t>方法，並進行有效的決策。</a:t>
              </a:r>
              <a:endParaRPr lang="zh-TW" altLang="en-US" dirty="0"/>
            </a:p>
          </p:txBody>
        </p:sp>
      </p:grpSp>
      <p:grpSp>
        <p:nvGrpSpPr>
          <p:cNvPr id="15" name="群組 14"/>
          <p:cNvGrpSpPr/>
          <p:nvPr/>
        </p:nvGrpSpPr>
        <p:grpSpPr>
          <a:xfrm>
            <a:off x="5046018" y="2060848"/>
            <a:ext cx="4098304" cy="1653902"/>
            <a:chOff x="5046018" y="2060848"/>
            <a:chExt cx="4098304" cy="1653902"/>
          </a:xfrm>
        </p:grpSpPr>
        <p:sp>
          <p:nvSpPr>
            <p:cNvPr id="13" name="圓角矩形 12"/>
            <p:cNvSpPr/>
            <p:nvPr/>
          </p:nvSpPr>
          <p:spPr>
            <a:xfrm>
              <a:off x="5046018" y="2060848"/>
              <a:ext cx="4035846" cy="1653902"/>
            </a:xfrm>
            <a:prstGeom prst="roundRect">
              <a:avLst/>
            </a:prstGeom>
            <a:solidFill>
              <a:schemeClr val="accent1">
                <a:lumMod val="20000"/>
                <a:lumOff val="80000"/>
              </a:schemeClr>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 name="矩形 3"/>
            <p:cNvSpPr/>
            <p:nvPr/>
          </p:nvSpPr>
          <p:spPr>
            <a:xfrm>
              <a:off x="6788596" y="2536590"/>
              <a:ext cx="2355726" cy="646331"/>
            </a:xfrm>
            <a:prstGeom prst="rect">
              <a:avLst/>
            </a:prstGeom>
          </p:spPr>
          <p:txBody>
            <a:bodyPr wrap="square">
              <a:spAutoFit/>
            </a:bodyPr>
            <a:lstStyle/>
            <a:p>
              <a:r>
                <a:rPr lang="zh-TW" altLang="en-US" dirty="0">
                  <a:latin typeface="DFKaiShu-SB-Estd-BF"/>
                </a:rPr>
                <a:t>能利用資訊科技與他人合作並進行創作。</a:t>
              </a:r>
              <a:endParaRPr lang="zh-TW" altLang="en-US" dirty="0"/>
            </a:p>
          </p:txBody>
        </p:sp>
      </p:grpSp>
      <p:grpSp>
        <p:nvGrpSpPr>
          <p:cNvPr id="17" name="群組 16"/>
          <p:cNvGrpSpPr/>
          <p:nvPr/>
        </p:nvGrpSpPr>
        <p:grpSpPr>
          <a:xfrm>
            <a:off x="683568" y="3924985"/>
            <a:ext cx="4117032" cy="1653902"/>
            <a:chOff x="683568" y="3924985"/>
            <a:chExt cx="4117032" cy="1653902"/>
          </a:xfrm>
        </p:grpSpPr>
        <p:sp>
          <p:nvSpPr>
            <p:cNvPr id="12" name="圓角矩形 11"/>
            <p:cNvSpPr/>
            <p:nvPr/>
          </p:nvSpPr>
          <p:spPr>
            <a:xfrm>
              <a:off x="683568" y="3924985"/>
              <a:ext cx="4117032" cy="1653902"/>
            </a:xfrm>
            <a:prstGeom prst="roundRect">
              <a:avLst/>
            </a:prstGeom>
            <a:solidFill>
              <a:schemeClr val="accent3">
                <a:lumMod val="20000"/>
                <a:lumOff val="80000"/>
              </a:schemeClr>
            </a:solidFill>
            <a:ln w="571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矩形 5"/>
            <p:cNvSpPr/>
            <p:nvPr/>
          </p:nvSpPr>
          <p:spPr>
            <a:xfrm>
              <a:off x="775742" y="4428770"/>
              <a:ext cx="2428106" cy="646331"/>
            </a:xfrm>
            <a:prstGeom prst="rect">
              <a:avLst/>
            </a:prstGeom>
          </p:spPr>
          <p:txBody>
            <a:bodyPr wrap="square">
              <a:spAutoFit/>
            </a:bodyPr>
            <a:lstStyle/>
            <a:p>
              <a:r>
                <a:rPr lang="zh-TW" altLang="en-US" dirty="0">
                  <a:latin typeface="DFKaiShu-SB-Estd-BF"/>
                </a:rPr>
                <a:t>能利用資訊科技表達想法並與他人溝通。</a:t>
              </a:r>
              <a:endParaRPr lang="zh-TW" altLang="en-US" dirty="0"/>
            </a:p>
          </p:txBody>
        </p:sp>
      </p:grpSp>
      <p:grpSp>
        <p:nvGrpSpPr>
          <p:cNvPr id="10" name="群組 9"/>
          <p:cNvGrpSpPr/>
          <p:nvPr/>
        </p:nvGrpSpPr>
        <p:grpSpPr>
          <a:xfrm>
            <a:off x="5065068" y="3927748"/>
            <a:ext cx="4016796" cy="1653902"/>
            <a:chOff x="5065068" y="3927748"/>
            <a:chExt cx="4016796" cy="1653902"/>
          </a:xfrm>
        </p:grpSpPr>
        <p:sp>
          <p:nvSpPr>
            <p:cNvPr id="14" name="圓角矩形 13"/>
            <p:cNvSpPr/>
            <p:nvPr/>
          </p:nvSpPr>
          <p:spPr>
            <a:xfrm>
              <a:off x="5065068" y="3927748"/>
              <a:ext cx="4016796" cy="1653902"/>
            </a:xfrm>
            <a:prstGeom prst="roundRect">
              <a:avLst/>
            </a:prstGeom>
            <a:solidFill>
              <a:schemeClr val="accent6">
                <a:lumMod val="20000"/>
                <a:lumOff val="80000"/>
              </a:schemeClr>
            </a:solid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矩形 6"/>
            <p:cNvSpPr/>
            <p:nvPr/>
          </p:nvSpPr>
          <p:spPr>
            <a:xfrm>
              <a:off x="6785148" y="4186719"/>
              <a:ext cx="2296716" cy="1200329"/>
            </a:xfrm>
            <a:prstGeom prst="rect">
              <a:avLst/>
            </a:prstGeom>
          </p:spPr>
          <p:txBody>
            <a:bodyPr wrap="square">
              <a:spAutoFit/>
            </a:bodyPr>
            <a:lstStyle/>
            <a:p>
              <a:r>
                <a:rPr lang="zh-TW" altLang="en-US" dirty="0">
                  <a:latin typeface="DFKaiShu-SB-Estd-BF"/>
                </a:rPr>
                <a:t>能建立健康、合理與合法的資訊科技使用態度與習慣，並</a:t>
              </a:r>
            </a:p>
            <a:p>
              <a:r>
                <a:rPr lang="zh-TW" altLang="en-US" dirty="0">
                  <a:latin typeface="DFKaiShu-SB-Estd-BF"/>
                </a:rPr>
                <a:t>樂於探索資訊科技。</a:t>
              </a:r>
              <a:endParaRPr lang="zh-TW" altLang="en-US" dirty="0"/>
            </a:p>
          </p:txBody>
        </p:sp>
      </p:grpSp>
      <p:graphicFrame>
        <p:nvGraphicFramePr>
          <p:cNvPr id="11" name="資料庫圖表 10"/>
          <p:cNvGraphicFramePr/>
          <p:nvPr>
            <p:extLst>
              <p:ext uri="{D42A27DB-BD31-4B8C-83A1-F6EECF244321}">
                <p14:modId xmlns:p14="http://schemas.microsoft.com/office/powerpoint/2010/main" val="4083516627"/>
              </p:ext>
            </p:extLst>
          </p:nvPr>
        </p:nvGraphicFramePr>
        <p:xfrm>
          <a:off x="2979812" y="1789361"/>
          <a:ext cx="3960440" cy="40324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投影片編號版面配置區 1"/>
          <p:cNvSpPr>
            <a:spLocks noGrp="1"/>
          </p:cNvSpPr>
          <p:nvPr>
            <p:ph type="sldNum" sz="quarter" idx="12"/>
          </p:nvPr>
        </p:nvSpPr>
        <p:spPr/>
        <p:txBody>
          <a:bodyPr/>
          <a:lstStyle/>
          <a:p>
            <a:fld id="{7B83EF40-B5B1-4485-A470-E02D46259FD4}" type="slidenum">
              <a:rPr lang="zh-TW" altLang="en-US" smtClean="0"/>
              <a:pPr/>
              <a:t>34</a:t>
            </a:fld>
            <a:endParaRPr lang="zh-TW" altLang="en-US"/>
          </a:p>
        </p:txBody>
      </p:sp>
      <p:sp>
        <p:nvSpPr>
          <p:cNvPr id="18" name="標題 17"/>
          <p:cNvSpPr>
            <a:spLocks noGrp="1"/>
          </p:cNvSpPr>
          <p:nvPr>
            <p:ph type="title"/>
          </p:nvPr>
        </p:nvSpPr>
        <p:spPr/>
        <p:txBody>
          <a:bodyPr/>
          <a:lstStyle/>
          <a:p>
            <a:r>
              <a:rPr lang="zh-TW" altLang="en-US" b="1" dirty="0">
                <a:solidFill>
                  <a:schemeClr val="accent1">
                    <a:lumMod val="75000"/>
                  </a:schemeClr>
                </a:solidFill>
              </a:rPr>
              <a:t>四、學習表現架構</a:t>
            </a:r>
            <a:r>
              <a:rPr lang="en-US" altLang="zh-TW" b="1" dirty="0">
                <a:solidFill>
                  <a:schemeClr val="accent1">
                    <a:lumMod val="75000"/>
                  </a:schemeClr>
                </a:solidFill>
              </a:rPr>
              <a:t>(1/3)</a:t>
            </a:r>
            <a:endParaRPr lang="zh-TW" altLang="en-US" dirty="0"/>
          </a:p>
        </p:txBody>
      </p:sp>
    </p:spTree>
    <p:extLst>
      <p:ext uri="{BB962C8B-B14F-4D97-AF65-F5344CB8AC3E}">
        <p14:creationId xmlns:p14="http://schemas.microsoft.com/office/powerpoint/2010/main" val="3690485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手繪多邊形 5"/>
          <p:cNvSpPr/>
          <p:nvPr/>
        </p:nvSpPr>
        <p:spPr>
          <a:xfrm>
            <a:off x="1048407" y="1721398"/>
            <a:ext cx="2997918" cy="3642698"/>
          </a:xfrm>
          <a:custGeom>
            <a:avLst/>
            <a:gdLst>
              <a:gd name="connsiteX0" fmla="*/ 0 w 3423001"/>
              <a:gd name="connsiteY0" fmla="*/ 342300 h 5461386"/>
              <a:gd name="connsiteX1" fmla="*/ 342300 w 3423001"/>
              <a:gd name="connsiteY1" fmla="*/ 0 h 5461386"/>
              <a:gd name="connsiteX2" fmla="*/ 3080701 w 3423001"/>
              <a:gd name="connsiteY2" fmla="*/ 0 h 5461386"/>
              <a:gd name="connsiteX3" fmla="*/ 3423001 w 3423001"/>
              <a:gd name="connsiteY3" fmla="*/ 342300 h 5461386"/>
              <a:gd name="connsiteX4" fmla="*/ 3423001 w 3423001"/>
              <a:gd name="connsiteY4" fmla="*/ 5119086 h 5461386"/>
              <a:gd name="connsiteX5" fmla="*/ 3080701 w 3423001"/>
              <a:gd name="connsiteY5" fmla="*/ 5461386 h 5461386"/>
              <a:gd name="connsiteX6" fmla="*/ 342300 w 3423001"/>
              <a:gd name="connsiteY6" fmla="*/ 5461386 h 5461386"/>
              <a:gd name="connsiteX7" fmla="*/ 0 w 3423001"/>
              <a:gd name="connsiteY7" fmla="*/ 5119086 h 5461386"/>
              <a:gd name="connsiteX8" fmla="*/ 0 w 3423001"/>
              <a:gd name="connsiteY8" fmla="*/ 342300 h 546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3001" h="5461386">
                <a:moveTo>
                  <a:pt x="0" y="342300"/>
                </a:moveTo>
                <a:cubicBezTo>
                  <a:pt x="0" y="153253"/>
                  <a:pt x="153253" y="0"/>
                  <a:pt x="342300" y="0"/>
                </a:cubicBezTo>
                <a:lnTo>
                  <a:pt x="3080701" y="0"/>
                </a:lnTo>
                <a:cubicBezTo>
                  <a:pt x="3269748" y="0"/>
                  <a:pt x="3423001" y="153253"/>
                  <a:pt x="3423001" y="342300"/>
                </a:cubicBezTo>
                <a:lnTo>
                  <a:pt x="3423001" y="5119086"/>
                </a:lnTo>
                <a:cubicBezTo>
                  <a:pt x="3423001" y="5308133"/>
                  <a:pt x="3269748" y="5461386"/>
                  <a:pt x="3080701" y="5461386"/>
                </a:cubicBezTo>
                <a:lnTo>
                  <a:pt x="342300" y="5461386"/>
                </a:lnTo>
                <a:cubicBezTo>
                  <a:pt x="153253" y="5461386"/>
                  <a:pt x="0" y="5308133"/>
                  <a:pt x="0" y="5119086"/>
                </a:cubicBezTo>
                <a:lnTo>
                  <a:pt x="0" y="342300"/>
                </a:lnTo>
                <a:close/>
              </a:path>
            </a:pathLst>
          </a:custGeom>
          <a:solidFill>
            <a:schemeClr val="bg1">
              <a:lumMod val="95000"/>
            </a:schemeClr>
          </a:solidFill>
          <a:ln w="38100">
            <a:solidFill>
              <a:schemeClr val="bg1"/>
            </a:solidFill>
          </a:ln>
          <a:effectLst>
            <a:outerShdw blurRad="165100" dist="76200" dir="2700000" algn="tl" rotWithShape="0">
              <a:prstClr val="black">
                <a:alpha val="40000"/>
              </a:prstClr>
            </a:outerShdw>
          </a:effectLst>
          <a:scene3d>
            <a:camera prst="orthographicFront"/>
            <a:lightRig rig="flat" dir="t"/>
          </a:scene3d>
          <a:sp3d z="-190500" extrusionH="12700" prstMaterial="plastic"/>
        </p:spPr>
        <p:style>
          <a:lnRef idx="0">
            <a:scrgbClr r="0" g="0" b="0"/>
          </a:lnRef>
          <a:fillRef idx="3">
            <a:scrgbClr r="0" g="0" b="0"/>
          </a:fillRef>
          <a:effectRef idx="0">
            <a:scrgbClr r="0" g="0" b="0"/>
          </a:effectRef>
          <a:fontRef idx="minor">
            <a:schemeClr val="dk1">
              <a:hueOff val="0"/>
              <a:satOff val="0"/>
              <a:lumOff val="0"/>
              <a:alphaOff val="0"/>
            </a:schemeClr>
          </a:fontRef>
        </p:style>
        <p:txBody>
          <a:bodyPr spcFirstLastPara="0" vert="horz" wrap="square" lIns="114300" tIns="114300" rIns="114300" bIns="2981528" numCol="1" spcCol="1270" anchor="ctr" anchorCtr="0">
            <a:noAutofit/>
          </a:bodyPr>
          <a:lstStyle/>
          <a:p>
            <a:pPr algn="ctr" defTabSz="1333500">
              <a:lnSpc>
                <a:spcPct val="90000"/>
              </a:lnSpc>
              <a:spcBef>
                <a:spcPct val="0"/>
              </a:spcBef>
              <a:spcAft>
                <a:spcPct val="35000"/>
              </a:spcAft>
            </a:pPr>
            <a:r>
              <a:rPr lang="zh-TW" altLang="en-US" sz="3000" dirty="0">
                <a:latin typeface="Microsoft JhengHei" charset="-120"/>
                <a:ea typeface="Microsoft JhengHei" charset="-120"/>
                <a:cs typeface="Microsoft JhengHei" charset="-120"/>
              </a:rPr>
              <a:t>構面、類別</a:t>
            </a:r>
          </a:p>
        </p:txBody>
      </p:sp>
      <p:sp>
        <p:nvSpPr>
          <p:cNvPr id="10" name="手繪多邊形 9"/>
          <p:cNvSpPr/>
          <p:nvPr/>
        </p:nvSpPr>
        <p:spPr>
          <a:xfrm>
            <a:off x="1857238" y="2513068"/>
            <a:ext cx="2053801" cy="596705"/>
          </a:xfrm>
          <a:custGeom>
            <a:avLst/>
            <a:gdLst>
              <a:gd name="connsiteX0" fmla="*/ 0 w 2738401"/>
              <a:gd name="connsiteY0" fmla="*/ 79561 h 795607"/>
              <a:gd name="connsiteX1" fmla="*/ 79561 w 2738401"/>
              <a:gd name="connsiteY1" fmla="*/ 0 h 795607"/>
              <a:gd name="connsiteX2" fmla="*/ 2658840 w 2738401"/>
              <a:gd name="connsiteY2" fmla="*/ 0 h 795607"/>
              <a:gd name="connsiteX3" fmla="*/ 2738401 w 2738401"/>
              <a:gd name="connsiteY3" fmla="*/ 79561 h 795607"/>
              <a:gd name="connsiteX4" fmla="*/ 2738401 w 2738401"/>
              <a:gd name="connsiteY4" fmla="*/ 716046 h 795607"/>
              <a:gd name="connsiteX5" fmla="*/ 2658840 w 2738401"/>
              <a:gd name="connsiteY5" fmla="*/ 795607 h 795607"/>
              <a:gd name="connsiteX6" fmla="*/ 79561 w 2738401"/>
              <a:gd name="connsiteY6" fmla="*/ 795607 h 795607"/>
              <a:gd name="connsiteX7" fmla="*/ 0 w 2738401"/>
              <a:gd name="connsiteY7" fmla="*/ 716046 h 795607"/>
              <a:gd name="connsiteX8" fmla="*/ 0 w 2738401"/>
              <a:gd name="connsiteY8" fmla="*/ 79561 h 79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795607">
                <a:moveTo>
                  <a:pt x="0" y="79561"/>
                </a:moveTo>
                <a:cubicBezTo>
                  <a:pt x="0" y="35621"/>
                  <a:pt x="35621" y="0"/>
                  <a:pt x="79561" y="0"/>
                </a:cubicBezTo>
                <a:lnTo>
                  <a:pt x="2658840" y="0"/>
                </a:lnTo>
                <a:cubicBezTo>
                  <a:pt x="2702780" y="0"/>
                  <a:pt x="2738401" y="35621"/>
                  <a:pt x="2738401" y="79561"/>
                </a:cubicBezTo>
                <a:lnTo>
                  <a:pt x="2738401" y="716046"/>
                </a:lnTo>
                <a:cubicBezTo>
                  <a:pt x="2738401" y="759986"/>
                  <a:pt x="2702780" y="795607"/>
                  <a:pt x="2658840" y="795607"/>
                </a:cubicBezTo>
                <a:lnTo>
                  <a:pt x="79561" y="795607"/>
                </a:lnTo>
                <a:cubicBezTo>
                  <a:pt x="35621" y="795607"/>
                  <a:pt x="0" y="759986"/>
                  <a:pt x="0" y="716046"/>
                </a:cubicBezTo>
                <a:lnTo>
                  <a:pt x="0" y="79561"/>
                </a:lnTo>
                <a:close/>
              </a:path>
            </a:pathLst>
          </a:custGeom>
          <a:scene3d>
            <a:camera prst="orthographicFront"/>
            <a:lightRig rig="flat" dir="t"/>
          </a:scene3d>
          <a:sp3d prstMaterial="plastic">
            <a:bevelT w="120900" h="88900"/>
            <a:bevelB w="88900" h="31750" prst="angle"/>
          </a:sp3d>
        </p:spPr>
        <p:style>
          <a:lnRef idx="3">
            <a:schemeClr val="lt1"/>
          </a:lnRef>
          <a:fillRef idx="1">
            <a:schemeClr val="accent2"/>
          </a:fillRef>
          <a:effectRef idx="1">
            <a:schemeClr val="accent2"/>
          </a:effectRef>
          <a:fontRef idx="minor">
            <a:schemeClr val="lt1"/>
          </a:fontRef>
        </p:style>
        <p:txBody>
          <a:bodyPr spcFirstLastPara="0" vert="horz" wrap="square" lIns="55577" tIns="46052" rIns="55577" bIns="46052" numCol="1" spcCol="1270" anchor="ctr" anchorCtr="0">
            <a:noAutofit/>
          </a:bodyPr>
          <a:lstStyle/>
          <a:p>
            <a:pPr defTabSz="666750">
              <a:lnSpc>
                <a:spcPct val="90000"/>
              </a:lnSpc>
              <a:spcBef>
                <a:spcPct val="0"/>
              </a:spcBef>
              <a:spcAft>
                <a:spcPct val="35000"/>
              </a:spcAft>
            </a:pPr>
            <a:r>
              <a:rPr lang="zh-TW" altLang="en-US" sz="1500" dirty="0">
                <a:latin typeface="Microsoft JhengHei" charset="-120"/>
                <a:ea typeface="Microsoft JhengHei" charset="-120"/>
              </a:rPr>
              <a:t>運算思維與問題解決</a:t>
            </a:r>
            <a:r>
              <a:rPr lang="en-US" altLang="zh-TW" sz="1500" dirty="0">
                <a:latin typeface="Microsoft JhengHei" charset="-120"/>
                <a:ea typeface="Microsoft JhengHei" charset="-120"/>
              </a:rPr>
              <a:t>(t)</a:t>
            </a:r>
            <a:endParaRPr lang="zh-TW" altLang="en-US" sz="1500" dirty="0">
              <a:latin typeface="Microsoft JhengHei" charset="-120"/>
              <a:ea typeface="Microsoft JhengHei" charset="-120"/>
              <a:cs typeface="Microsoft JhengHei" charset="-120"/>
            </a:endParaRPr>
          </a:p>
        </p:txBody>
      </p:sp>
      <p:sp>
        <p:nvSpPr>
          <p:cNvPr id="11" name="手繪多邊形 10"/>
          <p:cNvSpPr/>
          <p:nvPr/>
        </p:nvSpPr>
        <p:spPr>
          <a:xfrm>
            <a:off x="1863119" y="3216377"/>
            <a:ext cx="2053801" cy="596705"/>
          </a:xfrm>
          <a:custGeom>
            <a:avLst/>
            <a:gdLst>
              <a:gd name="connsiteX0" fmla="*/ 0 w 2738401"/>
              <a:gd name="connsiteY0" fmla="*/ 79561 h 795607"/>
              <a:gd name="connsiteX1" fmla="*/ 79561 w 2738401"/>
              <a:gd name="connsiteY1" fmla="*/ 0 h 795607"/>
              <a:gd name="connsiteX2" fmla="*/ 2658840 w 2738401"/>
              <a:gd name="connsiteY2" fmla="*/ 0 h 795607"/>
              <a:gd name="connsiteX3" fmla="*/ 2738401 w 2738401"/>
              <a:gd name="connsiteY3" fmla="*/ 79561 h 795607"/>
              <a:gd name="connsiteX4" fmla="*/ 2738401 w 2738401"/>
              <a:gd name="connsiteY4" fmla="*/ 716046 h 795607"/>
              <a:gd name="connsiteX5" fmla="*/ 2658840 w 2738401"/>
              <a:gd name="connsiteY5" fmla="*/ 795607 h 795607"/>
              <a:gd name="connsiteX6" fmla="*/ 79561 w 2738401"/>
              <a:gd name="connsiteY6" fmla="*/ 795607 h 795607"/>
              <a:gd name="connsiteX7" fmla="*/ 0 w 2738401"/>
              <a:gd name="connsiteY7" fmla="*/ 716046 h 795607"/>
              <a:gd name="connsiteX8" fmla="*/ 0 w 2738401"/>
              <a:gd name="connsiteY8" fmla="*/ 79561 h 79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795607">
                <a:moveTo>
                  <a:pt x="0" y="79561"/>
                </a:moveTo>
                <a:cubicBezTo>
                  <a:pt x="0" y="35621"/>
                  <a:pt x="35621" y="0"/>
                  <a:pt x="79561" y="0"/>
                </a:cubicBezTo>
                <a:lnTo>
                  <a:pt x="2658840" y="0"/>
                </a:lnTo>
                <a:cubicBezTo>
                  <a:pt x="2702780" y="0"/>
                  <a:pt x="2738401" y="35621"/>
                  <a:pt x="2738401" y="79561"/>
                </a:cubicBezTo>
                <a:lnTo>
                  <a:pt x="2738401" y="716046"/>
                </a:lnTo>
                <a:cubicBezTo>
                  <a:pt x="2738401" y="759986"/>
                  <a:pt x="2702780" y="795607"/>
                  <a:pt x="2658840" y="795607"/>
                </a:cubicBezTo>
                <a:lnTo>
                  <a:pt x="79561" y="795607"/>
                </a:lnTo>
                <a:cubicBezTo>
                  <a:pt x="35621" y="795607"/>
                  <a:pt x="0" y="759986"/>
                  <a:pt x="0" y="716046"/>
                </a:cubicBezTo>
                <a:lnTo>
                  <a:pt x="0" y="79561"/>
                </a:lnTo>
                <a:close/>
              </a:path>
            </a:pathLst>
          </a:custGeom>
          <a:solidFill>
            <a:srgbClr val="007A58"/>
          </a:solidFill>
          <a:scene3d>
            <a:camera prst="orthographicFront"/>
            <a:lightRig rig="flat" dir="t"/>
          </a:scene3d>
          <a:sp3d prstMaterial="plastic">
            <a:bevelT w="120900" h="88900"/>
            <a:bevelB w="88900" h="31750" prst="angle"/>
          </a:sp3d>
        </p:spPr>
        <p:style>
          <a:lnRef idx="3">
            <a:schemeClr val="lt1"/>
          </a:lnRef>
          <a:fillRef idx="1">
            <a:schemeClr val="accent3"/>
          </a:fillRef>
          <a:effectRef idx="1">
            <a:schemeClr val="accent3"/>
          </a:effectRef>
          <a:fontRef idx="minor">
            <a:schemeClr val="lt1"/>
          </a:fontRef>
        </p:style>
        <p:txBody>
          <a:bodyPr spcFirstLastPara="0" vert="horz" wrap="square" lIns="55577" tIns="46052" rIns="55577" bIns="46052" numCol="1" spcCol="1270" anchor="ctr" anchorCtr="0">
            <a:noAutofit/>
          </a:bodyPr>
          <a:lstStyle/>
          <a:p>
            <a:pPr defTabSz="666750">
              <a:lnSpc>
                <a:spcPct val="90000"/>
              </a:lnSpc>
              <a:spcBef>
                <a:spcPct val="0"/>
              </a:spcBef>
              <a:spcAft>
                <a:spcPct val="35000"/>
              </a:spcAft>
            </a:pPr>
            <a:r>
              <a:rPr lang="zh-TW" altLang="en-US" sz="1500" dirty="0">
                <a:latin typeface="Microsoft JhengHei" charset="-120"/>
                <a:ea typeface="Microsoft JhengHei" charset="-120"/>
              </a:rPr>
              <a:t>資訊科技與合作共創</a:t>
            </a:r>
            <a:r>
              <a:rPr lang="en-US" altLang="zh-TW" sz="1500" dirty="0">
                <a:latin typeface="Microsoft JhengHei" charset="-120"/>
                <a:ea typeface="Microsoft JhengHei" charset="-120"/>
              </a:rPr>
              <a:t>(c)</a:t>
            </a:r>
            <a:endParaRPr lang="zh-TW" altLang="en-US" sz="1500" dirty="0">
              <a:latin typeface="Microsoft JhengHei" charset="-120"/>
              <a:ea typeface="Microsoft JhengHei" charset="-120"/>
              <a:cs typeface="Microsoft JhengHei" charset="-120"/>
            </a:endParaRPr>
          </a:p>
        </p:txBody>
      </p:sp>
      <p:sp>
        <p:nvSpPr>
          <p:cNvPr id="12" name="手繪多邊形 11"/>
          <p:cNvSpPr/>
          <p:nvPr/>
        </p:nvSpPr>
        <p:spPr>
          <a:xfrm>
            <a:off x="1857237" y="3919687"/>
            <a:ext cx="2053801" cy="596705"/>
          </a:xfrm>
          <a:custGeom>
            <a:avLst/>
            <a:gdLst>
              <a:gd name="connsiteX0" fmla="*/ 0 w 2738401"/>
              <a:gd name="connsiteY0" fmla="*/ 79561 h 795607"/>
              <a:gd name="connsiteX1" fmla="*/ 79561 w 2738401"/>
              <a:gd name="connsiteY1" fmla="*/ 0 h 795607"/>
              <a:gd name="connsiteX2" fmla="*/ 2658840 w 2738401"/>
              <a:gd name="connsiteY2" fmla="*/ 0 h 795607"/>
              <a:gd name="connsiteX3" fmla="*/ 2738401 w 2738401"/>
              <a:gd name="connsiteY3" fmla="*/ 79561 h 795607"/>
              <a:gd name="connsiteX4" fmla="*/ 2738401 w 2738401"/>
              <a:gd name="connsiteY4" fmla="*/ 716046 h 795607"/>
              <a:gd name="connsiteX5" fmla="*/ 2658840 w 2738401"/>
              <a:gd name="connsiteY5" fmla="*/ 795607 h 795607"/>
              <a:gd name="connsiteX6" fmla="*/ 79561 w 2738401"/>
              <a:gd name="connsiteY6" fmla="*/ 795607 h 795607"/>
              <a:gd name="connsiteX7" fmla="*/ 0 w 2738401"/>
              <a:gd name="connsiteY7" fmla="*/ 716046 h 795607"/>
              <a:gd name="connsiteX8" fmla="*/ 0 w 2738401"/>
              <a:gd name="connsiteY8" fmla="*/ 79561 h 79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795607">
                <a:moveTo>
                  <a:pt x="0" y="79561"/>
                </a:moveTo>
                <a:cubicBezTo>
                  <a:pt x="0" y="35621"/>
                  <a:pt x="35621" y="0"/>
                  <a:pt x="79561" y="0"/>
                </a:cubicBezTo>
                <a:lnTo>
                  <a:pt x="2658840" y="0"/>
                </a:lnTo>
                <a:cubicBezTo>
                  <a:pt x="2702780" y="0"/>
                  <a:pt x="2738401" y="35621"/>
                  <a:pt x="2738401" y="79561"/>
                </a:cubicBezTo>
                <a:lnTo>
                  <a:pt x="2738401" y="716046"/>
                </a:lnTo>
                <a:cubicBezTo>
                  <a:pt x="2738401" y="759986"/>
                  <a:pt x="2702780" y="795607"/>
                  <a:pt x="2658840" y="795607"/>
                </a:cubicBezTo>
                <a:lnTo>
                  <a:pt x="79561" y="795607"/>
                </a:lnTo>
                <a:cubicBezTo>
                  <a:pt x="35621" y="795607"/>
                  <a:pt x="0" y="759986"/>
                  <a:pt x="0" y="716046"/>
                </a:cubicBezTo>
                <a:lnTo>
                  <a:pt x="0" y="79561"/>
                </a:lnTo>
                <a:close/>
              </a:path>
            </a:pathLst>
          </a:custGeom>
          <a:solidFill>
            <a:schemeClr val="accent2">
              <a:lumMod val="50000"/>
            </a:schemeClr>
          </a:solidFill>
          <a:scene3d>
            <a:camera prst="orthographicFront"/>
            <a:lightRig rig="flat" dir="t"/>
          </a:scene3d>
          <a:sp3d prstMaterial="plastic">
            <a:bevelT w="120900" h="88900"/>
            <a:bevelB w="88900" h="31750" prst="angle"/>
          </a:sp3d>
        </p:spPr>
        <p:style>
          <a:lnRef idx="3">
            <a:schemeClr val="lt1"/>
          </a:lnRef>
          <a:fillRef idx="1">
            <a:schemeClr val="accent4"/>
          </a:fillRef>
          <a:effectRef idx="1">
            <a:schemeClr val="accent4"/>
          </a:effectRef>
          <a:fontRef idx="minor">
            <a:schemeClr val="lt1"/>
          </a:fontRef>
        </p:style>
        <p:txBody>
          <a:bodyPr spcFirstLastPara="0" vert="horz" wrap="square" lIns="55577" tIns="46052" rIns="55577" bIns="46052" numCol="1" spcCol="1270" anchor="ctr" anchorCtr="0">
            <a:noAutofit/>
          </a:bodyPr>
          <a:lstStyle/>
          <a:p>
            <a:pPr defTabSz="666750">
              <a:lnSpc>
                <a:spcPct val="90000"/>
              </a:lnSpc>
              <a:spcBef>
                <a:spcPct val="0"/>
              </a:spcBef>
              <a:spcAft>
                <a:spcPct val="35000"/>
              </a:spcAft>
            </a:pPr>
            <a:r>
              <a:rPr lang="zh-TW" altLang="en-US" sz="1500" dirty="0">
                <a:latin typeface="Microsoft JhengHei" charset="-120"/>
                <a:ea typeface="Microsoft JhengHei" charset="-120"/>
              </a:rPr>
              <a:t>資訊科技與溝通表達</a:t>
            </a:r>
            <a:r>
              <a:rPr lang="en-US" altLang="zh-TW" sz="1500" dirty="0">
                <a:latin typeface="Microsoft JhengHei" charset="-120"/>
                <a:ea typeface="Microsoft JhengHei" charset="-120"/>
              </a:rPr>
              <a:t>(p)</a:t>
            </a:r>
            <a:endParaRPr lang="zh-TW" altLang="en-US" sz="1500" dirty="0">
              <a:latin typeface="Microsoft JhengHei" charset="-120"/>
              <a:ea typeface="Microsoft JhengHei" charset="-120"/>
              <a:cs typeface="Microsoft JhengHei" charset="-120"/>
            </a:endParaRPr>
          </a:p>
        </p:txBody>
      </p:sp>
      <p:sp>
        <p:nvSpPr>
          <p:cNvPr id="13" name="手繪多邊形 12"/>
          <p:cNvSpPr/>
          <p:nvPr/>
        </p:nvSpPr>
        <p:spPr>
          <a:xfrm>
            <a:off x="1863119" y="4641891"/>
            <a:ext cx="2053801" cy="596705"/>
          </a:xfrm>
          <a:custGeom>
            <a:avLst/>
            <a:gdLst>
              <a:gd name="connsiteX0" fmla="*/ 0 w 2738401"/>
              <a:gd name="connsiteY0" fmla="*/ 79561 h 795607"/>
              <a:gd name="connsiteX1" fmla="*/ 79561 w 2738401"/>
              <a:gd name="connsiteY1" fmla="*/ 0 h 795607"/>
              <a:gd name="connsiteX2" fmla="*/ 2658840 w 2738401"/>
              <a:gd name="connsiteY2" fmla="*/ 0 h 795607"/>
              <a:gd name="connsiteX3" fmla="*/ 2738401 w 2738401"/>
              <a:gd name="connsiteY3" fmla="*/ 79561 h 795607"/>
              <a:gd name="connsiteX4" fmla="*/ 2738401 w 2738401"/>
              <a:gd name="connsiteY4" fmla="*/ 716046 h 795607"/>
              <a:gd name="connsiteX5" fmla="*/ 2658840 w 2738401"/>
              <a:gd name="connsiteY5" fmla="*/ 795607 h 795607"/>
              <a:gd name="connsiteX6" fmla="*/ 79561 w 2738401"/>
              <a:gd name="connsiteY6" fmla="*/ 795607 h 795607"/>
              <a:gd name="connsiteX7" fmla="*/ 0 w 2738401"/>
              <a:gd name="connsiteY7" fmla="*/ 716046 h 795607"/>
              <a:gd name="connsiteX8" fmla="*/ 0 w 2738401"/>
              <a:gd name="connsiteY8" fmla="*/ 79561 h 79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795607">
                <a:moveTo>
                  <a:pt x="0" y="79561"/>
                </a:moveTo>
                <a:cubicBezTo>
                  <a:pt x="0" y="35621"/>
                  <a:pt x="35621" y="0"/>
                  <a:pt x="79561" y="0"/>
                </a:cubicBezTo>
                <a:lnTo>
                  <a:pt x="2658840" y="0"/>
                </a:lnTo>
                <a:cubicBezTo>
                  <a:pt x="2702780" y="0"/>
                  <a:pt x="2738401" y="35621"/>
                  <a:pt x="2738401" y="79561"/>
                </a:cubicBezTo>
                <a:lnTo>
                  <a:pt x="2738401" y="716046"/>
                </a:lnTo>
                <a:cubicBezTo>
                  <a:pt x="2738401" y="759986"/>
                  <a:pt x="2702780" y="795607"/>
                  <a:pt x="2658840" y="795607"/>
                </a:cubicBezTo>
                <a:lnTo>
                  <a:pt x="79561" y="795607"/>
                </a:lnTo>
                <a:cubicBezTo>
                  <a:pt x="35621" y="795607"/>
                  <a:pt x="0" y="759986"/>
                  <a:pt x="0" y="716046"/>
                </a:cubicBezTo>
                <a:lnTo>
                  <a:pt x="0" y="79561"/>
                </a:lnTo>
                <a:close/>
              </a:path>
            </a:pathLst>
          </a:custGeom>
          <a:solidFill>
            <a:srgbClr val="0070C0"/>
          </a:solidFill>
          <a:scene3d>
            <a:camera prst="orthographicFront"/>
            <a:lightRig rig="flat" dir="t"/>
          </a:scene3d>
          <a:sp3d prstMaterial="plastic">
            <a:bevelT w="120900" h="88900"/>
            <a:bevelB w="88900" h="31750" prst="angle"/>
          </a:sp3d>
        </p:spPr>
        <p:style>
          <a:lnRef idx="3">
            <a:schemeClr val="lt1"/>
          </a:lnRef>
          <a:fillRef idx="1">
            <a:schemeClr val="accent5"/>
          </a:fillRef>
          <a:effectRef idx="1">
            <a:schemeClr val="accent5"/>
          </a:effectRef>
          <a:fontRef idx="minor">
            <a:schemeClr val="lt1"/>
          </a:fontRef>
        </p:style>
        <p:txBody>
          <a:bodyPr spcFirstLastPara="0" vert="horz" wrap="square" lIns="55577" tIns="46052" rIns="55577" bIns="46052" numCol="1" spcCol="1270" anchor="ctr" anchorCtr="0">
            <a:noAutofit/>
          </a:bodyPr>
          <a:lstStyle/>
          <a:p>
            <a:pPr defTabSz="666750">
              <a:lnSpc>
                <a:spcPct val="90000"/>
              </a:lnSpc>
              <a:spcBef>
                <a:spcPct val="0"/>
              </a:spcBef>
              <a:spcAft>
                <a:spcPct val="35000"/>
              </a:spcAft>
            </a:pPr>
            <a:r>
              <a:rPr lang="zh-TW" altLang="en-US" sz="1500" dirty="0">
                <a:latin typeface="Microsoft JhengHei" charset="-120"/>
                <a:ea typeface="Microsoft JhengHei" charset="-120"/>
              </a:rPr>
              <a:t>資訊科技的使用態度</a:t>
            </a:r>
            <a:r>
              <a:rPr lang="en-US" altLang="zh-TW" sz="1500" dirty="0">
                <a:latin typeface="Microsoft JhengHei" charset="-120"/>
                <a:ea typeface="Microsoft JhengHei" charset="-120"/>
              </a:rPr>
              <a:t>(a)</a:t>
            </a:r>
            <a:endParaRPr lang="zh-TW" altLang="en-US" sz="1500" dirty="0">
              <a:latin typeface="Microsoft JhengHei" charset="-120"/>
              <a:ea typeface="Microsoft JhengHei" charset="-120"/>
              <a:cs typeface="Microsoft JhengHei" charset="-120"/>
            </a:endParaRPr>
          </a:p>
        </p:txBody>
      </p:sp>
      <p:sp>
        <p:nvSpPr>
          <p:cNvPr id="14" name="手繪多邊形 13"/>
          <p:cNvSpPr/>
          <p:nvPr/>
        </p:nvSpPr>
        <p:spPr>
          <a:xfrm>
            <a:off x="4360308" y="1721398"/>
            <a:ext cx="1813834" cy="3642698"/>
          </a:xfrm>
          <a:custGeom>
            <a:avLst/>
            <a:gdLst>
              <a:gd name="connsiteX0" fmla="*/ 0 w 3423001"/>
              <a:gd name="connsiteY0" fmla="*/ 342300 h 5461386"/>
              <a:gd name="connsiteX1" fmla="*/ 342300 w 3423001"/>
              <a:gd name="connsiteY1" fmla="*/ 0 h 5461386"/>
              <a:gd name="connsiteX2" fmla="*/ 3080701 w 3423001"/>
              <a:gd name="connsiteY2" fmla="*/ 0 h 5461386"/>
              <a:gd name="connsiteX3" fmla="*/ 3423001 w 3423001"/>
              <a:gd name="connsiteY3" fmla="*/ 342300 h 5461386"/>
              <a:gd name="connsiteX4" fmla="*/ 3423001 w 3423001"/>
              <a:gd name="connsiteY4" fmla="*/ 5119086 h 5461386"/>
              <a:gd name="connsiteX5" fmla="*/ 3080701 w 3423001"/>
              <a:gd name="connsiteY5" fmla="*/ 5461386 h 5461386"/>
              <a:gd name="connsiteX6" fmla="*/ 342300 w 3423001"/>
              <a:gd name="connsiteY6" fmla="*/ 5461386 h 5461386"/>
              <a:gd name="connsiteX7" fmla="*/ 0 w 3423001"/>
              <a:gd name="connsiteY7" fmla="*/ 5119086 h 5461386"/>
              <a:gd name="connsiteX8" fmla="*/ 0 w 3423001"/>
              <a:gd name="connsiteY8" fmla="*/ 342300 h 546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3001" h="5461386">
                <a:moveTo>
                  <a:pt x="0" y="342300"/>
                </a:moveTo>
                <a:cubicBezTo>
                  <a:pt x="0" y="153253"/>
                  <a:pt x="153253" y="0"/>
                  <a:pt x="342300" y="0"/>
                </a:cubicBezTo>
                <a:lnTo>
                  <a:pt x="3080701" y="0"/>
                </a:lnTo>
                <a:cubicBezTo>
                  <a:pt x="3269748" y="0"/>
                  <a:pt x="3423001" y="153253"/>
                  <a:pt x="3423001" y="342300"/>
                </a:cubicBezTo>
                <a:lnTo>
                  <a:pt x="3423001" y="5119086"/>
                </a:lnTo>
                <a:cubicBezTo>
                  <a:pt x="3423001" y="5308133"/>
                  <a:pt x="3269748" y="5461386"/>
                  <a:pt x="3080701" y="5461386"/>
                </a:cubicBezTo>
                <a:lnTo>
                  <a:pt x="342300" y="5461386"/>
                </a:lnTo>
                <a:cubicBezTo>
                  <a:pt x="153253" y="5461386"/>
                  <a:pt x="0" y="5308133"/>
                  <a:pt x="0" y="5119086"/>
                </a:cubicBezTo>
                <a:lnTo>
                  <a:pt x="0" y="342300"/>
                </a:lnTo>
                <a:close/>
              </a:path>
            </a:pathLst>
          </a:custGeom>
          <a:solidFill>
            <a:schemeClr val="bg1">
              <a:lumMod val="95000"/>
            </a:schemeClr>
          </a:solidFill>
          <a:ln w="38100">
            <a:solidFill>
              <a:schemeClr val="bg1"/>
            </a:solidFill>
          </a:ln>
          <a:effectLst>
            <a:outerShdw blurRad="177800" dist="76200" dir="2700000" algn="tl" rotWithShape="0">
              <a:prstClr val="black">
                <a:alpha val="40000"/>
              </a:prstClr>
            </a:outerShdw>
          </a:effectLst>
          <a:scene3d>
            <a:camera prst="orthographicFront"/>
            <a:lightRig rig="flat" dir="t"/>
          </a:scene3d>
          <a:sp3d z="-190500" extrusionH="12700" prstMaterial="plastic"/>
        </p:spPr>
        <p:style>
          <a:lnRef idx="0">
            <a:scrgbClr r="0" g="0" b="0"/>
          </a:lnRef>
          <a:fillRef idx="3">
            <a:scrgbClr r="0" g="0" b="0"/>
          </a:fillRef>
          <a:effectRef idx="0">
            <a:scrgbClr r="0" g="0" b="0"/>
          </a:effectRef>
          <a:fontRef idx="minor">
            <a:schemeClr val="dk1">
              <a:hueOff val="0"/>
              <a:satOff val="0"/>
              <a:lumOff val="0"/>
              <a:alphaOff val="0"/>
            </a:schemeClr>
          </a:fontRef>
        </p:style>
        <p:txBody>
          <a:bodyPr spcFirstLastPara="0" vert="horz" wrap="square" lIns="114300" tIns="114300" rIns="114300" bIns="2981528" numCol="1" spcCol="1270" anchor="ctr" anchorCtr="0">
            <a:noAutofit/>
          </a:bodyPr>
          <a:lstStyle/>
          <a:p>
            <a:pPr algn="ctr" defTabSz="1333500">
              <a:lnSpc>
                <a:spcPct val="90000"/>
              </a:lnSpc>
              <a:spcBef>
                <a:spcPct val="0"/>
              </a:spcBef>
              <a:spcAft>
                <a:spcPct val="35000"/>
              </a:spcAft>
            </a:pPr>
            <a:r>
              <a:rPr lang="zh-TW" altLang="en-US" sz="3000" dirty="0">
                <a:latin typeface="Microsoft JhengHei" charset="-120"/>
                <a:ea typeface="Microsoft JhengHei" charset="-120"/>
                <a:cs typeface="Microsoft JhengHei" charset="-120"/>
              </a:rPr>
              <a:t>學習階段</a:t>
            </a:r>
          </a:p>
        </p:txBody>
      </p:sp>
      <p:sp>
        <p:nvSpPr>
          <p:cNvPr id="15" name="手繪多邊形 14"/>
          <p:cNvSpPr/>
          <p:nvPr/>
        </p:nvSpPr>
        <p:spPr>
          <a:xfrm>
            <a:off x="4509493" y="3042992"/>
            <a:ext cx="1515463" cy="828942"/>
          </a:xfrm>
          <a:custGeom>
            <a:avLst/>
            <a:gdLst>
              <a:gd name="connsiteX0" fmla="*/ 0 w 2738401"/>
              <a:gd name="connsiteY0" fmla="*/ 164668 h 1646682"/>
              <a:gd name="connsiteX1" fmla="*/ 164668 w 2738401"/>
              <a:gd name="connsiteY1" fmla="*/ 0 h 1646682"/>
              <a:gd name="connsiteX2" fmla="*/ 2573733 w 2738401"/>
              <a:gd name="connsiteY2" fmla="*/ 0 h 1646682"/>
              <a:gd name="connsiteX3" fmla="*/ 2738401 w 2738401"/>
              <a:gd name="connsiteY3" fmla="*/ 164668 h 1646682"/>
              <a:gd name="connsiteX4" fmla="*/ 2738401 w 2738401"/>
              <a:gd name="connsiteY4" fmla="*/ 1482014 h 1646682"/>
              <a:gd name="connsiteX5" fmla="*/ 2573733 w 2738401"/>
              <a:gd name="connsiteY5" fmla="*/ 1646682 h 1646682"/>
              <a:gd name="connsiteX6" fmla="*/ 164668 w 2738401"/>
              <a:gd name="connsiteY6" fmla="*/ 1646682 h 1646682"/>
              <a:gd name="connsiteX7" fmla="*/ 0 w 2738401"/>
              <a:gd name="connsiteY7" fmla="*/ 1482014 h 1646682"/>
              <a:gd name="connsiteX8" fmla="*/ 0 w 2738401"/>
              <a:gd name="connsiteY8" fmla="*/ 164668 h 1646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1646682">
                <a:moveTo>
                  <a:pt x="0" y="164668"/>
                </a:moveTo>
                <a:cubicBezTo>
                  <a:pt x="0" y="73724"/>
                  <a:pt x="73724" y="0"/>
                  <a:pt x="164668" y="0"/>
                </a:cubicBezTo>
                <a:lnTo>
                  <a:pt x="2573733" y="0"/>
                </a:lnTo>
                <a:cubicBezTo>
                  <a:pt x="2664677" y="0"/>
                  <a:pt x="2738401" y="73724"/>
                  <a:pt x="2738401" y="164668"/>
                </a:cubicBezTo>
                <a:lnTo>
                  <a:pt x="2738401" y="1482014"/>
                </a:lnTo>
                <a:cubicBezTo>
                  <a:pt x="2738401" y="1572958"/>
                  <a:pt x="2664677" y="1646682"/>
                  <a:pt x="2573733" y="1646682"/>
                </a:cubicBezTo>
                <a:lnTo>
                  <a:pt x="164668" y="1646682"/>
                </a:lnTo>
                <a:cubicBezTo>
                  <a:pt x="73724" y="1646682"/>
                  <a:pt x="0" y="1572958"/>
                  <a:pt x="0" y="1482014"/>
                </a:cubicBezTo>
                <a:lnTo>
                  <a:pt x="0" y="164668"/>
                </a:lnTo>
                <a:close/>
              </a:path>
            </a:pathLst>
          </a:custGeom>
          <a:solidFill>
            <a:srgbClr val="0070C0"/>
          </a:solidFill>
          <a:scene3d>
            <a:camera prst="orthographicFront"/>
            <a:lightRig rig="flat" dir="t"/>
          </a:scene3d>
          <a:sp3d prstMaterial="plastic">
            <a:bevelT w="120900" h="88900"/>
            <a:bevelB w="88900" h="31750" prst="angle"/>
          </a:sp3d>
        </p:spPr>
        <p:style>
          <a:lnRef idx="3">
            <a:schemeClr val="lt1"/>
          </a:lnRef>
          <a:fillRef idx="1">
            <a:schemeClr val="accent5"/>
          </a:fillRef>
          <a:effectRef idx="1">
            <a:schemeClr val="accent5"/>
          </a:effectRef>
          <a:fontRef idx="minor">
            <a:schemeClr val="lt1"/>
          </a:fontRef>
        </p:style>
        <p:txBody>
          <a:bodyPr spcFirstLastPara="0" vert="horz" wrap="square" lIns="81893" tIns="70463" rIns="81893" bIns="70463" numCol="1" spcCol="1270" anchor="ctr" anchorCtr="0">
            <a:noAutofit/>
          </a:bodyPr>
          <a:lstStyle/>
          <a:p>
            <a:pPr defTabSz="800100">
              <a:lnSpc>
                <a:spcPct val="90000"/>
              </a:lnSpc>
              <a:spcBef>
                <a:spcPct val="0"/>
              </a:spcBef>
              <a:spcAft>
                <a:spcPct val="35000"/>
              </a:spcAft>
            </a:pPr>
            <a:r>
              <a:rPr lang="en-US" altLang="zh-TW" dirty="0">
                <a:latin typeface="Microsoft JhengHei" charset="-120"/>
                <a:ea typeface="Microsoft JhengHei" charset="-120"/>
                <a:cs typeface="Microsoft JhengHei" charset="-120"/>
              </a:rPr>
              <a:t>Ⅳ</a:t>
            </a:r>
            <a:r>
              <a:rPr lang="zh-TW" altLang="en-US" dirty="0">
                <a:latin typeface="Microsoft JhengHei" charset="-120"/>
                <a:ea typeface="Microsoft JhengHei" charset="-120"/>
                <a:cs typeface="Microsoft JhengHei" charset="-120"/>
              </a:rPr>
              <a:t>國中階段</a:t>
            </a:r>
            <a:endParaRPr lang="en-US" altLang="zh-TW" dirty="0">
              <a:latin typeface="Microsoft JhengHei" charset="-120"/>
              <a:ea typeface="Microsoft JhengHei" charset="-120"/>
              <a:cs typeface="Microsoft JhengHei" charset="-120"/>
            </a:endParaRPr>
          </a:p>
        </p:txBody>
      </p:sp>
      <p:sp>
        <p:nvSpPr>
          <p:cNvPr id="16" name="手繪多邊形 15"/>
          <p:cNvSpPr/>
          <p:nvPr/>
        </p:nvSpPr>
        <p:spPr>
          <a:xfrm>
            <a:off x="4517621" y="4129084"/>
            <a:ext cx="1515464" cy="842720"/>
          </a:xfrm>
          <a:custGeom>
            <a:avLst/>
            <a:gdLst>
              <a:gd name="connsiteX0" fmla="*/ 0 w 2738401"/>
              <a:gd name="connsiteY0" fmla="*/ 164668 h 1646682"/>
              <a:gd name="connsiteX1" fmla="*/ 164668 w 2738401"/>
              <a:gd name="connsiteY1" fmla="*/ 0 h 1646682"/>
              <a:gd name="connsiteX2" fmla="*/ 2573733 w 2738401"/>
              <a:gd name="connsiteY2" fmla="*/ 0 h 1646682"/>
              <a:gd name="connsiteX3" fmla="*/ 2738401 w 2738401"/>
              <a:gd name="connsiteY3" fmla="*/ 164668 h 1646682"/>
              <a:gd name="connsiteX4" fmla="*/ 2738401 w 2738401"/>
              <a:gd name="connsiteY4" fmla="*/ 1482014 h 1646682"/>
              <a:gd name="connsiteX5" fmla="*/ 2573733 w 2738401"/>
              <a:gd name="connsiteY5" fmla="*/ 1646682 h 1646682"/>
              <a:gd name="connsiteX6" fmla="*/ 164668 w 2738401"/>
              <a:gd name="connsiteY6" fmla="*/ 1646682 h 1646682"/>
              <a:gd name="connsiteX7" fmla="*/ 0 w 2738401"/>
              <a:gd name="connsiteY7" fmla="*/ 1482014 h 1646682"/>
              <a:gd name="connsiteX8" fmla="*/ 0 w 2738401"/>
              <a:gd name="connsiteY8" fmla="*/ 164668 h 1646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1646682">
                <a:moveTo>
                  <a:pt x="0" y="164668"/>
                </a:moveTo>
                <a:cubicBezTo>
                  <a:pt x="0" y="73724"/>
                  <a:pt x="73724" y="0"/>
                  <a:pt x="164668" y="0"/>
                </a:cubicBezTo>
                <a:lnTo>
                  <a:pt x="2573733" y="0"/>
                </a:lnTo>
                <a:cubicBezTo>
                  <a:pt x="2664677" y="0"/>
                  <a:pt x="2738401" y="73724"/>
                  <a:pt x="2738401" y="164668"/>
                </a:cubicBezTo>
                <a:lnTo>
                  <a:pt x="2738401" y="1482014"/>
                </a:lnTo>
                <a:cubicBezTo>
                  <a:pt x="2738401" y="1572958"/>
                  <a:pt x="2664677" y="1646682"/>
                  <a:pt x="2573733" y="1646682"/>
                </a:cubicBezTo>
                <a:lnTo>
                  <a:pt x="164668" y="1646682"/>
                </a:lnTo>
                <a:cubicBezTo>
                  <a:pt x="73724" y="1646682"/>
                  <a:pt x="0" y="1572958"/>
                  <a:pt x="0" y="1482014"/>
                </a:cubicBezTo>
                <a:lnTo>
                  <a:pt x="0" y="164668"/>
                </a:lnTo>
                <a:close/>
              </a:path>
            </a:pathLst>
          </a:custGeom>
          <a:solidFill>
            <a:schemeClr val="accent6">
              <a:lumMod val="75000"/>
            </a:schemeClr>
          </a:solidFill>
          <a:scene3d>
            <a:camera prst="orthographicFront"/>
            <a:lightRig rig="flat" dir="t"/>
          </a:scene3d>
          <a:sp3d prstMaterial="plastic">
            <a:bevelT w="120900" h="88900"/>
            <a:bevelB w="88900" h="31750" prst="angle"/>
          </a:sp3d>
        </p:spPr>
        <p:style>
          <a:lnRef idx="3">
            <a:schemeClr val="lt1"/>
          </a:lnRef>
          <a:fillRef idx="1">
            <a:schemeClr val="accent6"/>
          </a:fillRef>
          <a:effectRef idx="1">
            <a:schemeClr val="accent6"/>
          </a:effectRef>
          <a:fontRef idx="minor">
            <a:schemeClr val="lt1"/>
          </a:fontRef>
        </p:style>
        <p:txBody>
          <a:bodyPr spcFirstLastPara="0" vert="horz" wrap="square" lIns="74273" tIns="64748" rIns="74273" bIns="64748" numCol="1" spcCol="1270" anchor="ctr" anchorCtr="0">
            <a:noAutofit/>
          </a:bodyPr>
          <a:lstStyle/>
          <a:p>
            <a:pPr defTabSz="666750">
              <a:lnSpc>
                <a:spcPct val="90000"/>
              </a:lnSpc>
              <a:spcBef>
                <a:spcPct val="0"/>
              </a:spcBef>
              <a:spcAft>
                <a:spcPct val="35000"/>
              </a:spcAft>
            </a:pPr>
            <a:r>
              <a:rPr lang="en-US" altLang="zh-TW" dirty="0">
                <a:latin typeface="Microsoft JhengHei" charset="-120"/>
                <a:ea typeface="Microsoft JhengHei" charset="-120"/>
                <a:cs typeface="Microsoft JhengHei" charset="-120"/>
              </a:rPr>
              <a:t>Ⅴ</a:t>
            </a:r>
            <a:r>
              <a:rPr lang="zh-TW" altLang="en-US" dirty="0">
                <a:latin typeface="Microsoft JhengHei" charset="-120"/>
                <a:ea typeface="Microsoft JhengHei" charset="-120"/>
                <a:cs typeface="Microsoft JhengHei" charset="-120"/>
              </a:rPr>
              <a:t>高中階段</a:t>
            </a:r>
            <a:endParaRPr lang="en-US" altLang="zh-TW" dirty="0">
              <a:latin typeface="Microsoft JhengHei" charset="-120"/>
              <a:ea typeface="Microsoft JhengHei" charset="-120"/>
              <a:cs typeface="Microsoft JhengHei" charset="-120"/>
            </a:endParaRPr>
          </a:p>
        </p:txBody>
      </p:sp>
      <p:sp>
        <p:nvSpPr>
          <p:cNvPr id="17" name="手繪多邊形 16"/>
          <p:cNvSpPr/>
          <p:nvPr/>
        </p:nvSpPr>
        <p:spPr>
          <a:xfrm>
            <a:off x="6617531" y="1721398"/>
            <a:ext cx="1622592" cy="3642698"/>
          </a:xfrm>
          <a:custGeom>
            <a:avLst/>
            <a:gdLst>
              <a:gd name="connsiteX0" fmla="*/ 0 w 3423001"/>
              <a:gd name="connsiteY0" fmla="*/ 342300 h 5461386"/>
              <a:gd name="connsiteX1" fmla="*/ 342300 w 3423001"/>
              <a:gd name="connsiteY1" fmla="*/ 0 h 5461386"/>
              <a:gd name="connsiteX2" fmla="*/ 3080701 w 3423001"/>
              <a:gd name="connsiteY2" fmla="*/ 0 h 5461386"/>
              <a:gd name="connsiteX3" fmla="*/ 3423001 w 3423001"/>
              <a:gd name="connsiteY3" fmla="*/ 342300 h 5461386"/>
              <a:gd name="connsiteX4" fmla="*/ 3423001 w 3423001"/>
              <a:gd name="connsiteY4" fmla="*/ 5119086 h 5461386"/>
              <a:gd name="connsiteX5" fmla="*/ 3080701 w 3423001"/>
              <a:gd name="connsiteY5" fmla="*/ 5461386 h 5461386"/>
              <a:gd name="connsiteX6" fmla="*/ 342300 w 3423001"/>
              <a:gd name="connsiteY6" fmla="*/ 5461386 h 5461386"/>
              <a:gd name="connsiteX7" fmla="*/ 0 w 3423001"/>
              <a:gd name="connsiteY7" fmla="*/ 5119086 h 5461386"/>
              <a:gd name="connsiteX8" fmla="*/ 0 w 3423001"/>
              <a:gd name="connsiteY8" fmla="*/ 342300 h 546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3001" h="5461386">
                <a:moveTo>
                  <a:pt x="0" y="342300"/>
                </a:moveTo>
                <a:cubicBezTo>
                  <a:pt x="0" y="153253"/>
                  <a:pt x="153253" y="0"/>
                  <a:pt x="342300" y="0"/>
                </a:cubicBezTo>
                <a:lnTo>
                  <a:pt x="3080701" y="0"/>
                </a:lnTo>
                <a:cubicBezTo>
                  <a:pt x="3269748" y="0"/>
                  <a:pt x="3423001" y="153253"/>
                  <a:pt x="3423001" y="342300"/>
                </a:cubicBezTo>
                <a:lnTo>
                  <a:pt x="3423001" y="5119086"/>
                </a:lnTo>
                <a:cubicBezTo>
                  <a:pt x="3423001" y="5308133"/>
                  <a:pt x="3269748" y="5461386"/>
                  <a:pt x="3080701" y="5461386"/>
                </a:cubicBezTo>
                <a:lnTo>
                  <a:pt x="342300" y="5461386"/>
                </a:lnTo>
                <a:cubicBezTo>
                  <a:pt x="153253" y="5461386"/>
                  <a:pt x="0" y="5308133"/>
                  <a:pt x="0" y="5119086"/>
                </a:cubicBezTo>
                <a:lnTo>
                  <a:pt x="0" y="342300"/>
                </a:lnTo>
                <a:close/>
              </a:path>
            </a:pathLst>
          </a:custGeom>
          <a:solidFill>
            <a:schemeClr val="bg1">
              <a:lumMod val="95000"/>
            </a:schemeClr>
          </a:solidFill>
          <a:ln w="38100">
            <a:solidFill>
              <a:schemeClr val="bg1"/>
            </a:solidFill>
          </a:ln>
          <a:effectLst>
            <a:outerShdw blurRad="177800" dist="76200" dir="2700000" algn="tl" rotWithShape="0">
              <a:prstClr val="black">
                <a:alpha val="40000"/>
              </a:prstClr>
            </a:outerShdw>
          </a:effectLst>
          <a:scene3d>
            <a:camera prst="orthographicFront"/>
            <a:lightRig rig="flat" dir="t"/>
          </a:scene3d>
          <a:sp3d z="-190500" extrusionH="12700" prstMaterial="plastic"/>
        </p:spPr>
        <p:style>
          <a:lnRef idx="0">
            <a:scrgbClr r="0" g="0" b="0"/>
          </a:lnRef>
          <a:fillRef idx="3">
            <a:scrgbClr r="0" g="0" b="0"/>
          </a:fillRef>
          <a:effectRef idx="0">
            <a:scrgbClr r="0" g="0" b="0"/>
          </a:effectRef>
          <a:fontRef idx="minor">
            <a:schemeClr val="dk1">
              <a:hueOff val="0"/>
              <a:satOff val="0"/>
              <a:lumOff val="0"/>
              <a:alphaOff val="0"/>
            </a:schemeClr>
          </a:fontRef>
        </p:style>
        <p:txBody>
          <a:bodyPr spcFirstLastPara="0" vert="horz" wrap="square" lIns="114300" tIns="114300" rIns="114300" bIns="2981528" numCol="1" spcCol="1270" anchor="ctr" anchorCtr="0">
            <a:noAutofit/>
          </a:bodyPr>
          <a:lstStyle/>
          <a:p>
            <a:pPr algn="ctr" defTabSz="1333500">
              <a:lnSpc>
                <a:spcPct val="90000"/>
              </a:lnSpc>
              <a:spcBef>
                <a:spcPct val="0"/>
              </a:spcBef>
              <a:spcAft>
                <a:spcPct val="35000"/>
              </a:spcAft>
            </a:pPr>
            <a:r>
              <a:rPr lang="zh-TW" altLang="en-US" sz="3000" dirty="0">
                <a:latin typeface="Microsoft JhengHei" charset="-120"/>
                <a:ea typeface="Microsoft JhengHei" charset="-120"/>
                <a:cs typeface="Microsoft JhengHei" charset="-120"/>
              </a:rPr>
              <a:t>流水號</a:t>
            </a:r>
          </a:p>
        </p:txBody>
      </p:sp>
      <p:sp>
        <p:nvSpPr>
          <p:cNvPr id="18" name="手繪多邊形 17"/>
          <p:cNvSpPr/>
          <p:nvPr/>
        </p:nvSpPr>
        <p:spPr>
          <a:xfrm>
            <a:off x="6808117" y="2560238"/>
            <a:ext cx="1294707" cy="2635604"/>
          </a:xfrm>
          <a:custGeom>
            <a:avLst/>
            <a:gdLst>
              <a:gd name="connsiteX0" fmla="*/ 0 w 2738401"/>
              <a:gd name="connsiteY0" fmla="*/ 273840 h 3546907"/>
              <a:gd name="connsiteX1" fmla="*/ 273840 w 2738401"/>
              <a:gd name="connsiteY1" fmla="*/ 0 h 3546907"/>
              <a:gd name="connsiteX2" fmla="*/ 2464561 w 2738401"/>
              <a:gd name="connsiteY2" fmla="*/ 0 h 3546907"/>
              <a:gd name="connsiteX3" fmla="*/ 2738401 w 2738401"/>
              <a:gd name="connsiteY3" fmla="*/ 273840 h 3546907"/>
              <a:gd name="connsiteX4" fmla="*/ 2738401 w 2738401"/>
              <a:gd name="connsiteY4" fmla="*/ 3273067 h 3546907"/>
              <a:gd name="connsiteX5" fmla="*/ 2464561 w 2738401"/>
              <a:gd name="connsiteY5" fmla="*/ 3546907 h 3546907"/>
              <a:gd name="connsiteX6" fmla="*/ 273840 w 2738401"/>
              <a:gd name="connsiteY6" fmla="*/ 3546907 h 3546907"/>
              <a:gd name="connsiteX7" fmla="*/ 0 w 2738401"/>
              <a:gd name="connsiteY7" fmla="*/ 3273067 h 3546907"/>
              <a:gd name="connsiteX8" fmla="*/ 0 w 2738401"/>
              <a:gd name="connsiteY8" fmla="*/ 273840 h 3546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3546907">
                <a:moveTo>
                  <a:pt x="0" y="273840"/>
                </a:moveTo>
                <a:cubicBezTo>
                  <a:pt x="0" y="122602"/>
                  <a:pt x="122602" y="0"/>
                  <a:pt x="273840" y="0"/>
                </a:cubicBezTo>
                <a:lnTo>
                  <a:pt x="2464561" y="0"/>
                </a:lnTo>
                <a:cubicBezTo>
                  <a:pt x="2615799" y="0"/>
                  <a:pt x="2738401" y="122602"/>
                  <a:pt x="2738401" y="273840"/>
                </a:cubicBezTo>
                <a:lnTo>
                  <a:pt x="2738401" y="3273067"/>
                </a:lnTo>
                <a:cubicBezTo>
                  <a:pt x="2738401" y="3424305"/>
                  <a:pt x="2615799" y="3546907"/>
                  <a:pt x="2464561" y="3546907"/>
                </a:cubicBezTo>
                <a:lnTo>
                  <a:pt x="273840" y="3546907"/>
                </a:lnTo>
                <a:cubicBezTo>
                  <a:pt x="122602" y="3546907"/>
                  <a:pt x="0" y="3424305"/>
                  <a:pt x="0" y="3273067"/>
                </a:cubicBezTo>
                <a:lnTo>
                  <a:pt x="0" y="273840"/>
                </a:lnTo>
                <a:close/>
              </a:path>
            </a:pathLst>
          </a:custGeom>
          <a:scene3d>
            <a:camera prst="orthographicFront"/>
            <a:lightRig rig="flat" dir="t"/>
          </a:scene3d>
          <a:sp3d prstMaterial="plastic">
            <a:bevelT w="120900" h="88900"/>
            <a:bevelB w="88900" h="31750" prst="angle"/>
          </a:sp3d>
        </p:spPr>
        <p:style>
          <a:lnRef idx="3">
            <a:schemeClr val="lt1"/>
          </a:lnRef>
          <a:fillRef idx="1">
            <a:schemeClr val="accent2"/>
          </a:fillRef>
          <a:effectRef idx="1">
            <a:schemeClr val="accent2"/>
          </a:effectRef>
          <a:fontRef idx="minor">
            <a:schemeClr val="lt1"/>
          </a:fontRef>
        </p:style>
        <p:txBody>
          <a:bodyPr spcFirstLastPara="0" vert="horz" wrap="square" lIns="121114" tIns="105874" rIns="121114" bIns="105874" numCol="1" spcCol="1270" anchor="ctr" anchorCtr="0">
            <a:noAutofit/>
          </a:bodyPr>
          <a:lstStyle/>
          <a:p>
            <a:pPr algn="ctr" defTabSz="1066800">
              <a:lnSpc>
                <a:spcPct val="90000"/>
              </a:lnSpc>
              <a:spcBef>
                <a:spcPct val="0"/>
              </a:spcBef>
              <a:spcAft>
                <a:spcPct val="35000"/>
              </a:spcAft>
            </a:pPr>
            <a:r>
              <a:rPr lang="en-US" altLang="zh-TW" sz="2400" dirty="0">
                <a:latin typeface="Microsoft JhengHei" charset="-120"/>
                <a:ea typeface="Microsoft JhengHei" charset="-120"/>
              </a:rPr>
              <a:t>1</a:t>
            </a:r>
            <a:r>
              <a:rPr lang="zh-TW" altLang="zh-TW" sz="2400" dirty="0">
                <a:latin typeface="Microsoft JhengHei" charset="-120"/>
                <a:ea typeface="Microsoft JhengHei" charset="-120"/>
              </a:rPr>
              <a:t>、</a:t>
            </a:r>
            <a:r>
              <a:rPr lang="en-US" altLang="zh-TW" sz="2400" dirty="0">
                <a:latin typeface="Microsoft JhengHei" charset="-120"/>
                <a:ea typeface="Microsoft JhengHei" charset="-120"/>
              </a:rPr>
              <a:t>2</a:t>
            </a:r>
            <a:r>
              <a:rPr lang="zh-TW" altLang="zh-TW" sz="2400" dirty="0">
                <a:latin typeface="Microsoft JhengHei" charset="-120"/>
                <a:ea typeface="Microsoft JhengHei" charset="-120"/>
              </a:rPr>
              <a:t>、</a:t>
            </a:r>
            <a:r>
              <a:rPr lang="en-US" altLang="zh-TW" sz="2400" dirty="0">
                <a:latin typeface="Microsoft JhengHei" charset="-120"/>
                <a:ea typeface="Microsoft JhengHei" charset="-120"/>
              </a:rPr>
              <a:t>3...</a:t>
            </a:r>
            <a:endParaRPr lang="zh-TW" altLang="en-US" sz="2400" dirty="0">
              <a:latin typeface="Microsoft JhengHei" charset="-120"/>
              <a:ea typeface="Microsoft JhengHei" charset="-120"/>
              <a:cs typeface="Microsoft JhengHei" charset="-120"/>
            </a:endParaRPr>
          </a:p>
        </p:txBody>
      </p:sp>
      <p:cxnSp>
        <p:nvCxnSpPr>
          <p:cNvPr id="5" name="直線接點 4"/>
          <p:cNvCxnSpPr/>
          <p:nvPr/>
        </p:nvCxnSpPr>
        <p:spPr>
          <a:xfrm>
            <a:off x="1143000" y="2402671"/>
            <a:ext cx="2633236" cy="22036"/>
          </a:xfrm>
          <a:prstGeom prst="line">
            <a:avLst/>
          </a:prstGeom>
          <a:ln w="38100">
            <a:solidFill>
              <a:srgbClr val="B30000"/>
            </a:solidFill>
            <a:prstDash val="dash"/>
          </a:ln>
        </p:spPr>
        <p:style>
          <a:lnRef idx="1">
            <a:schemeClr val="accent1"/>
          </a:lnRef>
          <a:fillRef idx="0">
            <a:schemeClr val="accent1"/>
          </a:fillRef>
          <a:effectRef idx="0">
            <a:schemeClr val="accent1"/>
          </a:effectRef>
          <a:fontRef idx="minor">
            <a:schemeClr val="tx1"/>
          </a:fontRef>
        </p:style>
      </p:cxnSp>
      <p:cxnSp>
        <p:nvCxnSpPr>
          <p:cNvPr id="8" name="直線接點 7"/>
          <p:cNvCxnSpPr/>
          <p:nvPr/>
        </p:nvCxnSpPr>
        <p:spPr>
          <a:xfrm>
            <a:off x="4363457" y="2424707"/>
            <a:ext cx="1728192" cy="0"/>
          </a:xfrm>
          <a:prstGeom prst="line">
            <a:avLst/>
          </a:prstGeom>
          <a:ln w="38100">
            <a:solidFill>
              <a:srgbClr val="B30000"/>
            </a:solidFill>
            <a:prstDash val="dash"/>
          </a:ln>
        </p:spPr>
        <p:style>
          <a:lnRef idx="1">
            <a:schemeClr val="accent1"/>
          </a:lnRef>
          <a:fillRef idx="0">
            <a:schemeClr val="accent1"/>
          </a:fillRef>
          <a:effectRef idx="0">
            <a:schemeClr val="accent1"/>
          </a:effectRef>
          <a:fontRef idx="minor">
            <a:schemeClr val="tx1"/>
          </a:fontRef>
        </p:style>
      </p:cxnSp>
      <p:cxnSp>
        <p:nvCxnSpPr>
          <p:cNvPr id="9" name="直線接點 8"/>
          <p:cNvCxnSpPr/>
          <p:nvPr/>
        </p:nvCxnSpPr>
        <p:spPr>
          <a:xfrm>
            <a:off x="6764862" y="2428625"/>
            <a:ext cx="1475261" cy="0"/>
          </a:xfrm>
          <a:prstGeom prst="line">
            <a:avLst/>
          </a:prstGeom>
          <a:ln w="38100">
            <a:solidFill>
              <a:srgbClr val="B30000"/>
            </a:solidFill>
            <a:prstDash val="dash"/>
          </a:ln>
        </p:spPr>
        <p:style>
          <a:lnRef idx="1">
            <a:schemeClr val="accent1"/>
          </a:lnRef>
          <a:fillRef idx="0">
            <a:schemeClr val="accent1"/>
          </a:fillRef>
          <a:effectRef idx="0">
            <a:schemeClr val="accent1"/>
          </a:effectRef>
          <a:fontRef idx="minor">
            <a:schemeClr val="tx1"/>
          </a:fontRef>
        </p:style>
      </p:cxnSp>
      <p:sp>
        <p:nvSpPr>
          <p:cNvPr id="20" name="手繪多邊形 19"/>
          <p:cNvSpPr/>
          <p:nvPr/>
        </p:nvSpPr>
        <p:spPr>
          <a:xfrm>
            <a:off x="1245476" y="2509275"/>
            <a:ext cx="538986" cy="2729321"/>
          </a:xfrm>
          <a:custGeom>
            <a:avLst/>
            <a:gdLst>
              <a:gd name="connsiteX0" fmla="*/ 0 w 2738401"/>
              <a:gd name="connsiteY0" fmla="*/ 273840 h 3546907"/>
              <a:gd name="connsiteX1" fmla="*/ 273840 w 2738401"/>
              <a:gd name="connsiteY1" fmla="*/ 0 h 3546907"/>
              <a:gd name="connsiteX2" fmla="*/ 2464561 w 2738401"/>
              <a:gd name="connsiteY2" fmla="*/ 0 h 3546907"/>
              <a:gd name="connsiteX3" fmla="*/ 2738401 w 2738401"/>
              <a:gd name="connsiteY3" fmla="*/ 273840 h 3546907"/>
              <a:gd name="connsiteX4" fmla="*/ 2738401 w 2738401"/>
              <a:gd name="connsiteY4" fmla="*/ 3273067 h 3546907"/>
              <a:gd name="connsiteX5" fmla="*/ 2464561 w 2738401"/>
              <a:gd name="connsiteY5" fmla="*/ 3546907 h 3546907"/>
              <a:gd name="connsiteX6" fmla="*/ 273840 w 2738401"/>
              <a:gd name="connsiteY6" fmla="*/ 3546907 h 3546907"/>
              <a:gd name="connsiteX7" fmla="*/ 0 w 2738401"/>
              <a:gd name="connsiteY7" fmla="*/ 3273067 h 3546907"/>
              <a:gd name="connsiteX8" fmla="*/ 0 w 2738401"/>
              <a:gd name="connsiteY8" fmla="*/ 273840 h 3546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3546907">
                <a:moveTo>
                  <a:pt x="0" y="273840"/>
                </a:moveTo>
                <a:cubicBezTo>
                  <a:pt x="0" y="122602"/>
                  <a:pt x="122602" y="0"/>
                  <a:pt x="273840" y="0"/>
                </a:cubicBezTo>
                <a:lnTo>
                  <a:pt x="2464561" y="0"/>
                </a:lnTo>
                <a:cubicBezTo>
                  <a:pt x="2615799" y="0"/>
                  <a:pt x="2738401" y="122602"/>
                  <a:pt x="2738401" y="273840"/>
                </a:cubicBezTo>
                <a:lnTo>
                  <a:pt x="2738401" y="3273067"/>
                </a:lnTo>
                <a:cubicBezTo>
                  <a:pt x="2738401" y="3424305"/>
                  <a:pt x="2615799" y="3546907"/>
                  <a:pt x="2464561" y="3546907"/>
                </a:cubicBezTo>
                <a:lnTo>
                  <a:pt x="273840" y="3546907"/>
                </a:lnTo>
                <a:cubicBezTo>
                  <a:pt x="122602" y="3546907"/>
                  <a:pt x="0" y="3424305"/>
                  <a:pt x="0" y="3273067"/>
                </a:cubicBezTo>
                <a:lnTo>
                  <a:pt x="0" y="273840"/>
                </a:lnTo>
                <a:close/>
              </a:path>
            </a:pathLst>
          </a:custGeom>
          <a:scene3d>
            <a:camera prst="orthographicFront"/>
            <a:lightRig rig="flat" dir="t"/>
          </a:scene3d>
          <a:sp3d prstMaterial="plastic">
            <a:bevelT w="120900" h="88900"/>
            <a:bevelB w="88900" h="31750" prst="angle"/>
          </a:sp3d>
        </p:spPr>
        <p:style>
          <a:lnRef idx="3">
            <a:schemeClr val="lt1"/>
          </a:lnRef>
          <a:fillRef idx="1">
            <a:schemeClr val="accent2"/>
          </a:fillRef>
          <a:effectRef idx="1">
            <a:schemeClr val="accent2"/>
          </a:effectRef>
          <a:fontRef idx="minor">
            <a:schemeClr val="lt1"/>
          </a:fontRef>
        </p:style>
        <p:txBody>
          <a:bodyPr spcFirstLastPara="0" vert="horz" wrap="square" lIns="121114" tIns="105874" rIns="121114" bIns="105874" numCol="1" spcCol="1270" anchor="ctr" anchorCtr="0">
            <a:noAutofit/>
          </a:bodyPr>
          <a:lstStyle/>
          <a:p>
            <a:pPr algn="ctr" defTabSz="1066800">
              <a:lnSpc>
                <a:spcPct val="90000"/>
              </a:lnSpc>
              <a:spcBef>
                <a:spcPct val="0"/>
              </a:spcBef>
              <a:spcAft>
                <a:spcPct val="35000"/>
              </a:spcAft>
            </a:pPr>
            <a:r>
              <a:rPr lang="zh-TW" altLang="en-US" sz="2400" dirty="0">
                <a:latin typeface="Microsoft JhengHei" charset="-120"/>
                <a:ea typeface="Microsoft JhengHei" charset="-120"/>
              </a:rPr>
              <a:t>運</a:t>
            </a:r>
            <a:endParaRPr lang="zh-TW" altLang="en-US" sz="2400" dirty="0">
              <a:latin typeface="Microsoft JhengHei" charset="-120"/>
              <a:ea typeface="Microsoft JhengHei" charset="-120"/>
              <a:cs typeface="Microsoft JhengHei" charset="-120"/>
            </a:endParaRPr>
          </a:p>
        </p:txBody>
      </p:sp>
      <p:sp>
        <p:nvSpPr>
          <p:cNvPr id="24" name="文字方塊 23"/>
          <p:cNvSpPr txBox="1"/>
          <p:nvPr/>
        </p:nvSpPr>
        <p:spPr>
          <a:xfrm>
            <a:off x="911661" y="5661248"/>
            <a:ext cx="7681010" cy="424732"/>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defTabSz="1066800">
              <a:lnSpc>
                <a:spcPct val="90000"/>
              </a:lnSpc>
              <a:spcBef>
                <a:spcPct val="0"/>
              </a:spcBef>
              <a:spcAft>
                <a:spcPct val="35000"/>
              </a:spcAft>
            </a:pPr>
            <a:r>
              <a:rPr lang="zh-TW" altLang="en-US" sz="2400" dirty="0">
                <a:latin typeface="Microsoft JhengHei" charset="-120"/>
                <a:ea typeface="Microsoft JhengHei" charset="-120"/>
              </a:rPr>
              <a:t>例：運</a:t>
            </a:r>
            <a:r>
              <a:rPr lang="en-US" altLang="zh-TW" sz="2400" dirty="0">
                <a:latin typeface="Microsoft JhengHei" charset="-120"/>
                <a:ea typeface="Microsoft JhengHei" charset="-120"/>
              </a:rPr>
              <a:t>a-IV-1   </a:t>
            </a:r>
            <a:r>
              <a:rPr lang="zh-TW" altLang="en-US" sz="2400" dirty="0">
                <a:latin typeface="Microsoft JhengHei" charset="-120"/>
                <a:ea typeface="Microsoft JhengHei" charset="-120"/>
              </a:rPr>
              <a:t>能落實健康的數位使用習慣與態度</a:t>
            </a:r>
            <a:endParaRPr lang="zh-TW" altLang="en-US" sz="2400" dirty="0"/>
          </a:p>
        </p:txBody>
      </p:sp>
      <p:sp>
        <p:nvSpPr>
          <p:cNvPr id="2" name="投影片編號版面配置區 1"/>
          <p:cNvSpPr>
            <a:spLocks noGrp="1"/>
          </p:cNvSpPr>
          <p:nvPr>
            <p:ph type="sldNum" sz="quarter" idx="12"/>
          </p:nvPr>
        </p:nvSpPr>
        <p:spPr/>
        <p:txBody>
          <a:bodyPr/>
          <a:lstStyle/>
          <a:p>
            <a:fld id="{7B83EF40-B5B1-4485-A470-E02D46259FD4}" type="slidenum">
              <a:rPr lang="zh-TW" altLang="en-US" smtClean="0"/>
              <a:pPr/>
              <a:t>35</a:t>
            </a:fld>
            <a:endParaRPr lang="zh-TW" altLang="en-US"/>
          </a:p>
        </p:txBody>
      </p:sp>
      <p:sp>
        <p:nvSpPr>
          <p:cNvPr id="21" name="文字方塊 4"/>
          <p:cNvSpPr txBox="1">
            <a:spLocks noChangeArrowheads="1"/>
          </p:cNvSpPr>
          <p:nvPr/>
        </p:nvSpPr>
        <p:spPr bwMode="auto">
          <a:xfrm>
            <a:off x="1388481" y="6356349"/>
            <a:ext cx="4116833"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a:lnSpc>
                <a:spcPct val="100000"/>
              </a:lnSpc>
              <a:spcBef>
                <a:spcPct val="0"/>
              </a:spcBef>
              <a:buNone/>
            </a:pPr>
            <a:r>
              <a:rPr lang="zh-TW" altLang="en-US" sz="1050" dirty="0">
                <a:latin typeface="微軟正黑體" panose="020B0604030504040204" pitchFamily="34" charset="-120"/>
                <a:ea typeface="微軟正黑體" panose="020B0604030504040204" pitchFamily="34" charset="-120"/>
              </a:rPr>
              <a:t>摘自</a:t>
            </a:r>
            <a:r>
              <a:rPr lang="en-US" altLang="zh-TW" sz="1050" dirty="0">
                <a:latin typeface="微軟正黑體" panose="020B0604030504040204" pitchFamily="34" charset="-120"/>
                <a:ea typeface="微軟正黑體" panose="020B0604030504040204" pitchFamily="34" charset="-120"/>
              </a:rPr>
              <a:t>&lt;</a:t>
            </a:r>
            <a:r>
              <a:rPr lang="zh-TW" altLang="en-US" sz="1050" dirty="0">
                <a:latin typeface="微軟正黑體" panose="020B0604030504040204" pitchFamily="34" charset="-120"/>
                <a:ea typeface="微軟正黑體" panose="020B0604030504040204" pitchFamily="34" charset="-120"/>
              </a:rPr>
              <a:t>科技領域課程</a:t>
            </a:r>
            <a:r>
              <a:rPr lang="zh-TW" altLang="en-US" sz="1050" dirty="0" smtClean="0">
                <a:latin typeface="微軟正黑體" panose="020B0604030504040204" pitchFamily="34" charset="-120"/>
                <a:ea typeface="微軟正黑體" panose="020B0604030504040204" pitchFamily="34" charset="-120"/>
              </a:rPr>
              <a:t>綱要</a:t>
            </a:r>
            <a:r>
              <a:rPr lang="en-US" altLang="zh-TW" sz="1050" dirty="0" smtClean="0">
                <a:latin typeface="微軟正黑體" panose="020B0604030504040204" pitchFamily="34" charset="-120"/>
                <a:ea typeface="微軟正黑體" panose="020B0604030504040204" pitchFamily="34" charset="-120"/>
              </a:rPr>
              <a:t>&gt;</a:t>
            </a:r>
            <a:r>
              <a:rPr lang="zh-TW" altLang="en-US" sz="1050" dirty="0">
                <a:latin typeface="微軟正黑體" panose="020B0604030504040204" pitchFamily="34" charset="-120"/>
                <a:ea typeface="微軟正黑體" panose="020B0604030504040204" pitchFamily="34" charset="-120"/>
              </a:rPr>
              <a:t>之「</a:t>
            </a:r>
            <a:r>
              <a:rPr lang="zh-TW" altLang="zh-TW" sz="1050" dirty="0">
                <a:latin typeface="微軟正黑體" panose="020B0604030504040204" pitchFamily="34" charset="-120"/>
                <a:ea typeface="微軟正黑體" panose="020B0604030504040204" pitchFamily="34" charset="-120"/>
              </a:rPr>
              <a:t>伍</a:t>
            </a:r>
            <a:r>
              <a:rPr lang="zh-TW" altLang="zh-TW" sz="1050" dirty="0" smtClean="0">
                <a:latin typeface="微軟正黑體" panose="020B0604030504040204" pitchFamily="34" charset="-120"/>
                <a:ea typeface="微軟正黑體" panose="020B0604030504040204" pitchFamily="34" charset="-120"/>
              </a:rPr>
              <a:t>、</a:t>
            </a:r>
            <a:r>
              <a:rPr lang="zh-TW" altLang="en-US" sz="1050" dirty="0" smtClean="0">
                <a:latin typeface="微軟正黑體" panose="020B0604030504040204" pitchFamily="34" charset="-120"/>
                <a:ea typeface="微軟正黑體" panose="020B0604030504040204" pitchFamily="34" charset="-120"/>
              </a:rPr>
              <a:t>學習重點  一、學習表現」</a:t>
            </a:r>
            <a:r>
              <a:rPr lang="en-US" altLang="zh-TW" sz="1050" dirty="0" smtClean="0">
                <a:latin typeface="微軟正黑體" panose="020B0604030504040204" pitchFamily="34" charset="-120"/>
                <a:ea typeface="微軟正黑體" panose="020B0604030504040204" pitchFamily="34" charset="-120"/>
              </a:rPr>
              <a:t>p7-9</a:t>
            </a:r>
            <a:endParaRPr lang="zh-TW" altLang="en-US" sz="1050" dirty="0">
              <a:latin typeface="微軟正黑體" panose="020B0604030504040204" pitchFamily="34" charset="-120"/>
              <a:ea typeface="微軟正黑體" panose="020B0604030504040204" pitchFamily="34" charset="-120"/>
            </a:endParaRPr>
          </a:p>
        </p:txBody>
      </p:sp>
      <p:sp>
        <p:nvSpPr>
          <p:cNvPr id="25" name="標題 17"/>
          <p:cNvSpPr>
            <a:spLocks noGrp="1"/>
          </p:cNvSpPr>
          <p:nvPr>
            <p:ph type="title"/>
          </p:nvPr>
        </p:nvSpPr>
        <p:spPr>
          <a:xfrm>
            <a:off x="827584" y="274638"/>
            <a:ext cx="7859216" cy="1143000"/>
          </a:xfrm>
        </p:spPr>
        <p:txBody>
          <a:bodyPr/>
          <a:lstStyle/>
          <a:p>
            <a:r>
              <a:rPr lang="zh-TW" altLang="en-US" b="1" dirty="0">
                <a:solidFill>
                  <a:schemeClr val="accent1">
                    <a:lumMod val="75000"/>
                  </a:schemeClr>
                </a:solidFill>
              </a:rPr>
              <a:t>四、學習表現</a:t>
            </a:r>
            <a:r>
              <a:rPr lang="zh-TW" altLang="en-US" b="1" dirty="0" smtClean="0">
                <a:solidFill>
                  <a:schemeClr val="accent1">
                    <a:lumMod val="75000"/>
                  </a:schemeClr>
                </a:solidFill>
              </a:rPr>
              <a:t>架構</a:t>
            </a:r>
            <a:r>
              <a:rPr lang="en-US" altLang="zh-TW" b="1" dirty="0" smtClean="0">
                <a:solidFill>
                  <a:schemeClr val="accent1">
                    <a:lumMod val="75000"/>
                  </a:schemeClr>
                </a:solidFill>
              </a:rPr>
              <a:t>-</a:t>
            </a:r>
            <a:r>
              <a:rPr lang="zh-TW" altLang="en-US" b="1" dirty="0" smtClean="0">
                <a:solidFill>
                  <a:schemeClr val="accent1">
                    <a:lumMod val="75000"/>
                  </a:schemeClr>
                </a:solidFill>
              </a:rPr>
              <a:t>編碼</a:t>
            </a:r>
            <a:r>
              <a:rPr lang="en-US" altLang="zh-TW" b="1" dirty="0" smtClean="0">
                <a:solidFill>
                  <a:schemeClr val="accent1">
                    <a:lumMod val="75000"/>
                  </a:schemeClr>
                </a:solidFill>
              </a:rPr>
              <a:t>(2/3</a:t>
            </a:r>
            <a:r>
              <a:rPr lang="en-US" altLang="zh-TW" b="1" dirty="0">
                <a:solidFill>
                  <a:schemeClr val="accent1">
                    <a:lumMod val="75000"/>
                  </a:schemeClr>
                </a:solidFill>
              </a:rPr>
              <a:t>)</a:t>
            </a:r>
            <a:endParaRPr lang="zh-TW" altLang="en-US" dirty="0"/>
          </a:p>
        </p:txBody>
      </p:sp>
    </p:spTree>
    <p:extLst>
      <p:ext uri="{BB962C8B-B14F-4D97-AF65-F5344CB8AC3E}">
        <p14:creationId xmlns:p14="http://schemas.microsoft.com/office/powerpoint/2010/main" val="109678774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73DA0BB7-265A-403C-9275-D587AB510EDC}" type="slidenum">
              <a:rPr lang="zh-TW" altLang="en-US" smtClean="0"/>
              <a:pPr/>
              <a:t>36</a:t>
            </a:fld>
            <a:endParaRPr lang="zh-TW" altLang="en-US"/>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398904975"/>
              </p:ext>
            </p:extLst>
          </p:nvPr>
        </p:nvGraphicFramePr>
        <p:xfrm>
          <a:off x="827584" y="1314613"/>
          <a:ext cx="8110264" cy="5030336"/>
        </p:xfrm>
        <a:graphic>
          <a:graphicData uri="http://schemas.openxmlformats.org/drawingml/2006/table">
            <a:tbl>
              <a:tblPr firstRow="1" firstCol="1" bandRow="1">
                <a:tableStyleId>{5C22544A-7EE6-4342-B048-85BDC9FD1C3A}</a:tableStyleId>
              </a:tblPr>
              <a:tblGrid>
                <a:gridCol w="1584176">
                  <a:extLst>
                    <a:ext uri="{9D8B030D-6E8A-4147-A177-3AD203B41FA5}">
                      <a16:colId xmlns:a16="http://schemas.microsoft.com/office/drawing/2014/main" val="3430929764"/>
                    </a:ext>
                  </a:extLst>
                </a:gridCol>
                <a:gridCol w="6526088">
                  <a:extLst>
                    <a:ext uri="{9D8B030D-6E8A-4147-A177-3AD203B41FA5}">
                      <a16:colId xmlns:a16="http://schemas.microsoft.com/office/drawing/2014/main" val="4220528300"/>
                    </a:ext>
                  </a:extLst>
                </a:gridCol>
              </a:tblGrid>
              <a:tr h="504056">
                <a:tc>
                  <a:txBody>
                    <a:bodyPr/>
                    <a:lstStyle/>
                    <a:p>
                      <a:pPr algn="ctr">
                        <a:spcAft>
                          <a:spcPts val="0"/>
                        </a:spcAft>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類別</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nchor="ctr"/>
                </a:tc>
                <a:tc>
                  <a:txBody>
                    <a:bodyPr/>
                    <a:lstStyle/>
                    <a:p>
                      <a:pPr algn="ctr">
                        <a:spcAft>
                          <a:spcPts val="0"/>
                        </a:spcAft>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學習表現</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nchor="ctr"/>
                </a:tc>
                <a:extLst>
                  <a:ext uri="{0D108BD9-81ED-4DB2-BD59-A6C34878D82A}">
                    <a16:rowId xmlns:a16="http://schemas.microsoft.com/office/drawing/2014/main" val="2599664049"/>
                  </a:ext>
                </a:extLst>
              </a:tr>
              <a:tr h="239839">
                <a:tc>
                  <a:txBody>
                    <a:bodyPr/>
                    <a:lstStyle/>
                    <a:p>
                      <a:pPr algn="ctr">
                        <a:spcAft>
                          <a:spcPts val="0"/>
                        </a:spcAft>
                      </a:pPr>
                      <a:r>
                        <a:rPr lang="zh-TW" sz="1800" kern="100" dirty="0">
                          <a:effectLst/>
                        </a:rPr>
                        <a:t>運算思維</a:t>
                      </a:r>
                      <a:r>
                        <a:rPr lang="zh-TW" sz="1800" kern="100" dirty="0" smtClean="0">
                          <a:effectLst/>
                        </a:rPr>
                        <a:t>與</a:t>
                      </a:r>
                      <a:endParaRPr lang="en-US" altLang="zh-TW" sz="1800" kern="100" dirty="0" smtClean="0">
                        <a:effectLst/>
                      </a:endParaRPr>
                    </a:p>
                    <a:p>
                      <a:pPr algn="ctr">
                        <a:spcAft>
                          <a:spcPts val="0"/>
                        </a:spcAft>
                      </a:pPr>
                      <a:r>
                        <a:rPr lang="zh-TW" sz="1800" kern="100" dirty="0" smtClean="0">
                          <a:effectLst/>
                        </a:rPr>
                        <a:t>問題解決</a:t>
                      </a:r>
                      <a:endParaRPr lang="en-US" altLang="zh-TW" sz="1800" kern="100" dirty="0" smtClean="0">
                        <a:effectLst/>
                      </a:endParaRPr>
                    </a:p>
                    <a:p>
                      <a:pPr algn="ctr">
                        <a:spcAft>
                          <a:spcPts val="0"/>
                        </a:spcAft>
                      </a:pPr>
                      <a:r>
                        <a:rPr lang="en-US" sz="1800" kern="100" dirty="0" smtClean="0">
                          <a:effectLst/>
                        </a:rPr>
                        <a:t>(t)</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nchor="ctr"/>
                </a:tc>
                <a:tc>
                  <a:txBody>
                    <a:bodyPr/>
                    <a:lstStyle/>
                    <a:p>
                      <a:pPr>
                        <a:lnSpc>
                          <a:spcPct val="100000"/>
                        </a:lnSpc>
                        <a:spcBef>
                          <a:spcPts val="600"/>
                        </a:spcBef>
                      </a:pPr>
                      <a:r>
                        <a:rPr lang="zh-TW" altLang="en-US" sz="1800" b="0" i="0" u="none" strike="noStrike" kern="1200" baseline="0" dirty="0" smtClean="0">
                          <a:solidFill>
                            <a:schemeClr val="dk1"/>
                          </a:solidFill>
                          <a:latin typeface="+mn-lt"/>
                          <a:ea typeface="+mn-ea"/>
                          <a:cs typeface="+mn-cs"/>
                        </a:rPr>
                        <a:t>運</a:t>
                      </a:r>
                      <a:r>
                        <a:rPr lang="en-US" altLang="zh-TW" sz="1800" b="0" i="0" u="none" strike="noStrike" kern="1200" baseline="0" dirty="0" smtClean="0">
                          <a:solidFill>
                            <a:schemeClr val="dk1"/>
                          </a:solidFill>
                          <a:latin typeface="+mn-lt"/>
                          <a:ea typeface="+mn-ea"/>
                          <a:cs typeface="+mn-cs"/>
                        </a:rPr>
                        <a:t>t-IV-1 </a:t>
                      </a:r>
                      <a:r>
                        <a:rPr lang="zh-TW" altLang="en-US" sz="1800" b="0" i="0" u="none" strike="noStrike" kern="1200" baseline="0" dirty="0" smtClean="0">
                          <a:solidFill>
                            <a:schemeClr val="dk1"/>
                          </a:solidFill>
                          <a:latin typeface="+mn-lt"/>
                          <a:ea typeface="+mn-ea"/>
                          <a:cs typeface="+mn-cs"/>
                        </a:rPr>
                        <a:t>能了解資訊系統的基本</a:t>
                      </a:r>
                      <a:r>
                        <a:rPr lang="zh-TW" altLang="en-US" sz="1800" b="1" i="0" u="none" strike="noStrike" kern="1200" baseline="0" dirty="0" smtClean="0">
                          <a:solidFill>
                            <a:srgbClr val="0070C0"/>
                          </a:solidFill>
                          <a:latin typeface="+mn-lt"/>
                          <a:ea typeface="+mn-ea"/>
                          <a:cs typeface="+mn-cs"/>
                        </a:rPr>
                        <a:t>組成架構與運算原理</a:t>
                      </a:r>
                      <a:r>
                        <a:rPr lang="zh-TW" altLang="en-US" sz="1800" b="0" i="0" u="none" strike="noStrike" kern="1200" baseline="0" dirty="0" smtClean="0">
                          <a:solidFill>
                            <a:schemeClr val="dk1"/>
                          </a:solidFill>
                          <a:latin typeface="+mn-lt"/>
                          <a:ea typeface="+mn-ea"/>
                          <a:cs typeface="+mn-cs"/>
                        </a:rPr>
                        <a:t>。</a:t>
                      </a:r>
                    </a:p>
                    <a:p>
                      <a:pPr>
                        <a:lnSpc>
                          <a:spcPct val="100000"/>
                        </a:lnSpc>
                        <a:spcBef>
                          <a:spcPts val="600"/>
                        </a:spcBef>
                      </a:pPr>
                      <a:r>
                        <a:rPr lang="zh-TW" altLang="en-US" sz="1800" b="0" i="0" u="none" strike="noStrike" kern="1200" baseline="0" dirty="0" smtClean="0">
                          <a:solidFill>
                            <a:schemeClr val="dk1"/>
                          </a:solidFill>
                          <a:latin typeface="+mn-lt"/>
                          <a:ea typeface="+mn-ea"/>
                          <a:cs typeface="+mn-cs"/>
                        </a:rPr>
                        <a:t>運</a:t>
                      </a:r>
                      <a:r>
                        <a:rPr lang="en-US" altLang="zh-TW" sz="1800" b="0" i="0" u="none" strike="noStrike" kern="1200" baseline="0" dirty="0" smtClean="0">
                          <a:solidFill>
                            <a:schemeClr val="dk1"/>
                          </a:solidFill>
                          <a:latin typeface="+mn-lt"/>
                          <a:ea typeface="+mn-ea"/>
                          <a:cs typeface="+mn-cs"/>
                        </a:rPr>
                        <a:t>t-IV-2 </a:t>
                      </a:r>
                      <a:r>
                        <a:rPr lang="zh-TW" altLang="en-US" sz="1800" b="0" i="0" u="none" strike="noStrike" kern="1200" baseline="0" dirty="0" smtClean="0">
                          <a:solidFill>
                            <a:schemeClr val="dk1"/>
                          </a:solidFill>
                          <a:latin typeface="+mn-lt"/>
                          <a:ea typeface="+mn-ea"/>
                          <a:cs typeface="+mn-cs"/>
                        </a:rPr>
                        <a:t>能熟悉資訊系統之</a:t>
                      </a:r>
                      <a:r>
                        <a:rPr lang="zh-TW" altLang="en-US" sz="1800" b="1" i="0" u="none" strike="noStrike" kern="1200" baseline="0" dirty="0" smtClean="0">
                          <a:solidFill>
                            <a:srgbClr val="0070C0"/>
                          </a:solidFill>
                          <a:latin typeface="+mn-lt"/>
                          <a:ea typeface="+mn-ea"/>
                          <a:cs typeface="+mn-cs"/>
                        </a:rPr>
                        <a:t>使用與簡易故障</a:t>
                      </a:r>
                      <a:r>
                        <a:rPr lang="zh-TW" altLang="en-US" sz="1800" b="0" i="0" u="none" strike="noStrike" kern="1200" baseline="0" dirty="0" smtClean="0">
                          <a:solidFill>
                            <a:schemeClr val="dk1"/>
                          </a:solidFill>
                          <a:latin typeface="+mn-lt"/>
                          <a:ea typeface="+mn-ea"/>
                          <a:cs typeface="+mn-cs"/>
                        </a:rPr>
                        <a:t>排除。</a:t>
                      </a:r>
                    </a:p>
                    <a:p>
                      <a:pPr>
                        <a:lnSpc>
                          <a:spcPct val="100000"/>
                        </a:lnSpc>
                        <a:spcBef>
                          <a:spcPts val="600"/>
                        </a:spcBef>
                      </a:pPr>
                      <a:r>
                        <a:rPr lang="zh-TW" altLang="en-US" sz="1800" b="0" i="0" u="none" strike="noStrike" kern="1200" baseline="0" dirty="0" smtClean="0">
                          <a:solidFill>
                            <a:schemeClr val="dk1"/>
                          </a:solidFill>
                          <a:latin typeface="+mn-lt"/>
                          <a:ea typeface="+mn-ea"/>
                          <a:cs typeface="+mn-cs"/>
                        </a:rPr>
                        <a:t>運</a:t>
                      </a:r>
                      <a:r>
                        <a:rPr lang="en-US" altLang="zh-TW" sz="1800" b="0" i="0" u="none" strike="noStrike" kern="1200" baseline="0" dirty="0" smtClean="0">
                          <a:solidFill>
                            <a:schemeClr val="dk1"/>
                          </a:solidFill>
                          <a:latin typeface="+mn-lt"/>
                          <a:ea typeface="+mn-ea"/>
                          <a:cs typeface="+mn-cs"/>
                        </a:rPr>
                        <a:t>t-IV-3 </a:t>
                      </a:r>
                      <a:r>
                        <a:rPr lang="zh-TW" altLang="en-US" sz="1800" b="0" i="0" u="none" strike="noStrike" kern="1200" baseline="0" dirty="0" smtClean="0">
                          <a:solidFill>
                            <a:schemeClr val="dk1"/>
                          </a:solidFill>
                          <a:latin typeface="+mn-lt"/>
                          <a:ea typeface="+mn-ea"/>
                          <a:cs typeface="+mn-cs"/>
                        </a:rPr>
                        <a:t>能設計資訊作品以解決</a:t>
                      </a:r>
                      <a:r>
                        <a:rPr lang="zh-TW" altLang="en-US" sz="1800" b="1" i="0" u="none" strike="noStrike" kern="1200" baseline="0" dirty="0" smtClean="0">
                          <a:solidFill>
                            <a:srgbClr val="0070C0"/>
                          </a:solidFill>
                          <a:latin typeface="+mn-lt"/>
                          <a:ea typeface="+mn-ea"/>
                          <a:cs typeface="+mn-cs"/>
                        </a:rPr>
                        <a:t>生活問題</a:t>
                      </a:r>
                      <a:r>
                        <a:rPr lang="zh-TW" altLang="en-US" sz="1800" b="0" i="0" u="none" strike="noStrike" kern="1200" baseline="0" dirty="0" smtClean="0">
                          <a:solidFill>
                            <a:schemeClr val="dk1"/>
                          </a:solidFill>
                          <a:latin typeface="+mn-lt"/>
                          <a:ea typeface="+mn-ea"/>
                          <a:cs typeface="+mn-cs"/>
                        </a:rPr>
                        <a:t>。</a:t>
                      </a:r>
                    </a:p>
                    <a:p>
                      <a:pPr>
                        <a:lnSpc>
                          <a:spcPct val="100000"/>
                        </a:lnSpc>
                        <a:spcBef>
                          <a:spcPts val="600"/>
                        </a:spcBef>
                      </a:pPr>
                      <a:r>
                        <a:rPr lang="zh-TW" altLang="en-US" sz="1800" b="0" i="0" u="none" strike="noStrike" kern="1200" baseline="0" dirty="0" smtClean="0">
                          <a:solidFill>
                            <a:schemeClr val="dk1"/>
                          </a:solidFill>
                          <a:latin typeface="+mn-lt"/>
                          <a:ea typeface="+mn-ea"/>
                          <a:cs typeface="+mn-cs"/>
                        </a:rPr>
                        <a:t>運</a:t>
                      </a:r>
                      <a:r>
                        <a:rPr lang="en-US" altLang="zh-TW" sz="1800" b="0" i="0" u="none" strike="noStrike" kern="1200" baseline="0" dirty="0" smtClean="0">
                          <a:solidFill>
                            <a:schemeClr val="dk1"/>
                          </a:solidFill>
                          <a:latin typeface="+mn-lt"/>
                          <a:ea typeface="+mn-ea"/>
                          <a:cs typeface="+mn-cs"/>
                        </a:rPr>
                        <a:t>t-IV-4 </a:t>
                      </a:r>
                      <a:r>
                        <a:rPr lang="zh-TW" altLang="en-US" sz="1800" b="0" i="0" u="none" strike="noStrike" kern="1200" baseline="0" dirty="0" smtClean="0">
                          <a:solidFill>
                            <a:schemeClr val="dk1"/>
                          </a:solidFill>
                          <a:latin typeface="+mn-lt"/>
                          <a:ea typeface="+mn-ea"/>
                          <a:cs typeface="+mn-cs"/>
                        </a:rPr>
                        <a:t>能應用</a:t>
                      </a:r>
                      <a:r>
                        <a:rPr lang="zh-TW" altLang="en-US" sz="1800" b="1" i="0" u="none" strike="noStrike" kern="1200" baseline="0" dirty="0" smtClean="0">
                          <a:solidFill>
                            <a:srgbClr val="0070C0"/>
                          </a:solidFill>
                          <a:latin typeface="+mn-lt"/>
                          <a:ea typeface="+mn-ea"/>
                          <a:cs typeface="+mn-cs"/>
                        </a:rPr>
                        <a:t>運算思維解析問題</a:t>
                      </a:r>
                      <a:r>
                        <a:rPr lang="zh-TW" altLang="en-US" sz="1800" b="0" i="0" u="none" strike="noStrike" kern="1200" baseline="0" dirty="0" smtClean="0">
                          <a:solidFill>
                            <a:schemeClr val="dk1"/>
                          </a:solidFill>
                          <a:latin typeface="+mn-lt"/>
                          <a:ea typeface="+mn-ea"/>
                          <a:cs typeface="+mn-cs"/>
                        </a:rPr>
                        <a:t>。</a:t>
                      </a:r>
                      <a:r>
                        <a:rPr lang="zh-TW" sz="1800" kern="100" dirty="0" smtClean="0">
                          <a:effectLst/>
                        </a:rPr>
                        <a:t> </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tc>
                <a:extLst>
                  <a:ext uri="{0D108BD9-81ED-4DB2-BD59-A6C34878D82A}">
                    <a16:rowId xmlns:a16="http://schemas.microsoft.com/office/drawing/2014/main" val="2699214583"/>
                  </a:ext>
                </a:extLst>
              </a:tr>
              <a:tr h="239839">
                <a:tc>
                  <a:txBody>
                    <a:bodyPr/>
                    <a:lstStyle/>
                    <a:p>
                      <a:pPr algn="ctr">
                        <a:spcAft>
                          <a:spcPts val="0"/>
                        </a:spcAft>
                      </a:pPr>
                      <a:r>
                        <a:rPr lang="zh-TW" sz="1800" kern="100" dirty="0">
                          <a:effectLst/>
                        </a:rPr>
                        <a:t>資訊科技</a:t>
                      </a:r>
                      <a:r>
                        <a:rPr lang="zh-TW" sz="1800" kern="100" dirty="0" smtClean="0">
                          <a:effectLst/>
                        </a:rPr>
                        <a:t>與</a:t>
                      </a:r>
                      <a:endParaRPr lang="en-US" altLang="zh-TW" sz="1800" kern="100" dirty="0" smtClean="0">
                        <a:effectLst/>
                      </a:endParaRPr>
                    </a:p>
                    <a:p>
                      <a:pPr algn="ctr">
                        <a:spcAft>
                          <a:spcPts val="0"/>
                        </a:spcAft>
                      </a:pPr>
                      <a:r>
                        <a:rPr lang="zh-TW" sz="1800" kern="100" dirty="0" smtClean="0">
                          <a:effectLst/>
                        </a:rPr>
                        <a:t>合作</a:t>
                      </a:r>
                      <a:r>
                        <a:rPr lang="zh-TW" sz="1800" kern="100" dirty="0">
                          <a:effectLst/>
                        </a:rPr>
                        <a:t>共</a:t>
                      </a:r>
                      <a:r>
                        <a:rPr lang="zh-TW" sz="1800" kern="100" dirty="0" smtClean="0">
                          <a:effectLst/>
                        </a:rPr>
                        <a:t>創</a:t>
                      </a:r>
                      <a:endParaRPr lang="en-US" altLang="zh-TW" sz="1800" kern="100" dirty="0" smtClean="0">
                        <a:effectLst/>
                      </a:endParaRPr>
                    </a:p>
                    <a:p>
                      <a:pPr algn="ctr">
                        <a:spcAft>
                          <a:spcPts val="0"/>
                        </a:spcAft>
                      </a:pPr>
                      <a:r>
                        <a:rPr lang="en-US" sz="1800" kern="100" dirty="0" smtClean="0">
                          <a:effectLst/>
                        </a:rPr>
                        <a:t>(</a:t>
                      </a:r>
                      <a:r>
                        <a:rPr lang="en-US" sz="1800" kern="100" dirty="0">
                          <a:effectLst/>
                        </a:rPr>
                        <a:t>c)</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nchor="ctr"/>
                </a:tc>
                <a:tc>
                  <a:txBody>
                    <a:bodyPr/>
                    <a:lstStyle/>
                    <a:p>
                      <a:pPr>
                        <a:lnSpc>
                          <a:spcPct val="100000"/>
                        </a:lnSpc>
                        <a:spcBef>
                          <a:spcPts val="600"/>
                        </a:spcBef>
                      </a:pPr>
                      <a:r>
                        <a:rPr lang="zh-TW" altLang="en-US" sz="1800" b="0" i="0" u="none" strike="noStrike" kern="1200" baseline="0" dirty="0" smtClean="0">
                          <a:solidFill>
                            <a:schemeClr val="dk1"/>
                          </a:solidFill>
                          <a:latin typeface="+mn-lt"/>
                          <a:ea typeface="+mn-ea"/>
                          <a:cs typeface="+mn-cs"/>
                        </a:rPr>
                        <a:t>運</a:t>
                      </a:r>
                      <a:r>
                        <a:rPr lang="en-US" altLang="zh-TW" sz="1800" b="0" i="0" u="none" strike="noStrike" kern="1200" baseline="0" dirty="0" smtClean="0">
                          <a:solidFill>
                            <a:schemeClr val="dk1"/>
                          </a:solidFill>
                          <a:latin typeface="+mn-lt"/>
                          <a:ea typeface="+mn-ea"/>
                          <a:cs typeface="+mn-cs"/>
                        </a:rPr>
                        <a:t>c-IV-1 </a:t>
                      </a:r>
                      <a:r>
                        <a:rPr lang="zh-TW" altLang="en-US" sz="1800" b="0" i="0" u="none" strike="noStrike" kern="1200" baseline="0" dirty="0" smtClean="0">
                          <a:solidFill>
                            <a:schemeClr val="dk1"/>
                          </a:solidFill>
                          <a:latin typeface="+mn-lt"/>
                          <a:ea typeface="+mn-ea"/>
                          <a:cs typeface="+mn-cs"/>
                        </a:rPr>
                        <a:t>能熟悉</a:t>
                      </a:r>
                      <a:r>
                        <a:rPr lang="zh-TW" altLang="en-US" sz="1800" b="1" i="0" u="none" strike="noStrike" kern="1200" baseline="0" dirty="0" smtClean="0">
                          <a:solidFill>
                            <a:srgbClr val="0070C0"/>
                          </a:solidFill>
                          <a:latin typeface="+mn-lt"/>
                          <a:ea typeface="+mn-ea"/>
                          <a:cs typeface="+mn-cs"/>
                        </a:rPr>
                        <a:t>資訊科技共創工具</a:t>
                      </a:r>
                      <a:r>
                        <a:rPr lang="zh-TW" altLang="en-US" sz="1800" b="0" i="0" u="none" strike="noStrike" kern="1200" baseline="0" dirty="0" smtClean="0">
                          <a:solidFill>
                            <a:schemeClr val="dk1"/>
                          </a:solidFill>
                          <a:latin typeface="+mn-lt"/>
                          <a:ea typeface="+mn-ea"/>
                          <a:cs typeface="+mn-cs"/>
                        </a:rPr>
                        <a:t>的使用方法。</a:t>
                      </a:r>
                    </a:p>
                    <a:p>
                      <a:pPr>
                        <a:lnSpc>
                          <a:spcPct val="100000"/>
                        </a:lnSpc>
                        <a:spcBef>
                          <a:spcPts val="600"/>
                        </a:spcBef>
                      </a:pPr>
                      <a:r>
                        <a:rPr lang="zh-TW" altLang="en-US" sz="1800" b="0" i="0" u="none" strike="noStrike" kern="1200" baseline="0" dirty="0" smtClean="0">
                          <a:solidFill>
                            <a:schemeClr val="dk1"/>
                          </a:solidFill>
                          <a:latin typeface="+mn-lt"/>
                          <a:ea typeface="+mn-ea"/>
                          <a:cs typeface="+mn-cs"/>
                        </a:rPr>
                        <a:t>運</a:t>
                      </a:r>
                      <a:r>
                        <a:rPr lang="en-US" altLang="zh-TW" sz="1800" b="0" i="0" u="none" strike="noStrike" kern="1200" baseline="0" dirty="0" smtClean="0">
                          <a:solidFill>
                            <a:schemeClr val="dk1"/>
                          </a:solidFill>
                          <a:latin typeface="+mn-lt"/>
                          <a:ea typeface="+mn-ea"/>
                          <a:cs typeface="+mn-cs"/>
                        </a:rPr>
                        <a:t>c-IV-2 </a:t>
                      </a:r>
                      <a:r>
                        <a:rPr lang="zh-TW" altLang="en-US" sz="1800" b="0" i="0" u="none" strike="noStrike" kern="1200" baseline="0" dirty="0" smtClean="0">
                          <a:solidFill>
                            <a:schemeClr val="dk1"/>
                          </a:solidFill>
                          <a:latin typeface="+mn-lt"/>
                          <a:ea typeface="+mn-ea"/>
                          <a:cs typeface="+mn-cs"/>
                        </a:rPr>
                        <a:t>能選用適當的資訊科技與</a:t>
                      </a:r>
                      <a:r>
                        <a:rPr lang="zh-TW" altLang="en-US" sz="1800" b="1" i="0" u="none" strike="noStrike" kern="1200" baseline="0" dirty="0" smtClean="0">
                          <a:solidFill>
                            <a:srgbClr val="0070C0"/>
                          </a:solidFill>
                          <a:latin typeface="+mn-lt"/>
                          <a:ea typeface="+mn-ea"/>
                          <a:cs typeface="+mn-cs"/>
                        </a:rPr>
                        <a:t>他人合作</a:t>
                      </a:r>
                      <a:r>
                        <a:rPr lang="zh-TW" altLang="en-US" sz="1800" b="0" i="0" u="none" strike="noStrike" kern="1200" baseline="0" dirty="0" smtClean="0">
                          <a:solidFill>
                            <a:schemeClr val="dk1"/>
                          </a:solidFill>
                          <a:latin typeface="+mn-lt"/>
                          <a:ea typeface="+mn-ea"/>
                          <a:cs typeface="+mn-cs"/>
                        </a:rPr>
                        <a:t>完成作品。</a:t>
                      </a:r>
                    </a:p>
                    <a:p>
                      <a:pPr>
                        <a:lnSpc>
                          <a:spcPct val="100000"/>
                        </a:lnSpc>
                        <a:spcBef>
                          <a:spcPts val="600"/>
                        </a:spcBef>
                      </a:pPr>
                      <a:r>
                        <a:rPr lang="zh-TW" altLang="en-US" sz="1800" b="0" i="0" u="none" strike="noStrike" kern="1200" baseline="0" dirty="0" smtClean="0">
                          <a:solidFill>
                            <a:schemeClr val="dk1"/>
                          </a:solidFill>
                          <a:latin typeface="+mn-lt"/>
                          <a:ea typeface="+mn-ea"/>
                          <a:cs typeface="+mn-cs"/>
                        </a:rPr>
                        <a:t>運</a:t>
                      </a:r>
                      <a:r>
                        <a:rPr lang="en-US" altLang="zh-TW" sz="1800" b="0" i="0" u="none" strike="noStrike" kern="1200" baseline="0" dirty="0" smtClean="0">
                          <a:solidFill>
                            <a:schemeClr val="dk1"/>
                          </a:solidFill>
                          <a:latin typeface="+mn-lt"/>
                          <a:ea typeface="+mn-ea"/>
                          <a:cs typeface="+mn-cs"/>
                        </a:rPr>
                        <a:t>c-IV-3 </a:t>
                      </a:r>
                      <a:r>
                        <a:rPr lang="zh-TW" altLang="en-US" sz="1800" b="0" i="0" u="none" strike="noStrike" kern="1200" baseline="0" dirty="0" smtClean="0">
                          <a:solidFill>
                            <a:schemeClr val="dk1"/>
                          </a:solidFill>
                          <a:latin typeface="+mn-lt"/>
                          <a:ea typeface="+mn-ea"/>
                          <a:cs typeface="+mn-cs"/>
                        </a:rPr>
                        <a:t>能應用資訊科技與他人合作進行數位創作。</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tc>
                <a:extLst>
                  <a:ext uri="{0D108BD9-81ED-4DB2-BD59-A6C34878D82A}">
                    <a16:rowId xmlns:a16="http://schemas.microsoft.com/office/drawing/2014/main" val="2595411986"/>
                  </a:ext>
                </a:extLst>
              </a:tr>
              <a:tr h="239839">
                <a:tc>
                  <a:txBody>
                    <a:bodyPr/>
                    <a:lstStyle/>
                    <a:p>
                      <a:pPr algn="ctr">
                        <a:spcAft>
                          <a:spcPts val="0"/>
                        </a:spcAft>
                      </a:pPr>
                      <a:r>
                        <a:rPr lang="zh-TW" sz="1800" kern="100" dirty="0">
                          <a:effectLst/>
                        </a:rPr>
                        <a:t>資訊科技</a:t>
                      </a:r>
                      <a:r>
                        <a:rPr lang="zh-TW" sz="1800" kern="100" dirty="0" smtClean="0">
                          <a:effectLst/>
                        </a:rPr>
                        <a:t>與</a:t>
                      </a:r>
                      <a:endParaRPr lang="en-US" altLang="zh-TW" sz="1800" kern="100" dirty="0" smtClean="0">
                        <a:effectLst/>
                      </a:endParaRPr>
                    </a:p>
                    <a:p>
                      <a:pPr algn="ctr">
                        <a:spcAft>
                          <a:spcPts val="0"/>
                        </a:spcAft>
                      </a:pPr>
                      <a:r>
                        <a:rPr lang="zh-TW" sz="1800" kern="100" dirty="0" smtClean="0">
                          <a:effectLst/>
                        </a:rPr>
                        <a:t>溝通表達</a:t>
                      </a:r>
                      <a:endParaRPr lang="en-US" altLang="zh-TW" sz="1800" kern="100" dirty="0" smtClean="0">
                        <a:effectLst/>
                      </a:endParaRPr>
                    </a:p>
                    <a:p>
                      <a:pPr algn="ctr">
                        <a:spcAft>
                          <a:spcPts val="0"/>
                        </a:spcAft>
                      </a:pPr>
                      <a:r>
                        <a:rPr lang="en-US" sz="1800" kern="100" dirty="0" smtClean="0">
                          <a:effectLst/>
                        </a:rPr>
                        <a:t>(</a:t>
                      </a:r>
                      <a:r>
                        <a:rPr lang="en-US" sz="1800" kern="100" dirty="0">
                          <a:effectLst/>
                        </a:rPr>
                        <a:t>p)</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nchor="ctr"/>
                </a:tc>
                <a:tc>
                  <a:txBody>
                    <a:bodyPr/>
                    <a:lstStyle/>
                    <a:p>
                      <a:pPr>
                        <a:lnSpc>
                          <a:spcPct val="100000"/>
                        </a:lnSpc>
                        <a:spcBef>
                          <a:spcPts val="600"/>
                        </a:spcBef>
                      </a:pPr>
                      <a:r>
                        <a:rPr lang="zh-TW" altLang="en-US" sz="1800" b="0" i="0" u="none" strike="noStrike" kern="1200" baseline="0" dirty="0" smtClean="0">
                          <a:solidFill>
                            <a:schemeClr val="dk1"/>
                          </a:solidFill>
                          <a:latin typeface="+mn-lt"/>
                          <a:ea typeface="+mn-ea"/>
                          <a:cs typeface="+mn-cs"/>
                        </a:rPr>
                        <a:t>運</a:t>
                      </a:r>
                      <a:r>
                        <a:rPr lang="en-US" altLang="zh-TW" sz="1800" b="0" i="0" u="none" strike="noStrike" kern="1200" baseline="0" dirty="0" smtClean="0">
                          <a:solidFill>
                            <a:schemeClr val="dk1"/>
                          </a:solidFill>
                          <a:latin typeface="+mn-lt"/>
                          <a:ea typeface="+mn-ea"/>
                          <a:cs typeface="+mn-cs"/>
                        </a:rPr>
                        <a:t>p-IV-1 </a:t>
                      </a:r>
                      <a:r>
                        <a:rPr lang="zh-TW" altLang="en-US" sz="1800" b="0" i="0" u="none" strike="noStrike" kern="1200" baseline="0" dirty="0" smtClean="0">
                          <a:solidFill>
                            <a:schemeClr val="dk1"/>
                          </a:solidFill>
                          <a:latin typeface="+mn-lt"/>
                          <a:ea typeface="+mn-ea"/>
                          <a:cs typeface="+mn-cs"/>
                        </a:rPr>
                        <a:t>能選用適當的資訊科技</a:t>
                      </a:r>
                      <a:r>
                        <a:rPr lang="zh-TW" altLang="en-US" sz="1800" b="1" i="0" u="none" strike="noStrike" kern="1200" baseline="0" dirty="0" smtClean="0">
                          <a:solidFill>
                            <a:srgbClr val="0070C0"/>
                          </a:solidFill>
                          <a:latin typeface="+mn-lt"/>
                          <a:ea typeface="+mn-ea"/>
                          <a:cs typeface="+mn-cs"/>
                        </a:rPr>
                        <a:t>組織思維</a:t>
                      </a:r>
                      <a:r>
                        <a:rPr lang="zh-TW" altLang="en-US" sz="1800" b="0" i="0" u="none" strike="noStrike" kern="1200" baseline="0" dirty="0" smtClean="0">
                          <a:solidFill>
                            <a:schemeClr val="dk1"/>
                          </a:solidFill>
                          <a:latin typeface="+mn-lt"/>
                          <a:ea typeface="+mn-ea"/>
                          <a:cs typeface="+mn-cs"/>
                        </a:rPr>
                        <a:t>，並進行有效的</a:t>
                      </a:r>
                      <a:r>
                        <a:rPr lang="zh-TW" altLang="en-US" sz="1800" b="1" i="0" u="none" strike="noStrike" kern="1200" baseline="0" dirty="0" smtClean="0">
                          <a:solidFill>
                            <a:srgbClr val="0070C0"/>
                          </a:solidFill>
                          <a:latin typeface="+mn-lt"/>
                          <a:ea typeface="+mn-ea"/>
                          <a:cs typeface="+mn-cs"/>
                        </a:rPr>
                        <a:t>表達</a:t>
                      </a:r>
                      <a:r>
                        <a:rPr lang="zh-TW" altLang="en-US" sz="1800" b="0" i="0" u="none" strike="noStrike" kern="1200" baseline="0" dirty="0" smtClean="0">
                          <a:solidFill>
                            <a:schemeClr val="dk1"/>
                          </a:solidFill>
                          <a:latin typeface="+mn-lt"/>
                          <a:ea typeface="+mn-ea"/>
                          <a:cs typeface="+mn-cs"/>
                        </a:rPr>
                        <a:t>。</a:t>
                      </a:r>
                    </a:p>
                    <a:p>
                      <a:pPr>
                        <a:lnSpc>
                          <a:spcPct val="100000"/>
                        </a:lnSpc>
                        <a:spcBef>
                          <a:spcPts val="600"/>
                        </a:spcBef>
                      </a:pPr>
                      <a:r>
                        <a:rPr lang="zh-TW" altLang="en-US" sz="1800" b="0" i="0" u="none" strike="noStrike" kern="1200" baseline="0" dirty="0" smtClean="0">
                          <a:solidFill>
                            <a:schemeClr val="dk1"/>
                          </a:solidFill>
                          <a:latin typeface="+mn-lt"/>
                          <a:ea typeface="+mn-ea"/>
                          <a:cs typeface="+mn-cs"/>
                        </a:rPr>
                        <a:t>運</a:t>
                      </a:r>
                      <a:r>
                        <a:rPr lang="en-US" altLang="zh-TW" sz="1800" b="0" i="0" u="none" strike="noStrike" kern="1200" baseline="0" dirty="0" smtClean="0">
                          <a:solidFill>
                            <a:schemeClr val="dk1"/>
                          </a:solidFill>
                          <a:latin typeface="+mn-lt"/>
                          <a:ea typeface="+mn-ea"/>
                          <a:cs typeface="+mn-cs"/>
                        </a:rPr>
                        <a:t>p-IV-2 </a:t>
                      </a:r>
                      <a:r>
                        <a:rPr lang="zh-TW" altLang="en-US" sz="1800" b="0" i="0" u="none" strike="noStrike" kern="1200" baseline="0" dirty="0" smtClean="0">
                          <a:solidFill>
                            <a:schemeClr val="dk1"/>
                          </a:solidFill>
                          <a:latin typeface="+mn-lt"/>
                          <a:ea typeface="+mn-ea"/>
                          <a:cs typeface="+mn-cs"/>
                        </a:rPr>
                        <a:t>能利用資訊科技與他人進行有效的</a:t>
                      </a:r>
                      <a:r>
                        <a:rPr lang="zh-TW" altLang="en-US" sz="1800" b="1" i="0" u="none" strike="noStrike" kern="1200" baseline="0" dirty="0" smtClean="0">
                          <a:solidFill>
                            <a:srgbClr val="0070C0"/>
                          </a:solidFill>
                          <a:latin typeface="+mn-lt"/>
                          <a:ea typeface="+mn-ea"/>
                          <a:cs typeface="+mn-cs"/>
                        </a:rPr>
                        <a:t>互動</a:t>
                      </a:r>
                      <a:r>
                        <a:rPr lang="zh-TW" altLang="en-US" sz="1800" b="0" i="0" u="none" strike="noStrike" kern="1200" baseline="0" dirty="0" smtClean="0">
                          <a:solidFill>
                            <a:schemeClr val="dk1"/>
                          </a:solidFill>
                          <a:latin typeface="+mn-lt"/>
                          <a:ea typeface="+mn-ea"/>
                          <a:cs typeface="+mn-cs"/>
                        </a:rPr>
                        <a:t>。</a:t>
                      </a:r>
                    </a:p>
                    <a:p>
                      <a:pPr>
                        <a:lnSpc>
                          <a:spcPct val="100000"/>
                        </a:lnSpc>
                        <a:spcBef>
                          <a:spcPts val="600"/>
                        </a:spcBef>
                      </a:pPr>
                      <a:r>
                        <a:rPr lang="zh-TW" altLang="en-US" sz="1800" b="0" i="0" u="none" strike="noStrike" kern="1200" baseline="0" dirty="0" smtClean="0">
                          <a:solidFill>
                            <a:schemeClr val="dk1"/>
                          </a:solidFill>
                          <a:latin typeface="+mn-lt"/>
                          <a:ea typeface="+mn-ea"/>
                          <a:cs typeface="+mn-cs"/>
                        </a:rPr>
                        <a:t>運</a:t>
                      </a:r>
                      <a:r>
                        <a:rPr lang="en-US" altLang="zh-TW" sz="1800" b="0" i="0" u="none" strike="noStrike" kern="1200" baseline="0" dirty="0" smtClean="0">
                          <a:solidFill>
                            <a:schemeClr val="dk1"/>
                          </a:solidFill>
                          <a:latin typeface="+mn-lt"/>
                          <a:ea typeface="+mn-ea"/>
                          <a:cs typeface="+mn-cs"/>
                        </a:rPr>
                        <a:t>p-IV-3 </a:t>
                      </a:r>
                      <a:r>
                        <a:rPr lang="zh-TW" altLang="en-US" sz="1800" b="0" i="0" u="none" strike="noStrike" kern="1200" baseline="0" dirty="0" smtClean="0">
                          <a:solidFill>
                            <a:schemeClr val="dk1"/>
                          </a:solidFill>
                          <a:latin typeface="+mn-lt"/>
                          <a:ea typeface="+mn-ea"/>
                          <a:cs typeface="+mn-cs"/>
                        </a:rPr>
                        <a:t>能</a:t>
                      </a:r>
                      <a:r>
                        <a:rPr lang="zh-TW" altLang="en-US" sz="1800" b="1" i="0" u="none" strike="noStrike" kern="1200" baseline="0" dirty="0" smtClean="0">
                          <a:solidFill>
                            <a:srgbClr val="0070C0"/>
                          </a:solidFill>
                          <a:latin typeface="+mn-lt"/>
                          <a:ea typeface="+mn-ea"/>
                          <a:cs typeface="+mn-cs"/>
                        </a:rPr>
                        <a:t>有系統地整理</a:t>
                      </a:r>
                      <a:r>
                        <a:rPr lang="zh-TW" altLang="en-US" sz="1800" b="0" i="0" u="none" strike="noStrike" kern="1200" baseline="0" dirty="0" smtClean="0">
                          <a:solidFill>
                            <a:schemeClr val="dk1"/>
                          </a:solidFill>
                          <a:latin typeface="+mn-lt"/>
                          <a:ea typeface="+mn-ea"/>
                          <a:cs typeface="+mn-cs"/>
                        </a:rPr>
                        <a:t>數位資源。</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tc>
                <a:extLst>
                  <a:ext uri="{0D108BD9-81ED-4DB2-BD59-A6C34878D82A}">
                    <a16:rowId xmlns:a16="http://schemas.microsoft.com/office/drawing/2014/main" val="262971862"/>
                  </a:ext>
                </a:extLst>
              </a:tr>
              <a:tr h="359758">
                <a:tc>
                  <a:txBody>
                    <a:bodyPr/>
                    <a:lstStyle/>
                    <a:p>
                      <a:pPr algn="ctr">
                        <a:spcAft>
                          <a:spcPts val="0"/>
                        </a:spcAft>
                      </a:pPr>
                      <a:r>
                        <a:rPr lang="zh-TW" sz="1800" kern="100" dirty="0">
                          <a:effectLst/>
                        </a:rPr>
                        <a:t>資訊科技</a:t>
                      </a:r>
                      <a:r>
                        <a:rPr lang="zh-TW" sz="1800" kern="100" dirty="0" smtClean="0">
                          <a:effectLst/>
                        </a:rPr>
                        <a:t>的</a:t>
                      </a:r>
                      <a:endParaRPr lang="en-US" altLang="zh-TW" sz="1800" kern="100" dirty="0" smtClean="0">
                        <a:effectLst/>
                      </a:endParaRPr>
                    </a:p>
                    <a:p>
                      <a:pPr algn="ctr">
                        <a:spcAft>
                          <a:spcPts val="0"/>
                        </a:spcAft>
                      </a:pPr>
                      <a:r>
                        <a:rPr lang="zh-TW" sz="1800" kern="100" dirty="0" smtClean="0">
                          <a:effectLst/>
                        </a:rPr>
                        <a:t>使用態度</a:t>
                      </a:r>
                      <a:endParaRPr lang="en-US" altLang="zh-TW" sz="1800" kern="100" dirty="0" smtClean="0">
                        <a:effectLst/>
                      </a:endParaRPr>
                    </a:p>
                    <a:p>
                      <a:pPr algn="ctr">
                        <a:spcAft>
                          <a:spcPts val="0"/>
                        </a:spcAft>
                      </a:pPr>
                      <a:r>
                        <a:rPr lang="en-US" sz="1800" kern="100" dirty="0" smtClean="0">
                          <a:effectLst/>
                        </a:rPr>
                        <a:t>(</a:t>
                      </a:r>
                      <a:r>
                        <a:rPr lang="en-US" sz="1800" kern="100" dirty="0">
                          <a:effectLst/>
                        </a:rPr>
                        <a:t>a)</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nchor="ctr"/>
                </a:tc>
                <a:tc>
                  <a:txBody>
                    <a:bodyPr/>
                    <a:lstStyle/>
                    <a:p>
                      <a:pPr>
                        <a:lnSpc>
                          <a:spcPct val="100000"/>
                        </a:lnSpc>
                        <a:spcBef>
                          <a:spcPts val="600"/>
                        </a:spcBef>
                      </a:pPr>
                      <a:r>
                        <a:rPr lang="zh-TW" altLang="en-US" sz="1800" b="0" i="0" u="none" strike="noStrike" kern="1200" baseline="0" dirty="0" smtClean="0">
                          <a:solidFill>
                            <a:schemeClr val="dk1"/>
                          </a:solidFill>
                          <a:latin typeface="+mn-lt"/>
                          <a:ea typeface="+mn-ea"/>
                          <a:cs typeface="+mn-cs"/>
                        </a:rPr>
                        <a:t>運</a:t>
                      </a:r>
                      <a:r>
                        <a:rPr lang="en-US" altLang="zh-TW" sz="1800" b="0" i="0" u="none" strike="noStrike" kern="1200" baseline="0" dirty="0" smtClean="0">
                          <a:solidFill>
                            <a:schemeClr val="dk1"/>
                          </a:solidFill>
                          <a:latin typeface="+mn-lt"/>
                          <a:ea typeface="+mn-ea"/>
                          <a:cs typeface="+mn-cs"/>
                        </a:rPr>
                        <a:t>a-IV-1 </a:t>
                      </a:r>
                      <a:r>
                        <a:rPr lang="zh-TW" altLang="en-US" sz="1800" b="0" i="0" u="none" strike="noStrike" kern="1200" baseline="0" dirty="0" smtClean="0">
                          <a:solidFill>
                            <a:schemeClr val="dk1"/>
                          </a:solidFill>
                          <a:latin typeface="+mn-lt"/>
                          <a:ea typeface="+mn-ea"/>
                          <a:cs typeface="+mn-cs"/>
                        </a:rPr>
                        <a:t>能落實健康的數位使用</a:t>
                      </a:r>
                      <a:r>
                        <a:rPr lang="zh-TW" altLang="en-US" sz="1800" b="1" i="0" u="none" strike="noStrike" kern="1200" baseline="0" dirty="0" smtClean="0">
                          <a:solidFill>
                            <a:srgbClr val="0070C0"/>
                          </a:solidFill>
                          <a:latin typeface="+mn-lt"/>
                          <a:ea typeface="+mn-ea"/>
                          <a:cs typeface="+mn-cs"/>
                        </a:rPr>
                        <a:t>習慣與態度</a:t>
                      </a:r>
                      <a:r>
                        <a:rPr lang="zh-TW" altLang="en-US" sz="1800" b="0" i="0" u="none" strike="noStrike" kern="1200" baseline="0" dirty="0" smtClean="0">
                          <a:solidFill>
                            <a:schemeClr val="dk1"/>
                          </a:solidFill>
                          <a:latin typeface="+mn-lt"/>
                          <a:ea typeface="+mn-ea"/>
                          <a:cs typeface="+mn-cs"/>
                        </a:rPr>
                        <a:t>。</a:t>
                      </a:r>
                    </a:p>
                    <a:p>
                      <a:pPr marL="898525" indent="-898525">
                        <a:lnSpc>
                          <a:spcPct val="100000"/>
                        </a:lnSpc>
                        <a:spcBef>
                          <a:spcPts val="600"/>
                        </a:spcBef>
                      </a:pPr>
                      <a:r>
                        <a:rPr lang="zh-TW" altLang="en-US" sz="1800" b="0" i="0" u="none" strike="noStrike" kern="1200" baseline="0" dirty="0" smtClean="0">
                          <a:solidFill>
                            <a:schemeClr val="dk1"/>
                          </a:solidFill>
                          <a:latin typeface="+mn-lt"/>
                          <a:ea typeface="+mn-ea"/>
                          <a:cs typeface="+mn-cs"/>
                        </a:rPr>
                        <a:t>運</a:t>
                      </a:r>
                      <a:r>
                        <a:rPr lang="en-US" altLang="zh-TW" sz="1800" b="0" i="0" u="none" strike="noStrike" kern="1200" baseline="0" dirty="0" smtClean="0">
                          <a:solidFill>
                            <a:schemeClr val="dk1"/>
                          </a:solidFill>
                          <a:latin typeface="+mn-lt"/>
                          <a:ea typeface="+mn-ea"/>
                          <a:cs typeface="+mn-cs"/>
                        </a:rPr>
                        <a:t>a-IV-2 </a:t>
                      </a:r>
                      <a:r>
                        <a:rPr lang="zh-TW" altLang="en-US" sz="1800" b="0" i="0" u="none" strike="noStrike" kern="1200" baseline="0" dirty="0" smtClean="0">
                          <a:solidFill>
                            <a:schemeClr val="dk1"/>
                          </a:solidFill>
                          <a:latin typeface="+mn-lt"/>
                          <a:ea typeface="+mn-ea"/>
                          <a:cs typeface="+mn-cs"/>
                        </a:rPr>
                        <a:t>能了解資訊科技相關之</a:t>
                      </a:r>
                      <a:r>
                        <a:rPr lang="zh-TW" altLang="en-US" sz="1800" b="1" i="0" u="none" strike="noStrike" kern="1200" baseline="0" dirty="0" smtClean="0">
                          <a:solidFill>
                            <a:srgbClr val="0070C0"/>
                          </a:solidFill>
                          <a:latin typeface="+mn-lt"/>
                          <a:ea typeface="+mn-ea"/>
                          <a:cs typeface="+mn-cs"/>
                        </a:rPr>
                        <a:t>法律、倫理及社會議題</a:t>
                      </a:r>
                      <a:r>
                        <a:rPr lang="zh-TW" altLang="en-US" sz="1800" b="0" i="0" u="none" strike="noStrike" kern="1200" baseline="0" dirty="0" smtClean="0">
                          <a:solidFill>
                            <a:schemeClr val="dk1"/>
                          </a:solidFill>
                          <a:latin typeface="+mn-lt"/>
                          <a:ea typeface="+mn-ea"/>
                          <a:cs typeface="+mn-cs"/>
                        </a:rPr>
                        <a:t>，以保護自己與尊重他人。</a:t>
                      </a:r>
                    </a:p>
                    <a:p>
                      <a:pPr>
                        <a:lnSpc>
                          <a:spcPct val="100000"/>
                        </a:lnSpc>
                        <a:spcBef>
                          <a:spcPts val="600"/>
                        </a:spcBef>
                      </a:pPr>
                      <a:r>
                        <a:rPr lang="zh-TW" altLang="en-US" sz="1800" b="0" i="0" u="none" strike="noStrike" kern="1200" baseline="0" dirty="0" smtClean="0">
                          <a:solidFill>
                            <a:schemeClr val="dk1"/>
                          </a:solidFill>
                          <a:latin typeface="+mn-lt"/>
                          <a:ea typeface="+mn-ea"/>
                          <a:cs typeface="+mn-cs"/>
                        </a:rPr>
                        <a:t>運</a:t>
                      </a:r>
                      <a:r>
                        <a:rPr lang="en-US" altLang="zh-TW" sz="1800" b="0" i="0" u="none" strike="noStrike" kern="1200" baseline="0" dirty="0" smtClean="0">
                          <a:solidFill>
                            <a:schemeClr val="dk1"/>
                          </a:solidFill>
                          <a:latin typeface="+mn-lt"/>
                          <a:ea typeface="+mn-ea"/>
                          <a:cs typeface="+mn-cs"/>
                        </a:rPr>
                        <a:t>a-IV-3 </a:t>
                      </a:r>
                      <a:r>
                        <a:rPr lang="zh-TW" altLang="en-US" sz="1800" b="0" i="0" u="none" strike="noStrike" kern="1200" baseline="0" dirty="0" smtClean="0">
                          <a:solidFill>
                            <a:schemeClr val="dk1"/>
                          </a:solidFill>
                          <a:latin typeface="+mn-lt"/>
                          <a:ea typeface="+mn-ea"/>
                          <a:cs typeface="+mn-cs"/>
                        </a:rPr>
                        <a:t>能具備</a:t>
                      </a:r>
                      <a:r>
                        <a:rPr lang="zh-TW" altLang="en-US" sz="1800" b="1" i="0" u="none" strike="noStrike" kern="1200" baseline="0" dirty="0" smtClean="0">
                          <a:solidFill>
                            <a:srgbClr val="0070C0"/>
                          </a:solidFill>
                          <a:latin typeface="+mn-lt"/>
                          <a:ea typeface="+mn-ea"/>
                          <a:cs typeface="+mn-cs"/>
                        </a:rPr>
                        <a:t>探索資訊科技之興趣</a:t>
                      </a:r>
                      <a:r>
                        <a:rPr lang="zh-TW" altLang="en-US" sz="1800" b="0" i="0" u="none" strike="noStrike" kern="1200" baseline="0" dirty="0" smtClean="0">
                          <a:solidFill>
                            <a:schemeClr val="dk1"/>
                          </a:solidFill>
                          <a:latin typeface="+mn-lt"/>
                          <a:ea typeface="+mn-ea"/>
                          <a:cs typeface="+mn-cs"/>
                        </a:rPr>
                        <a:t>，不受性別限制。</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tc>
                <a:extLst>
                  <a:ext uri="{0D108BD9-81ED-4DB2-BD59-A6C34878D82A}">
                    <a16:rowId xmlns:a16="http://schemas.microsoft.com/office/drawing/2014/main" val="2892547362"/>
                  </a:ext>
                </a:extLst>
              </a:tr>
            </a:tbl>
          </a:graphicData>
        </a:graphic>
      </p:graphicFrame>
      <p:sp>
        <p:nvSpPr>
          <p:cNvPr id="6" name="文字方塊 4"/>
          <p:cNvSpPr txBox="1">
            <a:spLocks noChangeArrowheads="1"/>
          </p:cNvSpPr>
          <p:nvPr/>
        </p:nvSpPr>
        <p:spPr bwMode="auto">
          <a:xfrm>
            <a:off x="1388481" y="6356349"/>
            <a:ext cx="4116833"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a:lnSpc>
                <a:spcPct val="100000"/>
              </a:lnSpc>
              <a:spcBef>
                <a:spcPct val="0"/>
              </a:spcBef>
              <a:buNone/>
            </a:pPr>
            <a:r>
              <a:rPr lang="zh-TW" altLang="en-US" sz="1050" dirty="0">
                <a:latin typeface="微軟正黑體" panose="020B0604030504040204" pitchFamily="34" charset="-120"/>
                <a:ea typeface="微軟正黑體" panose="020B0604030504040204" pitchFamily="34" charset="-120"/>
              </a:rPr>
              <a:t>摘自</a:t>
            </a:r>
            <a:r>
              <a:rPr lang="en-US" altLang="zh-TW" sz="1050" dirty="0">
                <a:latin typeface="微軟正黑體" panose="020B0604030504040204" pitchFamily="34" charset="-120"/>
                <a:ea typeface="微軟正黑體" panose="020B0604030504040204" pitchFamily="34" charset="-120"/>
              </a:rPr>
              <a:t>&lt;</a:t>
            </a:r>
            <a:r>
              <a:rPr lang="zh-TW" altLang="en-US" sz="1050" dirty="0">
                <a:latin typeface="微軟正黑體" panose="020B0604030504040204" pitchFamily="34" charset="-120"/>
                <a:ea typeface="微軟正黑體" panose="020B0604030504040204" pitchFamily="34" charset="-120"/>
              </a:rPr>
              <a:t>科技領域課程</a:t>
            </a:r>
            <a:r>
              <a:rPr lang="zh-TW" altLang="en-US" sz="1050" dirty="0" smtClean="0">
                <a:latin typeface="微軟正黑體" panose="020B0604030504040204" pitchFamily="34" charset="-120"/>
                <a:ea typeface="微軟正黑體" panose="020B0604030504040204" pitchFamily="34" charset="-120"/>
              </a:rPr>
              <a:t>綱要</a:t>
            </a:r>
            <a:r>
              <a:rPr lang="en-US" altLang="zh-TW" sz="1050" dirty="0" smtClean="0">
                <a:latin typeface="微軟正黑體" panose="020B0604030504040204" pitchFamily="34" charset="-120"/>
                <a:ea typeface="微軟正黑體" panose="020B0604030504040204" pitchFamily="34" charset="-120"/>
              </a:rPr>
              <a:t>&gt;</a:t>
            </a:r>
            <a:r>
              <a:rPr lang="zh-TW" altLang="en-US" sz="1050" dirty="0">
                <a:latin typeface="微軟正黑體" panose="020B0604030504040204" pitchFamily="34" charset="-120"/>
                <a:ea typeface="微軟正黑體" panose="020B0604030504040204" pitchFamily="34" charset="-120"/>
              </a:rPr>
              <a:t>之「</a:t>
            </a:r>
            <a:r>
              <a:rPr lang="zh-TW" altLang="zh-TW" sz="1050" dirty="0">
                <a:latin typeface="微軟正黑體" panose="020B0604030504040204" pitchFamily="34" charset="-120"/>
                <a:ea typeface="微軟正黑體" panose="020B0604030504040204" pitchFamily="34" charset="-120"/>
              </a:rPr>
              <a:t>伍</a:t>
            </a:r>
            <a:r>
              <a:rPr lang="zh-TW" altLang="zh-TW" sz="1050" dirty="0" smtClean="0">
                <a:latin typeface="微軟正黑體" panose="020B0604030504040204" pitchFamily="34" charset="-120"/>
                <a:ea typeface="微軟正黑體" panose="020B0604030504040204" pitchFamily="34" charset="-120"/>
              </a:rPr>
              <a:t>、</a:t>
            </a:r>
            <a:r>
              <a:rPr lang="zh-TW" altLang="en-US" sz="1050" dirty="0" smtClean="0">
                <a:latin typeface="微軟正黑體" panose="020B0604030504040204" pitchFamily="34" charset="-120"/>
                <a:ea typeface="微軟正黑體" panose="020B0604030504040204" pitchFamily="34" charset="-120"/>
              </a:rPr>
              <a:t>學習重點  一、學習表現」</a:t>
            </a:r>
            <a:r>
              <a:rPr lang="en-US" altLang="zh-TW" sz="1050" dirty="0" smtClean="0">
                <a:latin typeface="微軟正黑體" panose="020B0604030504040204" pitchFamily="34" charset="-120"/>
                <a:ea typeface="微軟正黑體" panose="020B0604030504040204" pitchFamily="34" charset="-120"/>
              </a:rPr>
              <a:t>p7-9</a:t>
            </a:r>
            <a:endParaRPr lang="zh-TW" altLang="en-US" sz="1050" dirty="0">
              <a:latin typeface="微軟正黑體" panose="020B0604030504040204" pitchFamily="34" charset="-120"/>
              <a:ea typeface="微軟正黑體" panose="020B0604030504040204" pitchFamily="34" charset="-120"/>
            </a:endParaRPr>
          </a:p>
        </p:txBody>
      </p:sp>
      <p:sp>
        <p:nvSpPr>
          <p:cNvPr id="9" name="標題 17"/>
          <p:cNvSpPr>
            <a:spLocks noGrp="1"/>
          </p:cNvSpPr>
          <p:nvPr>
            <p:ph type="title"/>
          </p:nvPr>
        </p:nvSpPr>
        <p:spPr>
          <a:xfrm>
            <a:off x="827584" y="274638"/>
            <a:ext cx="7859216" cy="1143000"/>
          </a:xfrm>
        </p:spPr>
        <p:txBody>
          <a:bodyPr/>
          <a:lstStyle/>
          <a:p>
            <a:r>
              <a:rPr lang="zh-TW" altLang="en-US" b="1" dirty="0">
                <a:solidFill>
                  <a:schemeClr val="accent1">
                    <a:lumMod val="75000"/>
                  </a:schemeClr>
                </a:solidFill>
              </a:rPr>
              <a:t>四、學習表現架構</a:t>
            </a:r>
            <a:r>
              <a:rPr lang="en-US" altLang="zh-TW" b="1" dirty="0">
                <a:solidFill>
                  <a:schemeClr val="accent1">
                    <a:lumMod val="75000"/>
                  </a:schemeClr>
                </a:solidFill>
              </a:rPr>
              <a:t>(1/3)</a:t>
            </a:r>
            <a:endParaRPr lang="zh-TW" altLang="en-US" dirty="0"/>
          </a:p>
        </p:txBody>
      </p:sp>
    </p:spTree>
    <p:extLst>
      <p:ext uri="{BB962C8B-B14F-4D97-AF65-F5344CB8AC3E}">
        <p14:creationId xmlns:p14="http://schemas.microsoft.com/office/powerpoint/2010/main" val="55083416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29"/>
        <p:cNvGrpSpPr/>
        <p:nvPr/>
      </p:nvGrpSpPr>
      <p:grpSpPr>
        <a:xfrm>
          <a:off x="0" y="0"/>
          <a:ext cx="0" cy="0"/>
          <a:chOff x="0" y="0"/>
          <a:chExt cx="0" cy="0"/>
        </a:xfrm>
      </p:grpSpPr>
      <p:pic>
        <p:nvPicPr>
          <p:cNvPr id="831" name="Shape 831"/>
          <p:cNvPicPr preferRelativeResize="0"/>
          <p:nvPr/>
        </p:nvPicPr>
        <p:blipFill rotWithShape="1">
          <a:blip r:embed="rId3">
            <a:alphaModFix/>
          </a:blip>
          <a:srcRect b="3171"/>
          <a:stretch/>
        </p:blipFill>
        <p:spPr>
          <a:xfrm>
            <a:off x="1883857" y="1394477"/>
            <a:ext cx="5746670" cy="4841756"/>
          </a:xfrm>
          <a:prstGeom prst="rect">
            <a:avLst/>
          </a:prstGeom>
          <a:noFill/>
          <a:ln>
            <a:noFill/>
          </a:ln>
        </p:spPr>
      </p:pic>
      <p:sp>
        <p:nvSpPr>
          <p:cNvPr id="3" name="投影片編號版面配置區 2"/>
          <p:cNvSpPr>
            <a:spLocks noGrp="1"/>
          </p:cNvSpPr>
          <p:nvPr>
            <p:ph type="sldNum" sz="quarter" idx="12"/>
          </p:nvPr>
        </p:nvSpPr>
        <p:spPr/>
        <p:txBody>
          <a:bodyPr/>
          <a:lstStyle/>
          <a:p>
            <a:fld id="{7B83EF40-B5B1-4485-A470-E02D46259FD4}" type="slidenum">
              <a:rPr lang="zh-TW" altLang="en-US" smtClean="0"/>
              <a:pPr/>
              <a:t>37</a:t>
            </a:fld>
            <a:endParaRPr lang="zh-TW" altLang="en-US"/>
          </a:p>
        </p:txBody>
      </p:sp>
      <p:sp>
        <p:nvSpPr>
          <p:cNvPr id="8" name="標題 17"/>
          <p:cNvSpPr>
            <a:spLocks noGrp="1"/>
          </p:cNvSpPr>
          <p:nvPr>
            <p:ph type="title"/>
          </p:nvPr>
        </p:nvSpPr>
        <p:spPr>
          <a:xfrm>
            <a:off x="827584" y="274638"/>
            <a:ext cx="7859216" cy="1143000"/>
          </a:xfrm>
        </p:spPr>
        <p:txBody>
          <a:bodyPr/>
          <a:lstStyle/>
          <a:p>
            <a:r>
              <a:rPr lang="zh-TW" altLang="en-US" b="1" dirty="0" smtClean="0">
                <a:solidFill>
                  <a:schemeClr val="accent1">
                    <a:lumMod val="75000"/>
                  </a:schemeClr>
                </a:solidFill>
              </a:rPr>
              <a:t>五、學習內容架構</a:t>
            </a:r>
            <a:r>
              <a:rPr lang="en-US" altLang="zh-TW" b="1" dirty="0">
                <a:solidFill>
                  <a:schemeClr val="accent1">
                    <a:lumMod val="75000"/>
                  </a:schemeClr>
                </a:solidFill>
              </a:rPr>
              <a:t>(1/3)</a:t>
            </a:r>
            <a:endParaRPr lang="zh-TW" altLang="en-US" dirty="0"/>
          </a:p>
        </p:txBody>
      </p:sp>
    </p:spTree>
    <p:extLst>
      <p:ext uri="{BB962C8B-B14F-4D97-AF65-F5344CB8AC3E}">
        <p14:creationId xmlns:p14="http://schemas.microsoft.com/office/powerpoint/2010/main" val="2693746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手繪多邊形 5"/>
          <p:cNvSpPr/>
          <p:nvPr/>
        </p:nvSpPr>
        <p:spPr>
          <a:xfrm>
            <a:off x="899592" y="1467714"/>
            <a:ext cx="3055841" cy="3818095"/>
          </a:xfrm>
          <a:custGeom>
            <a:avLst/>
            <a:gdLst>
              <a:gd name="connsiteX0" fmla="*/ 0 w 3423001"/>
              <a:gd name="connsiteY0" fmla="*/ 342300 h 5461386"/>
              <a:gd name="connsiteX1" fmla="*/ 342300 w 3423001"/>
              <a:gd name="connsiteY1" fmla="*/ 0 h 5461386"/>
              <a:gd name="connsiteX2" fmla="*/ 3080701 w 3423001"/>
              <a:gd name="connsiteY2" fmla="*/ 0 h 5461386"/>
              <a:gd name="connsiteX3" fmla="*/ 3423001 w 3423001"/>
              <a:gd name="connsiteY3" fmla="*/ 342300 h 5461386"/>
              <a:gd name="connsiteX4" fmla="*/ 3423001 w 3423001"/>
              <a:gd name="connsiteY4" fmla="*/ 5119086 h 5461386"/>
              <a:gd name="connsiteX5" fmla="*/ 3080701 w 3423001"/>
              <a:gd name="connsiteY5" fmla="*/ 5461386 h 5461386"/>
              <a:gd name="connsiteX6" fmla="*/ 342300 w 3423001"/>
              <a:gd name="connsiteY6" fmla="*/ 5461386 h 5461386"/>
              <a:gd name="connsiteX7" fmla="*/ 0 w 3423001"/>
              <a:gd name="connsiteY7" fmla="*/ 5119086 h 5461386"/>
              <a:gd name="connsiteX8" fmla="*/ 0 w 3423001"/>
              <a:gd name="connsiteY8" fmla="*/ 342300 h 546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3001" h="5461386">
                <a:moveTo>
                  <a:pt x="0" y="342300"/>
                </a:moveTo>
                <a:cubicBezTo>
                  <a:pt x="0" y="153253"/>
                  <a:pt x="153253" y="0"/>
                  <a:pt x="342300" y="0"/>
                </a:cubicBezTo>
                <a:lnTo>
                  <a:pt x="3080701" y="0"/>
                </a:lnTo>
                <a:cubicBezTo>
                  <a:pt x="3269748" y="0"/>
                  <a:pt x="3423001" y="153253"/>
                  <a:pt x="3423001" y="342300"/>
                </a:cubicBezTo>
                <a:lnTo>
                  <a:pt x="3423001" y="5119086"/>
                </a:lnTo>
                <a:cubicBezTo>
                  <a:pt x="3423001" y="5308133"/>
                  <a:pt x="3269748" y="5461386"/>
                  <a:pt x="3080701" y="5461386"/>
                </a:cubicBezTo>
                <a:lnTo>
                  <a:pt x="342300" y="5461386"/>
                </a:lnTo>
                <a:cubicBezTo>
                  <a:pt x="153253" y="5461386"/>
                  <a:pt x="0" y="5308133"/>
                  <a:pt x="0" y="5119086"/>
                </a:cubicBezTo>
                <a:lnTo>
                  <a:pt x="0" y="342300"/>
                </a:lnTo>
                <a:close/>
              </a:path>
            </a:pathLst>
          </a:custGeom>
          <a:solidFill>
            <a:schemeClr val="bg1">
              <a:lumMod val="95000"/>
            </a:schemeClr>
          </a:solidFill>
          <a:ln w="38100">
            <a:solidFill>
              <a:schemeClr val="bg1"/>
            </a:solidFill>
          </a:ln>
          <a:effectLst>
            <a:outerShdw blurRad="165100" dist="76200" dir="2700000" algn="tl" rotWithShape="0">
              <a:prstClr val="black">
                <a:alpha val="40000"/>
              </a:prstClr>
            </a:outerShdw>
          </a:effectLst>
          <a:scene3d>
            <a:camera prst="orthographicFront"/>
            <a:lightRig rig="flat" dir="t"/>
          </a:scene3d>
          <a:sp3d z="-190500" extrusionH="12700" prstMaterial="plastic"/>
        </p:spPr>
        <p:style>
          <a:lnRef idx="0">
            <a:scrgbClr r="0" g="0" b="0"/>
          </a:lnRef>
          <a:fillRef idx="3">
            <a:scrgbClr r="0" g="0" b="0"/>
          </a:fillRef>
          <a:effectRef idx="0">
            <a:scrgbClr r="0" g="0" b="0"/>
          </a:effectRef>
          <a:fontRef idx="minor">
            <a:schemeClr val="dk1">
              <a:hueOff val="0"/>
              <a:satOff val="0"/>
              <a:lumOff val="0"/>
              <a:alphaOff val="0"/>
            </a:schemeClr>
          </a:fontRef>
        </p:style>
        <p:txBody>
          <a:bodyPr spcFirstLastPara="0" vert="horz" wrap="square" lIns="114300" tIns="114300" rIns="114300" bIns="2981528" numCol="1" spcCol="1270" anchor="ctr" anchorCtr="0">
            <a:noAutofit/>
          </a:bodyPr>
          <a:lstStyle/>
          <a:p>
            <a:pPr algn="ctr" defTabSz="1333500">
              <a:lnSpc>
                <a:spcPct val="90000"/>
              </a:lnSpc>
              <a:spcBef>
                <a:spcPct val="0"/>
              </a:spcBef>
              <a:spcAft>
                <a:spcPct val="35000"/>
              </a:spcAft>
            </a:pPr>
            <a:r>
              <a:rPr lang="zh-TW" altLang="en-US" sz="3000" b="1" dirty="0">
                <a:latin typeface="Microsoft JhengHei" charset="-120"/>
                <a:ea typeface="Microsoft JhengHei" charset="-120"/>
                <a:cs typeface="Microsoft JhengHei" charset="-120"/>
              </a:rPr>
              <a:t>科目、主題</a:t>
            </a:r>
          </a:p>
        </p:txBody>
      </p:sp>
      <p:sp>
        <p:nvSpPr>
          <p:cNvPr id="10" name="手繪多邊形 9"/>
          <p:cNvSpPr/>
          <p:nvPr/>
        </p:nvSpPr>
        <p:spPr>
          <a:xfrm>
            <a:off x="1744398" y="2467026"/>
            <a:ext cx="2053801" cy="404628"/>
          </a:xfrm>
          <a:custGeom>
            <a:avLst/>
            <a:gdLst>
              <a:gd name="connsiteX0" fmla="*/ 0 w 2738401"/>
              <a:gd name="connsiteY0" fmla="*/ 79561 h 795607"/>
              <a:gd name="connsiteX1" fmla="*/ 79561 w 2738401"/>
              <a:gd name="connsiteY1" fmla="*/ 0 h 795607"/>
              <a:gd name="connsiteX2" fmla="*/ 2658840 w 2738401"/>
              <a:gd name="connsiteY2" fmla="*/ 0 h 795607"/>
              <a:gd name="connsiteX3" fmla="*/ 2738401 w 2738401"/>
              <a:gd name="connsiteY3" fmla="*/ 79561 h 795607"/>
              <a:gd name="connsiteX4" fmla="*/ 2738401 w 2738401"/>
              <a:gd name="connsiteY4" fmla="*/ 716046 h 795607"/>
              <a:gd name="connsiteX5" fmla="*/ 2658840 w 2738401"/>
              <a:gd name="connsiteY5" fmla="*/ 795607 h 795607"/>
              <a:gd name="connsiteX6" fmla="*/ 79561 w 2738401"/>
              <a:gd name="connsiteY6" fmla="*/ 795607 h 795607"/>
              <a:gd name="connsiteX7" fmla="*/ 0 w 2738401"/>
              <a:gd name="connsiteY7" fmla="*/ 716046 h 795607"/>
              <a:gd name="connsiteX8" fmla="*/ 0 w 2738401"/>
              <a:gd name="connsiteY8" fmla="*/ 79561 h 79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795607">
                <a:moveTo>
                  <a:pt x="0" y="79561"/>
                </a:moveTo>
                <a:cubicBezTo>
                  <a:pt x="0" y="35621"/>
                  <a:pt x="35621" y="0"/>
                  <a:pt x="79561" y="0"/>
                </a:cubicBezTo>
                <a:lnTo>
                  <a:pt x="2658840" y="0"/>
                </a:lnTo>
                <a:cubicBezTo>
                  <a:pt x="2702780" y="0"/>
                  <a:pt x="2738401" y="35621"/>
                  <a:pt x="2738401" y="79561"/>
                </a:cubicBezTo>
                <a:lnTo>
                  <a:pt x="2738401" y="716046"/>
                </a:lnTo>
                <a:cubicBezTo>
                  <a:pt x="2738401" y="759986"/>
                  <a:pt x="2702780" y="795607"/>
                  <a:pt x="2658840" y="795607"/>
                </a:cubicBezTo>
                <a:lnTo>
                  <a:pt x="79561" y="795607"/>
                </a:lnTo>
                <a:cubicBezTo>
                  <a:pt x="35621" y="795607"/>
                  <a:pt x="0" y="759986"/>
                  <a:pt x="0" y="716046"/>
                </a:cubicBezTo>
                <a:lnTo>
                  <a:pt x="0" y="79561"/>
                </a:lnTo>
                <a:close/>
              </a:path>
            </a:pathLst>
          </a:custGeom>
          <a:scene3d>
            <a:camera prst="orthographicFront"/>
            <a:lightRig rig="flat" dir="t"/>
          </a:scene3d>
          <a:sp3d prstMaterial="plastic">
            <a:bevelT w="120900" h="88900"/>
            <a:bevelB w="88900" h="31750" prst="angle"/>
          </a:sp3d>
        </p:spPr>
        <p:style>
          <a:lnRef idx="3">
            <a:schemeClr val="lt1"/>
          </a:lnRef>
          <a:fillRef idx="1">
            <a:schemeClr val="accent2"/>
          </a:fillRef>
          <a:effectRef idx="1">
            <a:schemeClr val="accent2"/>
          </a:effectRef>
          <a:fontRef idx="minor">
            <a:schemeClr val="lt1"/>
          </a:fontRef>
        </p:style>
        <p:txBody>
          <a:bodyPr spcFirstLastPara="0" vert="horz" wrap="square" lIns="55577" tIns="46052" rIns="55577" bIns="46052" numCol="1" spcCol="1270" anchor="ctr" anchorCtr="0">
            <a:noAutofit/>
          </a:bodyPr>
          <a:lstStyle/>
          <a:p>
            <a:pPr defTabSz="666750">
              <a:lnSpc>
                <a:spcPct val="90000"/>
              </a:lnSpc>
              <a:spcBef>
                <a:spcPct val="0"/>
              </a:spcBef>
              <a:spcAft>
                <a:spcPct val="35000"/>
              </a:spcAft>
            </a:pPr>
            <a:r>
              <a:rPr lang="zh-TW" altLang="en-US" sz="1500" dirty="0">
                <a:latin typeface="Microsoft JhengHei" charset="-120"/>
                <a:ea typeface="Microsoft JhengHei" charset="-120"/>
              </a:rPr>
              <a:t>資訊科技應用</a:t>
            </a:r>
            <a:r>
              <a:rPr lang="en-US" altLang="zh-TW" sz="1500" dirty="0">
                <a:latin typeface="Microsoft JhengHei" charset="-120"/>
                <a:ea typeface="Microsoft JhengHei" charset="-120"/>
              </a:rPr>
              <a:t>(T)</a:t>
            </a:r>
            <a:endParaRPr lang="zh-TW" altLang="en-US" sz="1500" dirty="0">
              <a:latin typeface="Microsoft JhengHei" charset="-120"/>
              <a:ea typeface="Microsoft JhengHei" charset="-120"/>
              <a:cs typeface="Microsoft JhengHei" charset="-120"/>
            </a:endParaRPr>
          </a:p>
        </p:txBody>
      </p:sp>
      <p:sp>
        <p:nvSpPr>
          <p:cNvPr id="11" name="手繪多邊形 10"/>
          <p:cNvSpPr/>
          <p:nvPr/>
        </p:nvSpPr>
        <p:spPr>
          <a:xfrm>
            <a:off x="1744395" y="2906046"/>
            <a:ext cx="2053801" cy="404628"/>
          </a:xfrm>
          <a:custGeom>
            <a:avLst/>
            <a:gdLst>
              <a:gd name="connsiteX0" fmla="*/ 0 w 2738401"/>
              <a:gd name="connsiteY0" fmla="*/ 79561 h 795607"/>
              <a:gd name="connsiteX1" fmla="*/ 79561 w 2738401"/>
              <a:gd name="connsiteY1" fmla="*/ 0 h 795607"/>
              <a:gd name="connsiteX2" fmla="*/ 2658840 w 2738401"/>
              <a:gd name="connsiteY2" fmla="*/ 0 h 795607"/>
              <a:gd name="connsiteX3" fmla="*/ 2738401 w 2738401"/>
              <a:gd name="connsiteY3" fmla="*/ 79561 h 795607"/>
              <a:gd name="connsiteX4" fmla="*/ 2738401 w 2738401"/>
              <a:gd name="connsiteY4" fmla="*/ 716046 h 795607"/>
              <a:gd name="connsiteX5" fmla="*/ 2658840 w 2738401"/>
              <a:gd name="connsiteY5" fmla="*/ 795607 h 795607"/>
              <a:gd name="connsiteX6" fmla="*/ 79561 w 2738401"/>
              <a:gd name="connsiteY6" fmla="*/ 795607 h 795607"/>
              <a:gd name="connsiteX7" fmla="*/ 0 w 2738401"/>
              <a:gd name="connsiteY7" fmla="*/ 716046 h 795607"/>
              <a:gd name="connsiteX8" fmla="*/ 0 w 2738401"/>
              <a:gd name="connsiteY8" fmla="*/ 79561 h 79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795607">
                <a:moveTo>
                  <a:pt x="0" y="79561"/>
                </a:moveTo>
                <a:cubicBezTo>
                  <a:pt x="0" y="35621"/>
                  <a:pt x="35621" y="0"/>
                  <a:pt x="79561" y="0"/>
                </a:cubicBezTo>
                <a:lnTo>
                  <a:pt x="2658840" y="0"/>
                </a:lnTo>
                <a:cubicBezTo>
                  <a:pt x="2702780" y="0"/>
                  <a:pt x="2738401" y="35621"/>
                  <a:pt x="2738401" y="79561"/>
                </a:cubicBezTo>
                <a:lnTo>
                  <a:pt x="2738401" y="716046"/>
                </a:lnTo>
                <a:cubicBezTo>
                  <a:pt x="2738401" y="759986"/>
                  <a:pt x="2702780" y="795607"/>
                  <a:pt x="2658840" y="795607"/>
                </a:cubicBezTo>
                <a:lnTo>
                  <a:pt x="79561" y="795607"/>
                </a:lnTo>
                <a:cubicBezTo>
                  <a:pt x="35621" y="795607"/>
                  <a:pt x="0" y="759986"/>
                  <a:pt x="0" y="716046"/>
                </a:cubicBezTo>
                <a:lnTo>
                  <a:pt x="0" y="79561"/>
                </a:lnTo>
                <a:close/>
              </a:path>
            </a:pathLst>
          </a:custGeom>
          <a:solidFill>
            <a:srgbClr val="007A58"/>
          </a:solidFill>
          <a:scene3d>
            <a:camera prst="orthographicFront"/>
            <a:lightRig rig="flat" dir="t"/>
          </a:scene3d>
          <a:sp3d prstMaterial="plastic">
            <a:bevelT w="120900" h="88900"/>
            <a:bevelB w="88900" h="31750" prst="angle"/>
          </a:sp3d>
        </p:spPr>
        <p:style>
          <a:lnRef idx="3">
            <a:schemeClr val="lt1"/>
          </a:lnRef>
          <a:fillRef idx="1">
            <a:schemeClr val="accent3"/>
          </a:fillRef>
          <a:effectRef idx="1">
            <a:schemeClr val="accent3"/>
          </a:effectRef>
          <a:fontRef idx="minor">
            <a:schemeClr val="lt1"/>
          </a:fontRef>
        </p:style>
        <p:txBody>
          <a:bodyPr spcFirstLastPara="0" vert="horz" wrap="square" lIns="55577" tIns="46052" rIns="55577" bIns="46052" numCol="1" spcCol="1270" anchor="ctr" anchorCtr="0">
            <a:noAutofit/>
          </a:bodyPr>
          <a:lstStyle/>
          <a:p>
            <a:pPr defTabSz="666750">
              <a:lnSpc>
                <a:spcPct val="90000"/>
              </a:lnSpc>
              <a:spcBef>
                <a:spcPct val="0"/>
              </a:spcBef>
              <a:spcAft>
                <a:spcPct val="35000"/>
              </a:spcAft>
            </a:pPr>
            <a:r>
              <a:rPr lang="zh-TW" altLang="en-US" sz="1500" dirty="0">
                <a:latin typeface="Microsoft JhengHei" charset="-120"/>
                <a:ea typeface="Microsoft JhengHei" charset="-120"/>
              </a:rPr>
              <a:t>演算法</a:t>
            </a:r>
            <a:r>
              <a:rPr lang="en-US" altLang="zh-TW" sz="1500" dirty="0">
                <a:latin typeface="Microsoft JhengHei" charset="-120"/>
                <a:ea typeface="Microsoft JhengHei" charset="-120"/>
              </a:rPr>
              <a:t>(A)</a:t>
            </a:r>
            <a:endParaRPr lang="zh-TW" altLang="en-US" sz="1500" dirty="0">
              <a:latin typeface="Microsoft JhengHei" charset="-120"/>
              <a:ea typeface="Microsoft JhengHei" charset="-120"/>
              <a:cs typeface="Microsoft JhengHei" charset="-120"/>
            </a:endParaRPr>
          </a:p>
        </p:txBody>
      </p:sp>
      <p:sp>
        <p:nvSpPr>
          <p:cNvPr id="12" name="手繪多邊形 11"/>
          <p:cNvSpPr/>
          <p:nvPr/>
        </p:nvSpPr>
        <p:spPr>
          <a:xfrm>
            <a:off x="1744395" y="3358682"/>
            <a:ext cx="2053801" cy="404628"/>
          </a:xfrm>
          <a:custGeom>
            <a:avLst/>
            <a:gdLst>
              <a:gd name="connsiteX0" fmla="*/ 0 w 2738401"/>
              <a:gd name="connsiteY0" fmla="*/ 79561 h 795607"/>
              <a:gd name="connsiteX1" fmla="*/ 79561 w 2738401"/>
              <a:gd name="connsiteY1" fmla="*/ 0 h 795607"/>
              <a:gd name="connsiteX2" fmla="*/ 2658840 w 2738401"/>
              <a:gd name="connsiteY2" fmla="*/ 0 h 795607"/>
              <a:gd name="connsiteX3" fmla="*/ 2738401 w 2738401"/>
              <a:gd name="connsiteY3" fmla="*/ 79561 h 795607"/>
              <a:gd name="connsiteX4" fmla="*/ 2738401 w 2738401"/>
              <a:gd name="connsiteY4" fmla="*/ 716046 h 795607"/>
              <a:gd name="connsiteX5" fmla="*/ 2658840 w 2738401"/>
              <a:gd name="connsiteY5" fmla="*/ 795607 h 795607"/>
              <a:gd name="connsiteX6" fmla="*/ 79561 w 2738401"/>
              <a:gd name="connsiteY6" fmla="*/ 795607 h 795607"/>
              <a:gd name="connsiteX7" fmla="*/ 0 w 2738401"/>
              <a:gd name="connsiteY7" fmla="*/ 716046 h 795607"/>
              <a:gd name="connsiteX8" fmla="*/ 0 w 2738401"/>
              <a:gd name="connsiteY8" fmla="*/ 79561 h 79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795607">
                <a:moveTo>
                  <a:pt x="0" y="79561"/>
                </a:moveTo>
                <a:cubicBezTo>
                  <a:pt x="0" y="35621"/>
                  <a:pt x="35621" y="0"/>
                  <a:pt x="79561" y="0"/>
                </a:cubicBezTo>
                <a:lnTo>
                  <a:pt x="2658840" y="0"/>
                </a:lnTo>
                <a:cubicBezTo>
                  <a:pt x="2702780" y="0"/>
                  <a:pt x="2738401" y="35621"/>
                  <a:pt x="2738401" y="79561"/>
                </a:cubicBezTo>
                <a:lnTo>
                  <a:pt x="2738401" y="716046"/>
                </a:lnTo>
                <a:cubicBezTo>
                  <a:pt x="2738401" y="759986"/>
                  <a:pt x="2702780" y="795607"/>
                  <a:pt x="2658840" y="795607"/>
                </a:cubicBezTo>
                <a:lnTo>
                  <a:pt x="79561" y="795607"/>
                </a:lnTo>
                <a:cubicBezTo>
                  <a:pt x="35621" y="795607"/>
                  <a:pt x="0" y="759986"/>
                  <a:pt x="0" y="716046"/>
                </a:cubicBezTo>
                <a:lnTo>
                  <a:pt x="0" y="79561"/>
                </a:lnTo>
                <a:close/>
              </a:path>
            </a:pathLst>
          </a:custGeom>
          <a:solidFill>
            <a:srgbClr val="FF0000"/>
          </a:solidFill>
          <a:scene3d>
            <a:camera prst="orthographicFront"/>
            <a:lightRig rig="flat" dir="t"/>
          </a:scene3d>
          <a:sp3d prstMaterial="plastic">
            <a:bevelT w="120900" h="88900"/>
            <a:bevelB w="88900" h="31750" prst="angle"/>
          </a:sp3d>
        </p:spPr>
        <p:style>
          <a:lnRef idx="3">
            <a:schemeClr val="lt1"/>
          </a:lnRef>
          <a:fillRef idx="1">
            <a:schemeClr val="accent4"/>
          </a:fillRef>
          <a:effectRef idx="1">
            <a:schemeClr val="accent4"/>
          </a:effectRef>
          <a:fontRef idx="minor">
            <a:schemeClr val="lt1"/>
          </a:fontRef>
        </p:style>
        <p:txBody>
          <a:bodyPr spcFirstLastPara="0" vert="horz" wrap="square" lIns="55577" tIns="46052" rIns="55577" bIns="46052" numCol="1" spcCol="1270" anchor="ctr" anchorCtr="0">
            <a:noAutofit/>
          </a:bodyPr>
          <a:lstStyle/>
          <a:p>
            <a:pPr defTabSz="666750">
              <a:lnSpc>
                <a:spcPct val="90000"/>
              </a:lnSpc>
              <a:spcBef>
                <a:spcPct val="0"/>
              </a:spcBef>
              <a:spcAft>
                <a:spcPct val="35000"/>
              </a:spcAft>
            </a:pPr>
            <a:r>
              <a:rPr lang="zh-TW" altLang="en-US" sz="1500" dirty="0">
                <a:latin typeface="Microsoft JhengHei" charset="-120"/>
                <a:ea typeface="Microsoft JhengHei" charset="-120"/>
              </a:rPr>
              <a:t>程式設計</a:t>
            </a:r>
            <a:r>
              <a:rPr lang="en-US" altLang="zh-TW" sz="1500" dirty="0">
                <a:latin typeface="Microsoft JhengHei" charset="-120"/>
                <a:ea typeface="Microsoft JhengHei" charset="-120"/>
              </a:rPr>
              <a:t>(P)</a:t>
            </a:r>
            <a:endParaRPr lang="zh-TW" altLang="en-US" sz="1500" dirty="0">
              <a:latin typeface="Microsoft JhengHei" charset="-120"/>
              <a:ea typeface="Microsoft JhengHei" charset="-120"/>
              <a:cs typeface="Microsoft JhengHei" charset="-120"/>
            </a:endParaRPr>
          </a:p>
        </p:txBody>
      </p:sp>
      <p:sp>
        <p:nvSpPr>
          <p:cNvPr id="13" name="手繪多邊形 12"/>
          <p:cNvSpPr/>
          <p:nvPr/>
        </p:nvSpPr>
        <p:spPr>
          <a:xfrm>
            <a:off x="1744395" y="3814076"/>
            <a:ext cx="2053801" cy="404628"/>
          </a:xfrm>
          <a:custGeom>
            <a:avLst/>
            <a:gdLst>
              <a:gd name="connsiteX0" fmla="*/ 0 w 2738401"/>
              <a:gd name="connsiteY0" fmla="*/ 79561 h 795607"/>
              <a:gd name="connsiteX1" fmla="*/ 79561 w 2738401"/>
              <a:gd name="connsiteY1" fmla="*/ 0 h 795607"/>
              <a:gd name="connsiteX2" fmla="*/ 2658840 w 2738401"/>
              <a:gd name="connsiteY2" fmla="*/ 0 h 795607"/>
              <a:gd name="connsiteX3" fmla="*/ 2738401 w 2738401"/>
              <a:gd name="connsiteY3" fmla="*/ 79561 h 795607"/>
              <a:gd name="connsiteX4" fmla="*/ 2738401 w 2738401"/>
              <a:gd name="connsiteY4" fmla="*/ 716046 h 795607"/>
              <a:gd name="connsiteX5" fmla="*/ 2658840 w 2738401"/>
              <a:gd name="connsiteY5" fmla="*/ 795607 h 795607"/>
              <a:gd name="connsiteX6" fmla="*/ 79561 w 2738401"/>
              <a:gd name="connsiteY6" fmla="*/ 795607 h 795607"/>
              <a:gd name="connsiteX7" fmla="*/ 0 w 2738401"/>
              <a:gd name="connsiteY7" fmla="*/ 716046 h 795607"/>
              <a:gd name="connsiteX8" fmla="*/ 0 w 2738401"/>
              <a:gd name="connsiteY8" fmla="*/ 79561 h 79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795607">
                <a:moveTo>
                  <a:pt x="0" y="79561"/>
                </a:moveTo>
                <a:cubicBezTo>
                  <a:pt x="0" y="35621"/>
                  <a:pt x="35621" y="0"/>
                  <a:pt x="79561" y="0"/>
                </a:cubicBezTo>
                <a:lnTo>
                  <a:pt x="2658840" y="0"/>
                </a:lnTo>
                <a:cubicBezTo>
                  <a:pt x="2702780" y="0"/>
                  <a:pt x="2738401" y="35621"/>
                  <a:pt x="2738401" y="79561"/>
                </a:cubicBezTo>
                <a:lnTo>
                  <a:pt x="2738401" y="716046"/>
                </a:lnTo>
                <a:cubicBezTo>
                  <a:pt x="2738401" y="759986"/>
                  <a:pt x="2702780" y="795607"/>
                  <a:pt x="2658840" y="795607"/>
                </a:cubicBezTo>
                <a:lnTo>
                  <a:pt x="79561" y="795607"/>
                </a:lnTo>
                <a:cubicBezTo>
                  <a:pt x="35621" y="795607"/>
                  <a:pt x="0" y="759986"/>
                  <a:pt x="0" y="716046"/>
                </a:cubicBezTo>
                <a:lnTo>
                  <a:pt x="0" y="79561"/>
                </a:lnTo>
                <a:close/>
              </a:path>
            </a:pathLst>
          </a:custGeom>
          <a:solidFill>
            <a:srgbClr val="0070C0"/>
          </a:solidFill>
          <a:scene3d>
            <a:camera prst="orthographicFront"/>
            <a:lightRig rig="flat" dir="t"/>
          </a:scene3d>
          <a:sp3d prstMaterial="plastic">
            <a:bevelT w="120900" h="88900"/>
            <a:bevelB w="88900" h="31750" prst="angle"/>
          </a:sp3d>
        </p:spPr>
        <p:style>
          <a:lnRef idx="3">
            <a:schemeClr val="lt1"/>
          </a:lnRef>
          <a:fillRef idx="1">
            <a:schemeClr val="accent5"/>
          </a:fillRef>
          <a:effectRef idx="1">
            <a:schemeClr val="accent5"/>
          </a:effectRef>
          <a:fontRef idx="minor">
            <a:schemeClr val="lt1"/>
          </a:fontRef>
        </p:style>
        <p:txBody>
          <a:bodyPr spcFirstLastPara="0" vert="horz" wrap="square" lIns="55577" tIns="46052" rIns="55577" bIns="46052" numCol="1" spcCol="1270" anchor="ctr" anchorCtr="0">
            <a:noAutofit/>
          </a:bodyPr>
          <a:lstStyle/>
          <a:p>
            <a:pPr defTabSz="666750">
              <a:lnSpc>
                <a:spcPct val="90000"/>
              </a:lnSpc>
              <a:spcBef>
                <a:spcPct val="0"/>
              </a:spcBef>
              <a:spcAft>
                <a:spcPct val="35000"/>
              </a:spcAft>
            </a:pPr>
            <a:r>
              <a:rPr lang="zh-TW" altLang="en-US" sz="1500" dirty="0">
                <a:latin typeface="Microsoft JhengHei" charset="-120"/>
                <a:ea typeface="Microsoft JhengHei" charset="-120"/>
              </a:rPr>
              <a:t>系統平台</a:t>
            </a:r>
            <a:r>
              <a:rPr lang="en-US" altLang="zh-TW" sz="1500" dirty="0">
                <a:latin typeface="Microsoft JhengHei" charset="-120"/>
                <a:ea typeface="Microsoft JhengHei" charset="-120"/>
              </a:rPr>
              <a:t>(S)</a:t>
            </a:r>
            <a:endParaRPr lang="zh-TW" altLang="en-US" sz="1500" dirty="0">
              <a:latin typeface="Microsoft JhengHei" charset="-120"/>
              <a:ea typeface="Microsoft JhengHei" charset="-120"/>
              <a:cs typeface="Microsoft JhengHei" charset="-120"/>
            </a:endParaRPr>
          </a:p>
        </p:txBody>
      </p:sp>
      <p:sp>
        <p:nvSpPr>
          <p:cNvPr id="14" name="手繪多邊形 13"/>
          <p:cNvSpPr/>
          <p:nvPr/>
        </p:nvSpPr>
        <p:spPr>
          <a:xfrm>
            <a:off x="4247469" y="1446620"/>
            <a:ext cx="2004097" cy="3839189"/>
          </a:xfrm>
          <a:custGeom>
            <a:avLst/>
            <a:gdLst>
              <a:gd name="connsiteX0" fmla="*/ 0 w 3423001"/>
              <a:gd name="connsiteY0" fmla="*/ 342300 h 5461386"/>
              <a:gd name="connsiteX1" fmla="*/ 342300 w 3423001"/>
              <a:gd name="connsiteY1" fmla="*/ 0 h 5461386"/>
              <a:gd name="connsiteX2" fmla="*/ 3080701 w 3423001"/>
              <a:gd name="connsiteY2" fmla="*/ 0 h 5461386"/>
              <a:gd name="connsiteX3" fmla="*/ 3423001 w 3423001"/>
              <a:gd name="connsiteY3" fmla="*/ 342300 h 5461386"/>
              <a:gd name="connsiteX4" fmla="*/ 3423001 w 3423001"/>
              <a:gd name="connsiteY4" fmla="*/ 5119086 h 5461386"/>
              <a:gd name="connsiteX5" fmla="*/ 3080701 w 3423001"/>
              <a:gd name="connsiteY5" fmla="*/ 5461386 h 5461386"/>
              <a:gd name="connsiteX6" fmla="*/ 342300 w 3423001"/>
              <a:gd name="connsiteY6" fmla="*/ 5461386 h 5461386"/>
              <a:gd name="connsiteX7" fmla="*/ 0 w 3423001"/>
              <a:gd name="connsiteY7" fmla="*/ 5119086 h 5461386"/>
              <a:gd name="connsiteX8" fmla="*/ 0 w 3423001"/>
              <a:gd name="connsiteY8" fmla="*/ 342300 h 546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3001" h="5461386">
                <a:moveTo>
                  <a:pt x="0" y="342300"/>
                </a:moveTo>
                <a:cubicBezTo>
                  <a:pt x="0" y="153253"/>
                  <a:pt x="153253" y="0"/>
                  <a:pt x="342300" y="0"/>
                </a:cubicBezTo>
                <a:lnTo>
                  <a:pt x="3080701" y="0"/>
                </a:lnTo>
                <a:cubicBezTo>
                  <a:pt x="3269748" y="0"/>
                  <a:pt x="3423001" y="153253"/>
                  <a:pt x="3423001" y="342300"/>
                </a:cubicBezTo>
                <a:lnTo>
                  <a:pt x="3423001" y="5119086"/>
                </a:lnTo>
                <a:cubicBezTo>
                  <a:pt x="3423001" y="5308133"/>
                  <a:pt x="3269748" y="5461386"/>
                  <a:pt x="3080701" y="5461386"/>
                </a:cubicBezTo>
                <a:lnTo>
                  <a:pt x="342300" y="5461386"/>
                </a:lnTo>
                <a:cubicBezTo>
                  <a:pt x="153253" y="5461386"/>
                  <a:pt x="0" y="5308133"/>
                  <a:pt x="0" y="5119086"/>
                </a:cubicBezTo>
                <a:lnTo>
                  <a:pt x="0" y="342300"/>
                </a:lnTo>
                <a:close/>
              </a:path>
            </a:pathLst>
          </a:custGeom>
          <a:solidFill>
            <a:schemeClr val="bg1">
              <a:lumMod val="95000"/>
            </a:schemeClr>
          </a:solidFill>
          <a:ln w="38100">
            <a:solidFill>
              <a:schemeClr val="bg1"/>
            </a:solidFill>
          </a:ln>
          <a:effectLst>
            <a:outerShdw blurRad="177800" dist="76200" dir="2700000" algn="tl" rotWithShape="0">
              <a:prstClr val="black">
                <a:alpha val="40000"/>
              </a:prstClr>
            </a:outerShdw>
          </a:effectLst>
          <a:scene3d>
            <a:camera prst="orthographicFront"/>
            <a:lightRig rig="flat" dir="t"/>
          </a:scene3d>
          <a:sp3d z="-190500" extrusionH="12700" prstMaterial="plastic"/>
        </p:spPr>
        <p:style>
          <a:lnRef idx="0">
            <a:scrgbClr r="0" g="0" b="0"/>
          </a:lnRef>
          <a:fillRef idx="3">
            <a:scrgbClr r="0" g="0" b="0"/>
          </a:fillRef>
          <a:effectRef idx="0">
            <a:scrgbClr r="0" g="0" b="0"/>
          </a:effectRef>
          <a:fontRef idx="minor">
            <a:schemeClr val="dk1">
              <a:hueOff val="0"/>
              <a:satOff val="0"/>
              <a:lumOff val="0"/>
              <a:alphaOff val="0"/>
            </a:schemeClr>
          </a:fontRef>
        </p:style>
        <p:txBody>
          <a:bodyPr spcFirstLastPara="0" vert="horz" wrap="square" lIns="114300" tIns="114300" rIns="114300" bIns="2981528" numCol="1" spcCol="1270" anchor="ctr" anchorCtr="0">
            <a:noAutofit/>
          </a:bodyPr>
          <a:lstStyle/>
          <a:p>
            <a:pPr algn="ctr" defTabSz="1333500">
              <a:lnSpc>
                <a:spcPct val="90000"/>
              </a:lnSpc>
              <a:spcBef>
                <a:spcPct val="0"/>
              </a:spcBef>
              <a:spcAft>
                <a:spcPct val="35000"/>
              </a:spcAft>
            </a:pPr>
            <a:r>
              <a:rPr lang="zh-TW" altLang="en-US" sz="3000" b="1" dirty="0">
                <a:latin typeface="Microsoft JhengHei" charset="-120"/>
                <a:ea typeface="Microsoft JhengHei" charset="-120"/>
                <a:cs typeface="Microsoft JhengHei" charset="-120"/>
              </a:rPr>
              <a:t>學習階段</a:t>
            </a:r>
          </a:p>
        </p:txBody>
      </p:sp>
      <p:sp>
        <p:nvSpPr>
          <p:cNvPr id="15" name="手繪多邊形 14"/>
          <p:cNvSpPr/>
          <p:nvPr/>
        </p:nvSpPr>
        <p:spPr>
          <a:xfrm>
            <a:off x="4504194" y="2567823"/>
            <a:ext cx="1515463" cy="1028853"/>
          </a:xfrm>
          <a:custGeom>
            <a:avLst/>
            <a:gdLst>
              <a:gd name="connsiteX0" fmla="*/ 0 w 2738401"/>
              <a:gd name="connsiteY0" fmla="*/ 164668 h 1646682"/>
              <a:gd name="connsiteX1" fmla="*/ 164668 w 2738401"/>
              <a:gd name="connsiteY1" fmla="*/ 0 h 1646682"/>
              <a:gd name="connsiteX2" fmla="*/ 2573733 w 2738401"/>
              <a:gd name="connsiteY2" fmla="*/ 0 h 1646682"/>
              <a:gd name="connsiteX3" fmla="*/ 2738401 w 2738401"/>
              <a:gd name="connsiteY3" fmla="*/ 164668 h 1646682"/>
              <a:gd name="connsiteX4" fmla="*/ 2738401 w 2738401"/>
              <a:gd name="connsiteY4" fmla="*/ 1482014 h 1646682"/>
              <a:gd name="connsiteX5" fmla="*/ 2573733 w 2738401"/>
              <a:gd name="connsiteY5" fmla="*/ 1646682 h 1646682"/>
              <a:gd name="connsiteX6" fmla="*/ 164668 w 2738401"/>
              <a:gd name="connsiteY6" fmla="*/ 1646682 h 1646682"/>
              <a:gd name="connsiteX7" fmla="*/ 0 w 2738401"/>
              <a:gd name="connsiteY7" fmla="*/ 1482014 h 1646682"/>
              <a:gd name="connsiteX8" fmla="*/ 0 w 2738401"/>
              <a:gd name="connsiteY8" fmla="*/ 164668 h 1646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1646682">
                <a:moveTo>
                  <a:pt x="0" y="164668"/>
                </a:moveTo>
                <a:cubicBezTo>
                  <a:pt x="0" y="73724"/>
                  <a:pt x="73724" y="0"/>
                  <a:pt x="164668" y="0"/>
                </a:cubicBezTo>
                <a:lnTo>
                  <a:pt x="2573733" y="0"/>
                </a:lnTo>
                <a:cubicBezTo>
                  <a:pt x="2664677" y="0"/>
                  <a:pt x="2738401" y="73724"/>
                  <a:pt x="2738401" y="164668"/>
                </a:cubicBezTo>
                <a:lnTo>
                  <a:pt x="2738401" y="1482014"/>
                </a:lnTo>
                <a:cubicBezTo>
                  <a:pt x="2738401" y="1572958"/>
                  <a:pt x="2664677" y="1646682"/>
                  <a:pt x="2573733" y="1646682"/>
                </a:cubicBezTo>
                <a:lnTo>
                  <a:pt x="164668" y="1646682"/>
                </a:lnTo>
                <a:cubicBezTo>
                  <a:pt x="73724" y="1646682"/>
                  <a:pt x="0" y="1572958"/>
                  <a:pt x="0" y="1482014"/>
                </a:cubicBezTo>
                <a:lnTo>
                  <a:pt x="0" y="164668"/>
                </a:lnTo>
                <a:close/>
              </a:path>
            </a:pathLst>
          </a:custGeom>
          <a:solidFill>
            <a:srgbClr val="0070C0"/>
          </a:solidFill>
          <a:scene3d>
            <a:camera prst="orthographicFront"/>
            <a:lightRig rig="flat" dir="t"/>
          </a:scene3d>
          <a:sp3d prstMaterial="plastic">
            <a:bevelT w="120900" h="88900"/>
            <a:bevelB w="88900" h="31750" prst="angle"/>
          </a:sp3d>
        </p:spPr>
        <p:style>
          <a:lnRef idx="3">
            <a:schemeClr val="lt1"/>
          </a:lnRef>
          <a:fillRef idx="1">
            <a:schemeClr val="accent5"/>
          </a:fillRef>
          <a:effectRef idx="1">
            <a:schemeClr val="accent5"/>
          </a:effectRef>
          <a:fontRef idx="minor">
            <a:schemeClr val="lt1"/>
          </a:fontRef>
        </p:style>
        <p:txBody>
          <a:bodyPr spcFirstLastPara="0" vert="horz" wrap="square" lIns="81893" tIns="70463" rIns="81893" bIns="70463" numCol="1" spcCol="1270" anchor="ctr" anchorCtr="0">
            <a:noAutofit/>
          </a:bodyPr>
          <a:lstStyle/>
          <a:p>
            <a:pPr defTabSz="800100">
              <a:lnSpc>
                <a:spcPct val="90000"/>
              </a:lnSpc>
              <a:spcBef>
                <a:spcPct val="0"/>
              </a:spcBef>
              <a:spcAft>
                <a:spcPct val="35000"/>
              </a:spcAft>
            </a:pPr>
            <a:r>
              <a:rPr lang="en-US" altLang="zh-TW" sz="2000" dirty="0">
                <a:latin typeface="Microsoft JhengHei" charset="-120"/>
                <a:ea typeface="Microsoft JhengHei" charset="-120"/>
                <a:cs typeface="Microsoft JhengHei" charset="-120"/>
              </a:rPr>
              <a:t>Ⅳ</a:t>
            </a:r>
            <a:r>
              <a:rPr lang="zh-TW" altLang="en-US" sz="2000" dirty="0">
                <a:latin typeface="Microsoft JhengHei" charset="-120"/>
                <a:ea typeface="Microsoft JhengHei" charset="-120"/>
                <a:cs typeface="Microsoft JhengHei" charset="-120"/>
              </a:rPr>
              <a:t>國中階段</a:t>
            </a:r>
            <a:endParaRPr lang="en-US" altLang="zh-TW" sz="2000" dirty="0">
              <a:latin typeface="Microsoft JhengHei" charset="-120"/>
              <a:ea typeface="Microsoft JhengHei" charset="-120"/>
              <a:cs typeface="Microsoft JhengHei" charset="-120"/>
            </a:endParaRPr>
          </a:p>
        </p:txBody>
      </p:sp>
      <p:sp>
        <p:nvSpPr>
          <p:cNvPr id="16" name="手繪多邊形 15"/>
          <p:cNvSpPr/>
          <p:nvPr/>
        </p:nvSpPr>
        <p:spPr>
          <a:xfrm>
            <a:off x="4463347" y="4016390"/>
            <a:ext cx="1515464" cy="899472"/>
          </a:xfrm>
          <a:custGeom>
            <a:avLst/>
            <a:gdLst>
              <a:gd name="connsiteX0" fmla="*/ 0 w 2738401"/>
              <a:gd name="connsiteY0" fmla="*/ 164668 h 1646682"/>
              <a:gd name="connsiteX1" fmla="*/ 164668 w 2738401"/>
              <a:gd name="connsiteY1" fmla="*/ 0 h 1646682"/>
              <a:gd name="connsiteX2" fmla="*/ 2573733 w 2738401"/>
              <a:gd name="connsiteY2" fmla="*/ 0 h 1646682"/>
              <a:gd name="connsiteX3" fmla="*/ 2738401 w 2738401"/>
              <a:gd name="connsiteY3" fmla="*/ 164668 h 1646682"/>
              <a:gd name="connsiteX4" fmla="*/ 2738401 w 2738401"/>
              <a:gd name="connsiteY4" fmla="*/ 1482014 h 1646682"/>
              <a:gd name="connsiteX5" fmla="*/ 2573733 w 2738401"/>
              <a:gd name="connsiteY5" fmla="*/ 1646682 h 1646682"/>
              <a:gd name="connsiteX6" fmla="*/ 164668 w 2738401"/>
              <a:gd name="connsiteY6" fmla="*/ 1646682 h 1646682"/>
              <a:gd name="connsiteX7" fmla="*/ 0 w 2738401"/>
              <a:gd name="connsiteY7" fmla="*/ 1482014 h 1646682"/>
              <a:gd name="connsiteX8" fmla="*/ 0 w 2738401"/>
              <a:gd name="connsiteY8" fmla="*/ 164668 h 1646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1646682">
                <a:moveTo>
                  <a:pt x="0" y="164668"/>
                </a:moveTo>
                <a:cubicBezTo>
                  <a:pt x="0" y="73724"/>
                  <a:pt x="73724" y="0"/>
                  <a:pt x="164668" y="0"/>
                </a:cubicBezTo>
                <a:lnTo>
                  <a:pt x="2573733" y="0"/>
                </a:lnTo>
                <a:cubicBezTo>
                  <a:pt x="2664677" y="0"/>
                  <a:pt x="2738401" y="73724"/>
                  <a:pt x="2738401" y="164668"/>
                </a:cubicBezTo>
                <a:lnTo>
                  <a:pt x="2738401" y="1482014"/>
                </a:lnTo>
                <a:cubicBezTo>
                  <a:pt x="2738401" y="1572958"/>
                  <a:pt x="2664677" y="1646682"/>
                  <a:pt x="2573733" y="1646682"/>
                </a:cubicBezTo>
                <a:lnTo>
                  <a:pt x="164668" y="1646682"/>
                </a:lnTo>
                <a:cubicBezTo>
                  <a:pt x="73724" y="1646682"/>
                  <a:pt x="0" y="1572958"/>
                  <a:pt x="0" y="1482014"/>
                </a:cubicBezTo>
                <a:lnTo>
                  <a:pt x="0" y="164668"/>
                </a:lnTo>
                <a:close/>
              </a:path>
            </a:pathLst>
          </a:custGeom>
          <a:solidFill>
            <a:schemeClr val="accent6">
              <a:lumMod val="75000"/>
            </a:schemeClr>
          </a:solidFill>
          <a:scene3d>
            <a:camera prst="orthographicFront"/>
            <a:lightRig rig="flat" dir="t"/>
          </a:scene3d>
          <a:sp3d prstMaterial="plastic">
            <a:bevelT w="120900" h="88900"/>
            <a:bevelB w="88900" h="31750" prst="angle"/>
          </a:sp3d>
        </p:spPr>
        <p:style>
          <a:lnRef idx="3">
            <a:schemeClr val="lt1"/>
          </a:lnRef>
          <a:fillRef idx="1">
            <a:schemeClr val="accent6"/>
          </a:fillRef>
          <a:effectRef idx="1">
            <a:schemeClr val="accent6"/>
          </a:effectRef>
          <a:fontRef idx="minor">
            <a:schemeClr val="lt1"/>
          </a:fontRef>
        </p:style>
        <p:txBody>
          <a:bodyPr spcFirstLastPara="0" vert="horz" wrap="square" lIns="74273" tIns="64748" rIns="74273" bIns="64748" numCol="1" spcCol="1270" anchor="ctr" anchorCtr="0">
            <a:noAutofit/>
          </a:bodyPr>
          <a:lstStyle/>
          <a:p>
            <a:pPr defTabSz="666750">
              <a:lnSpc>
                <a:spcPct val="90000"/>
              </a:lnSpc>
              <a:spcBef>
                <a:spcPct val="0"/>
              </a:spcBef>
              <a:spcAft>
                <a:spcPct val="35000"/>
              </a:spcAft>
            </a:pPr>
            <a:r>
              <a:rPr lang="en-US" altLang="zh-TW" sz="2000" dirty="0">
                <a:latin typeface="Microsoft JhengHei" charset="-120"/>
                <a:ea typeface="Microsoft JhengHei" charset="-120"/>
                <a:cs typeface="Microsoft JhengHei" charset="-120"/>
              </a:rPr>
              <a:t>Ⅴ</a:t>
            </a:r>
            <a:r>
              <a:rPr lang="zh-TW" altLang="en-US" sz="2000" dirty="0">
                <a:latin typeface="Microsoft JhengHei" charset="-120"/>
                <a:ea typeface="Microsoft JhengHei" charset="-120"/>
                <a:cs typeface="Microsoft JhengHei" charset="-120"/>
              </a:rPr>
              <a:t>高中階段</a:t>
            </a:r>
            <a:endParaRPr lang="en-US" altLang="zh-TW" sz="2000" dirty="0">
              <a:latin typeface="Microsoft JhengHei" charset="-120"/>
              <a:ea typeface="Microsoft JhengHei" charset="-120"/>
              <a:cs typeface="Microsoft JhengHei" charset="-120"/>
            </a:endParaRPr>
          </a:p>
        </p:txBody>
      </p:sp>
      <p:sp>
        <p:nvSpPr>
          <p:cNvPr id="17" name="手繪多邊形 16"/>
          <p:cNvSpPr/>
          <p:nvPr/>
        </p:nvSpPr>
        <p:spPr>
          <a:xfrm>
            <a:off x="6504691" y="1446620"/>
            <a:ext cx="1875524" cy="3839189"/>
          </a:xfrm>
          <a:custGeom>
            <a:avLst/>
            <a:gdLst>
              <a:gd name="connsiteX0" fmla="*/ 0 w 3423001"/>
              <a:gd name="connsiteY0" fmla="*/ 342300 h 5461386"/>
              <a:gd name="connsiteX1" fmla="*/ 342300 w 3423001"/>
              <a:gd name="connsiteY1" fmla="*/ 0 h 5461386"/>
              <a:gd name="connsiteX2" fmla="*/ 3080701 w 3423001"/>
              <a:gd name="connsiteY2" fmla="*/ 0 h 5461386"/>
              <a:gd name="connsiteX3" fmla="*/ 3423001 w 3423001"/>
              <a:gd name="connsiteY3" fmla="*/ 342300 h 5461386"/>
              <a:gd name="connsiteX4" fmla="*/ 3423001 w 3423001"/>
              <a:gd name="connsiteY4" fmla="*/ 5119086 h 5461386"/>
              <a:gd name="connsiteX5" fmla="*/ 3080701 w 3423001"/>
              <a:gd name="connsiteY5" fmla="*/ 5461386 h 5461386"/>
              <a:gd name="connsiteX6" fmla="*/ 342300 w 3423001"/>
              <a:gd name="connsiteY6" fmla="*/ 5461386 h 5461386"/>
              <a:gd name="connsiteX7" fmla="*/ 0 w 3423001"/>
              <a:gd name="connsiteY7" fmla="*/ 5119086 h 5461386"/>
              <a:gd name="connsiteX8" fmla="*/ 0 w 3423001"/>
              <a:gd name="connsiteY8" fmla="*/ 342300 h 546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3001" h="5461386">
                <a:moveTo>
                  <a:pt x="0" y="342300"/>
                </a:moveTo>
                <a:cubicBezTo>
                  <a:pt x="0" y="153253"/>
                  <a:pt x="153253" y="0"/>
                  <a:pt x="342300" y="0"/>
                </a:cubicBezTo>
                <a:lnTo>
                  <a:pt x="3080701" y="0"/>
                </a:lnTo>
                <a:cubicBezTo>
                  <a:pt x="3269748" y="0"/>
                  <a:pt x="3423001" y="153253"/>
                  <a:pt x="3423001" y="342300"/>
                </a:cubicBezTo>
                <a:lnTo>
                  <a:pt x="3423001" y="5119086"/>
                </a:lnTo>
                <a:cubicBezTo>
                  <a:pt x="3423001" y="5308133"/>
                  <a:pt x="3269748" y="5461386"/>
                  <a:pt x="3080701" y="5461386"/>
                </a:cubicBezTo>
                <a:lnTo>
                  <a:pt x="342300" y="5461386"/>
                </a:lnTo>
                <a:cubicBezTo>
                  <a:pt x="153253" y="5461386"/>
                  <a:pt x="0" y="5308133"/>
                  <a:pt x="0" y="5119086"/>
                </a:cubicBezTo>
                <a:lnTo>
                  <a:pt x="0" y="342300"/>
                </a:lnTo>
                <a:close/>
              </a:path>
            </a:pathLst>
          </a:custGeom>
          <a:solidFill>
            <a:schemeClr val="bg1">
              <a:lumMod val="95000"/>
            </a:schemeClr>
          </a:solidFill>
          <a:ln w="38100">
            <a:solidFill>
              <a:schemeClr val="bg1"/>
            </a:solidFill>
          </a:ln>
          <a:effectLst>
            <a:outerShdw blurRad="177800" dist="76200" dir="2700000" algn="tl" rotWithShape="0">
              <a:prstClr val="black">
                <a:alpha val="40000"/>
              </a:prstClr>
            </a:outerShdw>
          </a:effectLst>
          <a:scene3d>
            <a:camera prst="orthographicFront"/>
            <a:lightRig rig="flat" dir="t"/>
          </a:scene3d>
          <a:sp3d z="-190500" extrusionH="12700" prstMaterial="plastic"/>
        </p:spPr>
        <p:style>
          <a:lnRef idx="0">
            <a:scrgbClr r="0" g="0" b="0"/>
          </a:lnRef>
          <a:fillRef idx="3">
            <a:scrgbClr r="0" g="0" b="0"/>
          </a:fillRef>
          <a:effectRef idx="0">
            <a:scrgbClr r="0" g="0" b="0"/>
          </a:effectRef>
          <a:fontRef idx="minor">
            <a:schemeClr val="dk1">
              <a:hueOff val="0"/>
              <a:satOff val="0"/>
              <a:lumOff val="0"/>
              <a:alphaOff val="0"/>
            </a:schemeClr>
          </a:fontRef>
        </p:style>
        <p:txBody>
          <a:bodyPr spcFirstLastPara="0" vert="horz" wrap="square" lIns="114300" tIns="114300" rIns="114300" bIns="2981528" numCol="1" spcCol="1270" anchor="ctr" anchorCtr="0">
            <a:noAutofit/>
          </a:bodyPr>
          <a:lstStyle/>
          <a:p>
            <a:pPr algn="ctr" defTabSz="1333500">
              <a:lnSpc>
                <a:spcPct val="90000"/>
              </a:lnSpc>
              <a:spcBef>
                <a:spcPct val="0"/>
              </a:spcBef>
              <a:spcAft>
                <a:spcPct val="35000"/>
              </a:spcAft>
            </a:pPr>
            <a:r>
              <a:rPr lang="zh-TW" altLang="en-US" sz="3000" b="1" dirty="0">
                <a:latin typeface="Microsoft JhengHei" charset="-120"/>
                <a:ea typeface="Microsoft JhengHei" charset="-120"/>
                <a:cs typeface="Microsoft JhengHei" charset="-120"/>
              </a:rPr>
              <a:t>流水號</a:t>
            </a:r>
          </a:p>
        </p:txBody>
      </p:sp>
      <p:sp>
        <p:nvSpPr>
          <p:cNvPr id="18" name="手繪多邊形 17"/>
          <p:cNvSpPr/>
          <p:nvPr/>
        </p:nvSpPr>
        <p:spPr>
          <a:xfrm>
            <a:off x="6695278" y="2497681"/>
            <a:ext cx="1516683" cy="2221470"/>
          </a:xfrm>
          <a:custGeom>
            <a:avLst/>
            <a:gdLst>
              <a:gd name="connsiteX0" fmla="*/ 0 w 2738401"/>
              <a:gd name="connsiteY0" fmla="*/ 273840 h 3546907"/>
              <a:gd name="connsiteX1" fmla="*/ 273840 w 2738401"/>
              <a:gd name="connsiteY1" fmla="*/ 0 h 3546907"/>
              <a:gd name="connsiteX2" fmla="*/ 2464561 w 2738401"/>
              <a:gd name="connsiteY2" fmla="*/ 0 h 3546907"/>
              <a:gd name="connsiteX3" fmla="*/ 2738401 w 2738401"/>
              <a:gd name="connsiteY3" fmla="*/ 273840 h 3546907"/>
              <a:gd name="connsiteX4" fmla="*/ 2738401 w 2738401"/>
              <a:gd name="connsiteY4" fmla="*/ 3273067 h 3546907"/>
              <a:gd name="connsiteX5" fmla="*/ 2464561 w 2738401"/>
              <a:gd name="connsiteY5" fmla="*/ 3546907 h 3546907"/>
              <a:gd name="connsiteX6" fmla="*/ 273840 w 2738401"/>
              <a:gd name="connsiteY6" fmla="*/ 3546907 h 3546907"/>
              <a:gd name="connsiteX7" fmla="*/ 0 w 2738401"/>
              <a:gd name="connsiteY7" fmla="*/ 3273067 h 3546907"/>
              <a:gd name="connsiteX8" fmla="*/ 0 w 2738401"/>
              <a:gd name="connsiteY8" fmla="*/ 273840 h 3546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3546907">
                <a:moveTo>
                  <a:pt x="0" y="273840"/>
                </a:moveTo>
                <a:cubicBezTo>
                  <a:pt x="0" y="122602"/>
                  <a:pt x="122602" y="0"/>
                  <a:pt x="273840" y="0"/>
                </a:cubicBezTo>
                <a:lnTo>
                  <a:pt x="2464561" y="0"/>
                </a:lnTo>
                <a:cubicBezTo>
                  <a:pt x="2615799" y="0"/>
                  <a:pt x="2738401" y="122602"/>
                  <a:pt x="2738401" y="273840"/>
                </a:cubicBezTo>
                <a:lnTo>
                  <a:pt x="2738401" y="3273067"/>
                </a:lnTo>
                <a:cubicBezTo>
                  <a:pt x="2738401" y="3424305"/>
                  <a:pt x="2615799" y="3546907"/>
                  <a:pt x="2464561" y="3546907"/>
                </a:cubicBezTo>
                <a:lnTo>
                  <a:pt x="273840" y="3546907"/>
                </a:lnTo>
                <a:cubicBezTo>
                  <a:pt x="122602" y="3546907"/>
                  <a:pt x="0" y="3424305"/>
                  <a:pt x="0" y="3273067"/>
                </a:cubicBezTo>
                <a:lnTo>
                  <a:pt x="0" y="273840"/>
                </a:lnTo>
                <a:close/>
              </a:path>
            </a:pathLst>
          </a:custGeom>
          <a:scene3d>
            <a:camera prst="orthographicFront"/>
            <a:lightRig rig="flat" dir="t"/>
          </a:scene3d>
          <a:sp3d prstMaterial="plastic">
            <a:bevelT w="120900" h="88900"/>
            <a:bevelB w="88900" h="31750" prst="angle"/>
          </a:sp3d>
        </p:spPr>
        <p:style>
          <a:lnRef idx="3">
            <a:schemeClr val="lt1"/>
          </a:lnRef>
          <a:fillRef idx="1">
            <a:schemeClr val="accent2"/>
          </a:fillRef>
          <a:effectRef idx="1">
            <a:schemeClr val="accent2"/>
          </a:effectRef>
          <a:fontRef idx="minor">
            <a:schemeClr val="lt1"/>
          </a:fontRef>
        </p:style>
        <p:txBody>
          <a:bodyPr spcFirstLastPara="0" vert="horz" wrap="square" lIns="121114" tIns="105874" rIns="121114" bIns="105874" numCol="1" spcCol="1270" anchor="ctr" anchorCtr="0">
            <a:noAutofit/>
          </a:bodyPr>
          <a:lstStyle/>
          <a:p>
            <a:pPr algn="ctr" defTabSz="1066800">
              <a:lnSpc>
                <a:spcPct val="90000"/>
              </a:lnSpc>
              <a:spcBef>
                <a:spcPct val="0"/>
              </a:spcBef>
              <a:spcAft>
                <a:spcPct val="35000"/>
              </a:spcAft>
            </a:pPr>
            <a:r>
              <a:rPr lang="en-US" altLang="zh-TW" sz="2400" dirty="0">
                <a:latin typeface="Microsoft JhengHei" charset="-120"/>
                <a:ea typeface="Microsoft JhengHei" charset="-120"/>
              </a:rPr>
              <a:t>1</a:t>
            </a:r>
            <a:r>
              <a:rPr lang="zh-TW" altLang="zh-TW" sz="2400" dirty="0">
                <a:latin typeface="Microsoft JhengHei" charset="-120"/>
                <a:ea typeface="Microsoft JhengHei" charset="-120"/>
              </a:rPr>
              <a:t>、</a:t>
            </a:r>
            <a:r>
              <a:rPr lang="en-US" altLang="zh-TW" sz="2400" dirty="0">
                <a:latin typeface="Microsoft JhengHei" charset="-120"/>
                <a:ea typeface="Microsoft JhengHei" charset="-120"/>
              </a:rPr>
              <a:t>2</a:t>
            </a:r>
            <a:r>
              <a:rPr lang="zh-TW" altLang="zh-TW" sz="2400" dirty="0">
                <a:latin typeface="Microsoft JhengHei" charset="-120"/>
                <a:ea typeface="Microsoft JhengHei" charset="-120"/>
              </a:rPr>
              <a:t>、</a:t>
            </a:r>
            <a:r>
              <a:rPr lang="en-US" altLang="zh-TW" sz="2400" dirty="0">
                <a:latin typeface="Microsoft JhengHei" charset="-120"/>
                <a:ea typeface="Microsoft JhengHei" charset="-120"/>
              </a:rPr>
              <a:t>3...</a:t>
            </a:r>
            <a:endParaRPr lang="zh-TW" altLang="en-US" sz="2400" dirty="0">
              <a:latin typeface="Microsoft JhengHei" charset="-120"/>
              <a:ea typeface="Microsoft JhengHei" charset="-120"/>
              <a:cs typeface="Microsoft JhengHei" charset="-120"/>
            </a:endParaRPr>
          </a:p>
        </p:txBody>
      </p:sp>
      <p:cxnSp>
        <p:nvCxnSpPr>
          <p:cNvPr id="5" name="直線接點 4"/>
          <p:cNvCxnSpPr/>
          <p:nvPr/>
        </p:nvCxnSpPr>
        <p:spPr>
          <a:xfrm>
            <a:off x="1159821" y="2362149"/>
            <a:ext cx="2503576" cy="0"/>
          </a:xfrm>
          <a:prstGeom prst="line">
            <a:avLst/>
          </a:prstGeom>
          <a:ln w="38100">
            <a:solidFill>
              <a:srgbClr val="B30000"/>
            </a:solidFill>
            <a:prstDash val="dash"/>
          </a:ln>
        </p:spPr>
        <p:style>
          <a:lnRef idx="1">
            <a:schemeClr val="accent1"/>
          </a:lnRef>
          <a:fillRef idx="0">
            <a:schemeClr val="accent1"/>
          </a:fillRef>
          <a:effectRef idx="0">
            <a:schemeClr val="accent1"/>
          </a:effectRef>
          <a:fontRef idx="minor">
            <a:schemeClr val="tx1"/>
          </a:fontRef>
        </p:style>
      </p:cxnSp>
      <p:cxnSp>
        <p:nvCxnSpPr>
          <p:cNvPr id="8" name="直線接點 7"/>
          <p:cNvCxnSpPr/>
          <p:nvPr/>
        </p:nvCxnSpPr>
        <p:spPr>
          <a:xfrm>
            <a:off x="4250618" y="2362149"/>
            <a:ext cx="1728192" cy="0"/>
          </a:xfrm>
          <a:prstGeom prst="line">
            <a:avLst/>
          </a:prstGeom>
          <a:ln w="38100">
            <a:solidFill>
              <a:srgbClr val="B30000"/>
            </a:solidFill>
            <a:prstDash val="dash"/>
          </a:ln>
        </p:spPr>
        <p:style>
          <a:lnRef idx="1">
            <a:schemeClr val="accent1"/>
          </a:lnRef>
          <a:fillRef idx="0">
            <a:schemeClr val="accent1"/>
          </a:fillRef>
          <a:effectRef idx="0">
            <a:schemeClr val="accent1"/>
          </a:effectRef>
          <a:fontRef idx="minor">
            <a:schemeClr val="tx1"/>
          </a:fontRef>
        </p:style>
      </p:cxnSp>
      <p:cxnSp>
        <p:nvCxnSpPr>
          <p:cNvPr id="9" name="直線接點 8"/>
          <p:cNvCxnSpPr/>
          <p:nvPr/>
        </p:nvCxnSpPr>
        <p:spPr>
          <a:xfrm>
            <a:off x="6536255" y="2362149"/>
            <a:ext cx="1728192" cy="0"/>
          </a:xfrm>
          <a:prstGeom prst="line">
            <a:avLst/>
          </a:prstGeom>
          <a:ln w="38100">
            <a:solidFill>
              <a:srgbClr val="B30000"/>
            </a:solidFill>
            <a:prstDash val="dash"/>
          </a:ln>
        </p:spPr>
        <p:style>
          <a:lnRef idx="1">
            <a:schemeClr val="accent1"/>
          </a:lnRef>
          <a:fillRef idx="0">
            <a:schemeClr val="accent1"/>
          </a:fillRef>
          <a:effectRef idx="0">
            <a:schemeClr val="accent1"/>
          </a:effectRef>
          <a:fontRef idx="minor">
            <a:schemeClr val="tx1"/>
          </a:fontRef>
        </p:style>
      </p:cxnSp>
      <p:sp>
        <p:nvSpPr>
          <p:cNvPr id="19" name="手繪多邊形 18"/>
          <p:cNvSpPr/>
          <p:nvPr/>
        </p:nvSpPr>
        <p:spPr>
          <a:xfrm>
            <a:off x="1744394" y="4269274"/>
            <a:ext cx="2053801" cy="404628"/>
          </a:xfrm>
          <a:custGeom>
            <a:avLst/>
            <a:gdLst>
              <a:gd name="connsiteX0" fmla="*/ 0 w 2738401"/>
              <a:gd name="connsiteY0" fmla="*/ 79561 h 795607"/>
              <a:gd name="connsiteX1" fmla="*/ 79561 w 2738401"/>
              <a:gd name="connsiteY1" fmla="*/ 0 h 795607"/>
              <a:gd name="connsiteX2" fmla="*/ 2658840 w 2738401"/>
              <a:gd name="connsiteY2" fmla="*/ 0 h 795607"/>
              <a:gd name="connsiteX3" fmla="*/ 2738401 w 2738401"/>
              <a:gd name="connsiteY3" fmla="*/ 79561 h 795607"/>
              <a:gd name="connsiteX4" fmla="*/ 2738401 w 2738401"/>
              <a:gd name="connsiteY4" fmla="*/ 716046 h 795607"/>
              <a:gd name="connsiteX5" fmla="*/ 2658840 w 2738401"/>
              <a:gd name="connsiteY5" fmla="*/ 795607 h 795607"/>
              <a:gd name="connsiteX6" fmla="*/ 79561 w 2738401"/>
              <a:gd name="connsiteY6" fmla="*/ 795607 h 795607"/>
              <a:gd name="connsiteX7" fmla="*/ 0 w 2738401"/>
              <a:gd name="connsiteY7" fmla="*/ 716046 h 795607"/>
              <a:gd name="connsiteX8" fmla="*/ 0 w 2738401"/>
              <a:gd name="connsiteY8" fmla="*/ 79561 h 79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795607">
                <a:moveTo>
                  <a:pt x="0" y="79561"/>
                </a:moveTo>
                <a:cubicBezTo>
                  <a:pt x="0" y="35621"/>
                  <a:pt x="35621" y="0"/>
                  <a:pt x="79561" y="0"/>
                </a:cubicBezTo>
                <a:lnTo>
                  <a:pt x="2658840" y="0"/>
                </a:lnTo>
                <a:cubicBezTo>
                  <a:pt x="2702780" y="0"/>
                  <a:pt x="2738401" y="35621"/>
                  <a:pt x="2738401" y="79561"/>
                </a:cubicBezTo>
                <a:lnTo>
                  <a:pt x="2738401" y="716046"/>
                </a:lnTo>
                <a:cubicBezTo>
                  <a:pt x="2738401" y="759986"/>
                  <a:pt x="2702780" y="795607"/>
                  <a:pt x="2658840" y="795607"/>
                </a:cubicBezTo>
                <a:lnTo>
                  <a:pt x="79561" y="795607"/>
                </a:lnTo>
                <a:cubicBezTo>
                  <a:pt x="35621" y="795607"/>
                  <a:pt x="0" y="759986"/>
                  <a:pt x="0" y="716046"/>
                </a:cubicBezTo>
                <a:lnTo>
                  <a:pt x="0" y="79561"/>
                </a:lnTo>
                <a:close/>
              </a:path>
            </a:pathLst>
          </a:custGeom>
          <a:solidFill>
            <a:schemeClr val="accent2">
              <a:lumMod val="75000"/>
            </a:schemeClr>
          </a:solidFill>
          <a:scene3d>
            <a:camera prst="orthographicFront"/>
            <a:lightRig rig="flat" dir="t"/>
          </a:scene3d>
          <a:sp3d prstMaterial="plastic">
            <a:bevelT w="120900" h="88900"/>
            <a:bevelB w="88900" h="31750" prst="angle"/>
          </a:sp3d>
        </p:spPr>
        <p:style>
          <a:lnRef idx="3">
            <a:schemeClr val="lt1"/>
          </a:lnRef>
          <a:fillRef idx="1">
            <a:schemeClr val="accent5"/>
          </a:fillRef>
          <a:effectRef idx="1">
            <a:schemeClr val="accent5"/>
          </a:effectRef>
          <a:fontRef idx="minor">
            <a:schemeClr val="lt1"/>
          </a:fontRef>
        </p:style>
        <p:txBody>
          <a:bodyPr spcFirstLastPara="0" vert="horz" wrap="square" lIns="55577" tIns="46052" rIns="55577" bIns="46052" numCol="1" spcCol="1270" anchor="ctr" anchorCtr="0">
            <a:noAutofit/>
          </a:bodyPr>
          <a:lstStyle/>
          <a:p>
            <a:pPr defTabSz="666750">
              <a:lnSpc>
                <a:spcPct val="90000"/>
              </a:lnSpc>
              <a:spcBef>
                <a:spcPct val="0"/>
              </a:spcBef>
              <a:spcAft>
                <a:spcPct val="35000"/>
              </a:spcAft>
            </a:pPr>
            <a:r>
              <a:rPr lang="zh-TW" altLang="en-US" sz="1500" dirty="0">
                <a:latin typeface="Microsoft JhengHei" charset="-120"/>
                <a:ea typeface="Microsoft JhengHei" charset="-120"/>
              </a:rPr>
              <a:t>資料表示處理及分析</a:t>
            </a:r>
            <a:r>
              <a:rPr lang="en-US" altLang="zh-TW" sz="1500" dirty="0">
                <a:latin typeface="Microsoft JhengHei" charset="-120"/>
                <a:ea typeface="Microsoft JhengHei" charset="-120"/>
              </a:rPr>
              <a:t>(D)</a:t>
            </a:r>
            <a:endParaRPr lang="zh-TW" altLang="en-US" sz="1500" dirty="0">
              <a:latin typeface="Microsoft JhengHei" charset="-120"/>
              <a:ea typeface="Microsoft JhengHei" charset="-120"/>
              <a:cs typeface="Microsoft JhengHei" charset="-120"/>
            </a:endParaRPr>
          </a:p>
        </p:txBody>
      </p:sp>
      <p:sp>
        <p:nvSpPr>
          <p:cNvPr id="20" name="手繪多邊形 19"/>
          <p:cNvSpPr/>
          <p:nvPr/>
        </p:nvSpPr>
        <p:spPr>
          <a:xfrm>
            <a:off x="1744394" y="4719151"/>
            <a:ext cx="2053801" cy="404628"/>
          </a:xfrm>
          <a:custGeom>
            <a:avLst/>
            <a:gdLst>
              <a:gd name="connsiteX0" fmla="*/ 0 w 2738401"/>
              <a:gd name="connsiteY0" fmla="*/ 79561 h 795607"/>
              <a:gd name="connsiteX1" fmla="*/ 79561 w 2738401"/>
              <a:gd name="connsiteY1" fmla="*/ 0 h 795607"/>
              <a:gd name="connsiteX2" fmla="*/ 2658840 w 2738401"/>
              <a:gd name="connsiteY2" fmla="*/ 0 h 795607"/>
              <a:gd name="connsiteX3" fmla="*/ 2738401 w 2738401"/>
              <a:gd name="connsiteY3" fmla="*/ 79561 h 795607"/>
              <a:gd name="connsiteX4" fmla="*/ 2738401 w 2738401"/>
              <a:gd name="connsiteY4" fmla="*/ 716046 h 795607"/>
              <a:gd name="connsiteX5" fmla="*/ 2658840 w 2738401"/>
              <a:gd name="connsiteY5" fmla="*/ 795607 h 795607"/>
              <a:gd name="connsiteX6" fmla="*/ 79561 w 2738401"/>
              <a:gd name="connsiteY6" fmla="*/ 795607 h 795607"/>
              <a:gd name="connsiteX7" fmla="*/ 0 w 2738401"/>
              <a:gd name="connsiteY7" fmla="*/ 716046 h 795607"/>
              <a:gd name="connsiteX8" fmla="*/ 0 w 2738401"/>
              <a:gd name="connsiteY8" fmla="*/ 79561 h 79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795607">
                <a:moveTo>
                  <a:pt x="0" y="79561"/>
                </a:moveTo>
                <a:cubicBezTo>
                  <a:pt x="0" y="35621"/>
                  <a:pt x="35621" y="0"/>
                  <a:pt x="79561" y="0"/>
                </a:cubicBezTo>
                <a:lnTo>
                  <a:pt x="2658840" y="0"/>
                </a:lnTo>
                <a:cubicBezTo>
                  <a:pt x="2702780" y="0"/>
                  <a:pt x="2738401" y="35621"/>
                  <a:pt x="2738401" y="79561"/>
                </a:cubicBezTo>
                <a:lnTo>
                  <a:pt x="2738401" y="716046"/>
                </a:lnTo>
                <a:cubicBezTo>
                  <a:pt x="2738401" y="759986"/>
                  <a:pt x="2702780" y="795607"/>
                  <a:pt x="2658840" y="795607"/>
                </a:cubicBezTo>
                <a:lnTo>
                  <a:pt x="79561" y="795607"/>
                </a:lnTo>
                <a:cubicBezTo>
                  <a:pt x="35621" y="795607"/>
                  <a:pt x="0" y="759986"/>
                  <a:pt x="0" y="716046"/>
                </a:cubicBezTo>
                <a:lnTo>
                  <a:pt x="0" y="79561"/>
                </a:lnTo>
                <a:close/>
              </a:path>
            </a:pathLst>
          </a:custGeom>
          <a:solidFill>
            <a:schemeClr val="accent6">
              <a:lumMod val="75000"/>
            </a:schemeClr>
          </a:solidFill>
          <a:scene3d>
            <a:camera prst="orthographicFront"/>
            <a:lightRig rig="flat" dir="t"/>
          </a:scene3d>
          <a:sp3d prstMaterial="plastic">
            <a:bevelT w="120900" h="88900"/>
            <a:bevelB w="88900" h="31750" prst="angle"/>
          </a:sp3d>
        </p:spPr>
        <p:style>
          <a:lnRef idx="3">
            <a:schemeClr val="lt1"/>
          </a:lnRef>
          <a:fillRef idx="1">
            <a:schemeClr val="accent5"/>
          </a:fillRef>
          <a:effectRef idx="1">
            <a:schemeClr val="accent5"/>
          </a:effectRef>
          <a:fontRef idx="minor">
            <a:schemeClr val="lt1"/>
          </a:fontRef>
        </p:style>
        <p:txBody>
          <a:bodyPr spcFirstLastPara="0" vert="horz" wrap="square" lIns="55577" tIns="46052" rIns="55577" bIns="46052" numCol="1" spcCol="1270" anchor="ctr" anchorCtr="0">
            <a:noAutofit/>
          </a:bodyPr>
          <a:lstStyle/>
          <a:p>
            <a:pPr defTabSz="666750">
              <a:lnSpc>
                <a:spcPct val="90000"/>
              </a:lnSpc>
              <a:spcBef>
                <a:spcPct val="0"/>
              </a:spcBef>
              <a:spcAft>
                <a:spcPct val="35000"/>
              </a:spcAft>
            </a:pPr>
            <a:r>
              <a:rPr lang="zh-TW" altLang="en-US" sz="1500" dirty="0">
                <a:latin typeface="Microsoft JhengHei" charset="-120"/>
                <a:ea typeface="Microsoft JhengHei" charset="-120"/>
              </a:rPr>
              <a:t>資訊科技與人類社會</a:t>
            </a:r>
            <a:r>
              <a:rPr lang="en-US" altLang="zh-TW" sz="1500" dirty="0">
                <a:latin typeface="Microsoft JhengHei" charset="-120"/>
                <a:ea typeface="Microsoft JhengHei" charset="-120"/>
              </a:rPr>
              <a:t>(H)</a:t>
            </a:r>
            <a:endParaRPr lang="zh-TW" altLang="en-US" sz="1500" dirty="0">
              <a:latin typeface="Microsoft JhengHei" charset="-120"/>
              <a:ea typeface="Microsoft JhengHei" charset="-120"/>
              <a:cs typeface="Microsoft JhengHei" charset="-120"/>
            </a:endParaRPr>
          </a:p>
        </p:txBody>
      </p:sp>
      <p:sp>
        <p:nvSpPr>
          <p:cNvPr id="24" name="手繪多邊形 23"/>
          <p:cNvSpPr/>
          <p:nvPr/>
        </p:nvSpPr>
        <p:spPr>
          <a:xfrm>
            <a:off x="1057346" y="2467025"/>
            <a:ext cx="653298" cy="2656754"/>
          </a:xfrm>
          <a:custGeom>
            <a:avLst/>
            <a:gdLst>
              <a:gd name="connsiteX0" fmla="*/ 0 w 2738401"/>
              <a:gd name="connsiteY0" fmla="*/ 273840 h 3546907"/>
              <a:gd name="connsiteX1" fmla="*/ 273840 w 2738401"/>
              <a:gd name="connsiteY1" fmla="*/ 0 h 3546907"/>
              <a:gd name="connsiteX2" fmla="*/ 2464561 w 2738401"/>
              <a:gd name="connsiteY2" fmla="*/ 0 h 3546907"/>
              <a:gd name="connsiteX3" fmla="*/ 2738401 w 2738401"/>
              <a:gd name="connsiteY3" fmla="*/ 273840 h 3546907"/>
              <a:gd name="connsiteX4" fmla="*/ 2738401 w 2738401"/>
              <a:gd name="connsiteY4" fmla="*/ 3273067 h 3546907"/>
              <a:gd name="connsiteX5" fmla="*/ 2464561 w 2738401"/>
              <a:gd name="connsiteY5" fmla="*/ 3546907 h 3546907"/>
              <a:gd name="connsiteX6" fmla="*/ 273840 w 2738401"/>
              <a:gd name="connsiteY6" fmla="*/ 3546907 h 3546907"/>
              <a:gd name="connsiteX7" fmla="*/ 0 w 2738401"/>
              <a:gd name="connsiteY7" fmla="*/ 3273067 h 3546907"/>
              <a:gd name="connsiteX8" fmla="*/ 0 w 2738401"/>
              <a:gd name="connsiteY8" fmla="*/ 273840 h 3546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01" h="3546907">
                <a:moveTo>
                  <a:pt x="0" y="273840"/>
                </a:moveTo>
                <a:cubicBezTo>
                  <a:pt x="0" y="122602"/>
                  <a:pt x="122602" y="0"/>
                  <a:pt x="273840" y="0"/>
                </a:cubicBezTo>
                <a:lnTo>
                  <a:pt x="2464561" y="0"/>
                </a:lnTo>
                <a:cubicBezTo>
                  <a:pt x="2615799" y="0"/>
                  <a:pt x="2738401" y="122602"/>
                  <a:pt x="2738401" y="273840"/>
                </a:cubicBezTo>
                <a:lnTo>
                  <a:pt x="2738401" y="3273067"/>
                </a:lnTo>
                <a:cubicBezTo>
                  <a:pt x="2738401" y="3424305"/>
                  <a:pt x="2615799" y="3546907"/>
                  <a:pt x="2464561" y="3546907"/>
                </a:cubicBezTo>
                <a:lnTo>
                  <a:pt x="273840" y="3546907"/>
                </a:lnTo>
                <a:cubicBezTo>
                  <a:pt x="122602" y="3546907"/>
                  <a:pt x="0" y="3424305"/>
                  <a:pt x="0" y="3273067"/>
                </a:cubicBezTo>
                <a:lnTo>
                  <a:pt x="0" y="273840"/>
                </a:lnTo>
                <a:close/>
              </a:path>
            </a:pathLst>
          </a:custGeom>
          <a:scene3d>
            <a:camera prst="orthographicFront"/>
            <a:lightRig rig="flat" dir="t"/>
          </a:scene3d>
          <a:sp3d prstMaterial="plastic">
            <a:bevelT w="120900" h="88900"/>
            <a:bevelB w="88900" h="31750" prst="angle"/>
          </a:sp3d>
        </p:spPr>
        <p:style>
          <a:lnRef idx="3">
            <a:schemeClr val="lt1"/>
          </a:lnRef>
          <a:fillRef idx="1">
            <a:schemeClr val="accent2"/>
          </a:fillRef>
          <a:effectRef idx="1">
            <a:schemeClr val="accent2"/>
          </a:effectRef>
          <a:fontRef idx="minor">
            <a:schemeClr val="lt1"/>
          </a:fontRef>
        </p:style>
        <p:txBody>
          <a:bodyPr spcFirstLastPara="0" vert="horz" wrap="square" lIns="121114" tIns="105874" rIns="121114" bIns="105874" numCol="1" spcCol="1270" anchor="ctr" anchorCtr="0">
            <a:noAutofit/>
          </a:bodyPr>
          <a:lstStyle/>
          <a:p>
            <a:pPr algn="ctr" defTabSz="1066800">
              <a:lnSpc>
                <a:spcPct val="90000"/>
              </a:lnSpc>
              <a:spcBef>
                <a:spcPct val="0"/>
              </a:spcBef>
              <a:spcAft>
                <a:spcPct val="35000"/>
              </a:spcAft>
            </a:pPr>
            <a:r>
              <a:rPr lang="zh-TW" altLang="en-US" sz="2400" dirty="0">
                <a:latin typeface="Microsoft JhengHei" charset="-120"/>
                <a:ea typeface="Microsoft JhengHei" charset="-120"/>
                <a:cs typeface="Microsoft JhengHei" charset="-120"/>
              </a:rPr>
              <a:t>資</a:t>
            </a:r>
          </a:p>
        </p:txBody>
      </p:sp>
      <p:sp>
        <p:nvSpPr>
          <p:cNvPr id="27" name="文字方塊 26"/>
          <p:cNvSpPr txBox="1"/>
          <p:nvPr/>
        </p:nvSpPr>
        <p:spPr>
          <a:xfrm>
            <a:off x="899593" y="5596556"/>
            <a:ext cx="7480622" cy="424732"/>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defTabSz="1066800">
              <a:lnSpc>
                <a:spcPct val="90000"/>
              </a:lnSpc>
              <a:spcBef>
                <a:spcPct val="0"/>
              </a:spcBef>
              <a:spcAft>
                <a:spcPct val="35000"/>
              </a:spcAft>
            </a:pPr>
            <a:r>
              <a:rPr lang="zh-TW" altLang="en-US" sz="2400" dirty="0">
                <a:latin typeface="Microsoft JhengHei" charset="-120"/>
                <a:ea typeface="Microsoft JhengHei" charset="-120"/>
              </a:rPr>
              <a:t>例：資</a:t>
            </a:r>
            <a:r>
              <a:rPr lang="en-US" altLang="zh-TW" sz="2400" dirty="0">
                <a:latin typeface="Microsoft JhengHei" charset="-120"/>
                <a:ea typeface="Microsoft JhengHei" charset="-120"/>
              </a:rPr>
              <a:t>A-IV-1</a:t>
            </a:r>
            <a:r>
              <a:rPr lang="zh-TW" altLang="en-US" sz="2400" dirty="0">
                <a:latin typeface="Microsoft JhengHei" charset="-120"/>
                <a:ea typeface="Microsoft JhengHei" charset="-120"/>
              </a:rPr>
              <a:t>演算法基本概念</a:t>
            </a:r>
          </a:p>
        </p:txBody>
      </p:sp>
      <p:sp>
        <p:nvSpPr>
          <p:cNvPr id="2" name="投影片編號版面配置區 1"/>
          <p:cNvSpPr>
            <a:spLocks noGrp="1"/>
          </p:cNvSpPr>
          <p:nvPr>
            <p:ph type="sldNum" sz="quarter" idx="12"/>
          </p:nvPr>
        </p:nvSpPr>
        <p:spPr/>
        <p:txBody>
          <a:bodyPr/>
          <a:lstStyle/>
          <a:p>
            <a:fld id="{7B83EF40-B5B1-4485-A470-E02D46259FD4}" type="slidenum">
              <a:rPr lang="zh-TW" altLang="en-US" smtClean="0"/>
              <a:pPr/>
              <a:t>38</a:t>
            </a:fld>
            <a:endParaRPr lang="zh-TW" altLang="en-US"/>
          </a:p>
        </p:txBody>
      </p:sp>
      <p:sp>
        <p:nvSpPr>
          <p:cNvPr id="23" name="標題 17"/>
          <p:cNvSpPr>
            <a:spLocks noGrp="1"/>
          </p:cNvSpPr>
          <p:nvPr>
            <p:ph type="title"/>
          </p:nvPr>
        </p:nvSpPr>
        <p:spPr>
          <a:xfrm>
            <a:off x="827584" y="274638"/>
            <a:ext cx="7859216" cy="1143000"/>
          </a:xfrm>
        </p:spPr>
        <p:txBody>
          <a:bodyPr/>
          <a:lstStyle/>
          <a:p>
            <a:r>
              <a:rPr lang="zh-TW" altLang="en-US" b="1" dirty="0" smtClean="0">
                <a:solidFill>
                  <a:schemeClr val="accent1">
                    <a:lumMod val="75000"/>
                  </a:schemeClr>
                </a:solidFill>
              </a:rPr>
              <a:t>五、學習內容架構</a:t>
            </a:r>
            <a:r>
              <a:rPr lang="en-US" altLang="zh-TW" b="1" dirty="0" smtClean="0">
                <a:solidFill>
                  <a:schemeClr val="accent1">
                    <a:lumMod val="75000"/>
                  </a:schemeClr>
                </a:solidFill>
              </a:rPr>
              <a:t>-</a:t>
            </a:r>
            <a:r>
              <a:rPr lang="zh-TW" altLang="en-US" b="1" dirty="0" smtClean="0">
                <a:solidFill>
                  <a:schemeClr val="accent1">
                    <a:lumMod val="75000"/>
                  </a:schemeClr>
                </a:solidFill>
              </a:rPr>
              <a:t>編碼</a:t>
            </a:r>
            <a:r>
              <a:rPr lang="en-US" altLang="zh-TW" b="1" dirty="0" smtClean="0">
                <a:solidFill>
                  <a:schemeClr val="accent1">
                    <a:lumMod val="75000"/>
                  </a:schemeClr>
                </a:solidFill>
              </a:rPr>
              <a:t>(2/3</a:t>
            </a:r>
            <a:r>
              <a:rPr lang="en-US" altLang="zh-TW" b="1" dirty="0">
                <a:solidFill>
                  <a:schemeClr val="accent1">
                    <a:lumMod val="75000"/>
                  </a:schemeClr>
                </a:solidFill>
              </a:rPr>
              <a:t>)</a:t>
            </a:r>
            <a:endParaRPr lang="zh-TW" altLang="en-US" dirty="0"/>
          </a:p>
        </p:txBody>
      </p:sp>
      <p:sp>
        <p:nvSpPr>
          <p:cNvPr id="25" name="文字方塊 4"/>
          <p:cNvSpPr txBox="1">
            <a:spLocks noChangeArrowheads="1"/>
          </p:cNvSpPr>
          <p:nvPr/>
        </p:nvSpPr>
        <p:spPr bwMode="auto">
          <a:xfrm>
            <a:off x="1309934" y="6356349"/>
            <a:ext cx="4273927"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a:lnSpc>
                <a:spcPct val="100000"/>
              </a:lnSpc>
              <a:spcBef>
                <a:spcPct val="0"/>
              </a:spcBef>
              <a:buNone/>
            </a:pPr>
            <a:r>
              <a:rPr lang="zh-TW" altLang="en-US" sz="1050" dirty="0">
                <a:latin typeface="微軟正黑體" panose="020B0604030504040204" pitchFamily="34" charset="-120"/>
                <a:ea typeface="微軟正黑體" panose="020B0604030504040204" pitchFamily="34" charset="-120"/>
              </a:rPr>
              <a:t>摘自</a:t>
            </a:r>
            <a:r>
              <a:rPr lang="en-US" altLang="zh-TW" sz="1050" dirty="0">
                <a:latin typeface="微軟正黑體" panose="020B0604030504040204" pitchFamily="34" charset="-120"/>
                <a:ea typeface="微軟正黑體" panose="020B0604030504040204" pitchFamily="34" charset="-120"/>
              </a:rPr>
              <a:t>&lt;</a:t>
            </a:r>
            <a:r>
              <a:rPr lang="zh-TW" altLang="en-US" sz="1050" dirty="0">
                <a:latin typeface="微軟正黑體" panose="020B0604030504040204" pitchFamily="34" charset="-120"/>
                <a:ea typeface="微軟正黑體" panose="020B0604030504040204" pitchFamily="34" charset="-120"/>
              </a:rPr>
              <a:t>科技領域課程</a:t>
            </a:r>
            <a:r>
              <a:rPr lang="zh-TW" altLang="en-US" sz="1050" dirty="0" smtClean="0">
                <a:latin typeface="微軟正黑體" panose="020B0604030504040204" pitchFamily="34" charset="-120"/>
                <a:ea typeface="微軟正黑體" panose="020B0604030504040204" pitchFamily="34" charset="-120"/>
              </a:rPr>
              <a:t>綱要</a:t>
            </a:r>
            <a:r>
              <a:rPr lang="en-US" altLang="zh-TW" sz="1050" dirty="0" smtClean="0">
                <a:latin typeface="微軟正黑體" panose="020B0604030504040204" pitchFamily="34" charset="-120"/>
                <a:ea typeface="微軟正黑體" panose="020B0604030504040204" pitchFamily="34" charset="-120"/>
              </a:rPr>
              <a:t>&gt;</a:t>
            </a:r>
            <a:r>
              <a:rPr lang="zh-TW" altLang="en-US" sz="1050" dirty="0">
                <a:latin typeface="微軟正黑體" panose="020B0604030504040204" pitchFamily="34" charset="-120"/>
                <a:ea typeface="微軟正黑體" panose="020B0604030504040204" pitchFamily="34" charset="-120"/>
              </a:rPr>
              <a:t>之「</a:t>
            </a:r>
            <a:r>
              <a:rPr lang="zh-TW" altLang="zh-TW" sz="1050" dirty="0">
                <a:latin typeface="微軟正黑體" panose="020B0604030504040204" pitchFamily="34" charset="-120"/>
                <a:ea typeface="微軟正黑體" panose="020B0604030504040204" pitchFamily="34" charset="-120"/>
              </a:rPr>
              <a:t>伍</a:t>
            </a:r>
            <a:r>
              <a:rPr lang="zh-TW" altLang="zh-TW" sz="1050" dirty="0" smtClean="0">
                <a:latin typeface="微軟正黑體" panose="020B0604030504040204" pitchFamily="34" charset="-120"/>
                <a:ea typeface="微軟正黑體" panose="020B0604030504040204" pitchFamily="34" charset="-120"/>
              </a:rPr>
              <a:t>、</a:t>
            </a:r>
            <a:r>
              <a:rPr lang="zh-TW" altLang="en-US" sz="1050" dirty="0" smtClean="0">
                <a:latin typeface="微軟正黑體" panose="020B0604030504040204" pitchFamily="34" charset="-120"/>
                <a:ea typeface="微軟正黑體" panose="020B0604030504040204" pitchFamily="34" charset="-120"/>
              </a:rPr>
              <a:t>學習重點  二、學習內容」</a:t>
            </a:r>
            <a:r>
              <a:rPr lang="en-US" altLang="zh-TW" sz="1050" dirty="0" smtClean="0">
                <a:latin typeface="微軟正黑體" panose="020B0604030504040204" pitchFamily="34" charset="-120"/>
                <a:ea typeface="微軟正黑體" panose="020B0604030504040204" pitchFamily="34" charset="-120"/>
              </a:rPr>
              <a:t>p10-13</a:t>
            </a:r>
            <a:endParaRPr lang="zh-TW" altLang="en-US" sz="105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6219942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title"/>
          </p:nvPr>
        </p:nvSpPr>
        <p:spPr>
          <a:xfrm>
            <a:off x="827584" y="274638"/>
            <a:ext cx="7859216" cy="634082"/>
          </a:xfrm>
        </p:spPr>
        <p:txBody>
          <a:bodyPr>
            <a:noAutofit/>
          </a:bodyPr>
          <a:lstStyle/>
          <a:p>
            <a:r>
              <a:rPr lang="zh-TW" altLang="en-US" sz="3600" b="1" dirty="0">
                <a:solidFill>
                  <a:schemeClr val="accent1">
                    <a:lumMod val="75000"/>
                  </a:schemeClr>
                </a:solidFill>
              </a:rPr>
              <a:t>五、學習內容</a:t>
            </a:r>
            <a:r>
              <a:rPr lang="zh-TW" altLang="en-US" sz="3600" b="1" dirty="0" smtClean="0">
                <a:solidFill>
                  <a:schemeClr val="accent1">
                    <a:lumMod val="75000"/>
                  </a:schemeClr>
                </a:solidFill>
              </a:rPr>
              <a:t>架構</a:t>
            </a:r>
            <a:r>
              <a:rPr lang="en-US" altLang="zh-TW" sz="3600" b="1" dirty="0" smtClean="0">
                <a:solidFill>
                  <a:schemeClr val="accent1">
                    <a:lumMod val="75000"/>
                  </a:schemeClr>
                </a:solidFill>
              </a:rPr>
              <a:t> (3/3</a:t>
            </a:r>
            <a:r>
              <a:rPr lang="en-US" altLang="zh-TW" sz="3600" b="1" dirty="0">
                <a:solidFill>
                  <a:schemeClr val="accent1">
                    <a:lumMod val="75000"/>
                  </a:schemeClr>
                </a:solidFill>
              </a:rPr>
              <a:t>)</a:t>
            </a:r>
            <a:endParaRPr lang="zh-TW" altLang="en-US" sz="3600" dirty="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39</a:t>
            </a:fld>
            <a:endParaRPr lang="zh-TW" altLang="en-US"/>
          </a:p>
        </p:txBody>
      </p:sp>
      <p:graphicFrame>
        <p:nvGraphicFramePr>
          <p:cNvPr id="6" name="內容版面配置區 5"/>
          <p:cNvGraphicFramePr>
            <a:graphicFrameLocks noGrp="1"/>
          </p:cNvGraphicFramePr>
          <p:nvPr>
            <p:ph idx="4294967295"/>
            <p:extLst>
              <p:ext uri="{D42A27DB-BD31-4B8C-83A1-F6EECF244321}">
                <p14:modId xmlns:p14="http://schemas.microsoft.com/office/powerpoint/2010/main" val="1744261231"/>
              </p:ext>
            </p:extLst>
          </p:nvPr>
        </p:nvGraphicFramePr>
        <p:xfrm>
          <a:off x="486035" y="1174114"/>
          <a:ext cx="8542314" cy="5120640"/>
        </p:xfrm>
        <a:graphic>
          <a:graphicData uri="http://schemas.openxmlformats.org/drawingml/2006/table">
            <a:tbl>
              <a:tblPr firstRow="1" firstCol="1" bandRow="1">
                <a:tableStyleId>{5C22544A-7EE6-4342-B048-85BDC9FD1C3A}</a:tableStyleId>
              </a:tblPr>
              <a:tblGrid>
                <a:gridCol w="875111">
                  <a:extLst>
                    <a:ext uri="{9D8B030D-6E8A-4147-A177-3AD203B41FA5}">
                      <a16:colId xmlns:a16="http://schemas.microsoft.com/office/drawing/2014/main" val="1543342122"/>
                    </a:ext>
                  </a:extLst>
                </a:gridCol>
                <a:gridCol w="2149225">
                  <a:extLst>
                    <a:ext uri="{9D8B030D-6E8A-4147-A177-3AD203B41FA5}">
                      <a16:colId xmlns:a16="http://schemas.microsoft.com/office/drawing/2014/main" val="807691230"/>
                    </a:ext>
                  </a:extLst>
                </a:gridCol>
                <a:gridCol w="2758989">
                  <a:extLst>
                    <a:ext uri="{9D8B030D-6E8A-4147-A177-3AD203B41FA5}">
                      <a16:colId xmlns:a16="http://schemas.microsoft.com/office/drawing/2014/main" val="2756128976"/>
                    </a:ext>
                  </a:extLst>
                </a:gridCol>
                <a:gridCol w="2758989">
                  <a:extLst>
                    <a:ext uri="{9D8B030D-6E8A-4147-A177-3AD203B41FA5}">
                      <a16:colId xmlns:a16="http://schemas.microsoft.com/office/drawing/2014/main" val="3996987043"/>
                    </a:ext>
                  </a:extLst>
                </a:gridCol>
              </a:tblGrid>
              <a:tr h="0">
                <a:tc>
                  <a:txBody>
                    <a:bodyPr/>
                    <a:lstStyle/>
                    <a:p>
                      <a:pPr algn="ctr">
                        <a:spcAft>
                          <a:spcPts val="0"/>
                        </a:spcAft>
                      </a:pPr>
                      <a:endParaRPr lang="zh-TW" sz="14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nchor="ctr"/>
                </a:tc>
                <a:tc>
                  <a:txBody>
                    <a:bodyPr/>
                    <a:lstStyle/>
                    <a:p>
                      <a:pPr algn="ctr">
                        <a:spcAft>
                          <a:spcPts val="0"/>
                        </a:spcAft>
                      </a:pPr>
                      <a:r>
                        <a:rPr lang="zh-TW" sz="1400" b="1" kern="100" dirty="0">
                          <a:effectLst/>
                          <a:latin typeface="Calibri" panose="020F0502020204030204" pitchFamily="34" charset="0"/>
                          <a:ea typeface="新細明體" panose="02020500000000000000" pitchFamily="18" charset="-120"/>
                          <a:cs typeface="Times New Roman" panose="02020603050405020304" pitchFamily="18" charset="0"/>
                        </a:rPr>
                        <a:t>七年級</a:t>
                      </a:r>
                      <a:endParaRPr lang="zh-TW" sz="14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zh-TW" sz="1400" b="1" kern="100">
                          <a:effectLst/>
                          <a:latin typeface="Calibri" panose="020F0502020204030204" pitchFamily="34" charset="0"/>
                          <a:ea typeface="新細明體" panose="02020500000000000000" pitchFamily="18" charset="-120"/>
                          <a:cs typeface="Times New Roman" panose="02020603050405020304" pitchFamily="18" charset="0"/>
                        </a:rPr>
                        <a:t>八年級</a:t>
                      </a:r>
                      <a:endParaRPr lang="zh-TW" sz="14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zh-TW" sz="1400" b="1" kern="100" dirty="0">
                          <a:effectLst/>
                          <a:latin typeface="Calibri" panose="020F0502020204030204" pitchFamily="34" charset="0"/>
                          <a:ea typeface="新細明體" panose="02020500000000000000" pitchFamily="18" charset="-120"/>
                          <a:cs typeface="Times New Roman" panose="02020603050405020304" pitchFamily="18" charset="0"/>
                        </a:rPr>
                        <a:t>九年級</a:t>
                      </a:r>
                      <a:endParaRPr lang="zh-TW" sz="14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3077141108"/>
                  </a:ext>
                </a:extLst>
              </a:tr>
              <a:tr h="0">
                <a:tc>
                  <a:txBody>
                    <a:bodyPr/>
                    <a:lstStyle/>
                    <a:p>
                      <a:pPr algn="ctr">
                        <a:spcAft>
                          <a:spcPts val="0"/>
                        </a:spcAft>
                      </a:pPr>
                      <a:r>
                        <a:rPr lang="zh-TW" sz="1400" kern="100" dirty="0">
                          <a:effectLst/>
                        </a:rPr>
                        <a:t>演算法 </a:t>
                      </a:r>
                      <a:r>
                        <a:rPr lang="en-US" sz="1400" kern="100" dirty="0">
                          <a:effectLst/>
                        </a:rPr>
                        <a:t>(A)</a:t>
                      </a:r>
                      <a:endParaRPr lang="zh-TW" sz="14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nchor="ctr"/>
                </a:tc>
                <a:tc>
                  <a:txBody>
                    <a:bodyPr/>
                    <a:lstStyle/>
                    <a:p>
                      <a:pPr marL="714375" indent="-714375">
                        <a:spcAft>
                          <a:spcPts val="0"/>
                        </a:spcAft>
                      </a:pPr>
                      <a:r>
                        <a:rPr lang="zh-TW" sz="1400" kern="100" dirty="0">
                          <a:effectLst/>
                        </a:rPr>
                        <a:t>資</a:t>
                      </a:r>
                      <a:r>
                        <a:rPr lang="en-US" sz="1400" kern="100" dirty="0">
                          <a:effectLst/>
                        </a:rPr>
                        <a:t> A-IV-1</a:t>
                      </a:r>
                      <a:r>
                        <a:rPr lang="zh-TW" sz="1400" b="1" kern="100" dirty="0">
                          <a:solidFill>
                            <a:srgbClr val="0070C0"/>
                          </a:solidFill>
                          <a:effectLst/>
                        </a:rPr>
                        <a:t>演算法</a:t>
                      </a:r>
                      <a:r>
                        <a:rPr lang="zh-TW" sz="1400" kern="100" dirty="0">
                          <a:effectLst/>
                        </a:rPr>
                        <a:t>基本</a:t>
                      </a:r>
                      <a:r>
                        <a:rPr lang="zh-TW" sz="1400" kern="100" dirty="0" smtClean="0">
                          <a:effectLst/>
                        </a:rPr>
                        <a:t>概念</a:t>
                      </a:r>
                      <a:endParaRPr lang="zh-TW" sz="14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nchor="ctr"/>
                </a:tc>
                <a:tc>
                  <a:txBody>
                    <a:bodyPr/>
                    <a:lstStyle/>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 A-IV -2</a:t>
                      </a:r>
                      <a:r>
                        <a:rPr lang="zh-TW" sz="1400" b="1" kern="100" dirty="0">
                          <a:solidFill>
                            <a:srgbClr val="0070C0"/>
                          </a:solidFill>
                          <a:effectLst/>
                          <a:latin typeface="+mn-lt"/>
                          <a:ea typeface="+mn-ea"/>
                          <a:cs typeface="+mn-cs"/>
                        </a:rPr>
                        <a:t>陣列資料結構</a:t>
                      </a:r>
                      <a:r>
                        <a:rPr lang="zh-TW" sz="1400" kern="100" dirty="0">
                          <a:solidFill>
                            <a:schemeClr val="dk1"/>
                          </a:solidFill>
                          <a:effectLst/>
                          <a:latin typeface="+mn-lt"/>
                          <a:ea typeface="+mn-ea"/>
                          <a:cs typeface="+mn-cs"/>
                        </a:rPr>
                        <a:t>的概念與應用</a:t>
                      </a:r>
                    </a:p>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 A-IV -3</a:t>
                      </a:r>
                      <a:r>
                        <a:rPr lang="zh-TW" sz="1400" b="1" kern="100" dirty="0">
                          <a:solidFill>
                            <a:srgbClr val="0070C0"/>
                          </a:solidFill>
                          <a:effectLst/>
                          <a:latin typeface="+mn-lt"/>
                          <a:ea typeface="+mn-ea"/>
                          <a:cs typeface="+mn-cs"/>
                        </a:rPr>
                        <a:t>基本演算法</a:t>
                      </a:r>
                      <a:r>
                        <a:rPr lang="zh-TW" sz="1400" kern="100" dirty="0" smtClean="0">
                          <a:solidFill>
                            <a:schemeClr val="dk1"/>
                          </a:solidFill>
                          <a:effectLst/>
                          <a:latin typeface="+mn-lt"/>
                          <a:ea typeface="+mn-ea"/>
                          <a:cs typeface="+mn-cs"/>
                        </a:rPr>
                        <a:t>介紹</a:t>
                      </a:r>
                      <a:endParaRPr lang="zh-TW" sz="1400" kern="100" dirty="0">
                        <a:solidFill>
                          <a:schemeClr val="dk1"/>
                        </a:solidFill>
                        <a:effectLst/>
                        <a:latin typeface="+mn-lt"/>
                        <a:ea typeface="+mn-ea"/>
                        <a:cs typeface="+mn-cs"/>
                      </a:endParaRPr>
                    </a:p>
                  </a:txBody>
                  <a:tcPr marL="53964" marR="53964" marT="0" marB="0" anchor="ctr"/>
                </a:tc>
                <a:tc>
                  <a:txBody>
                    <a:bodyPr/>
                    <a:lstStyle/>
                    <a:p>
                      <a:pPr marL="714375" indent="-714375" algn="l" defTabSz="914400" rtl="0" eaLnBrk="1" latinLnBrk="0" hangingPunct="1">
                        <a:spcAft>
                          <a:spcPts val="0"/>
                        </a:spcAft>
                      </a:pPr>
                      <a:r>
                        <a:rPr lang="en-US" sz="1400" kern="100" dirty="0">
                          <a:solidFill>
                            <a:schemeClr val="dk1"/>
                          </a:solidFill>
                          <a:effectLst/>
                          <a:latin typeface="+mn-lt"/>
                          <a:ea typeface="+mn-ea"/>
                          <a:cs typeface="+mn-cs"/>
                        </a:rPr>
                        <a:t> </a:t>
                      </a:r>
                      <a:endParaRPr lang="zh-TW" sz="1400" kern="100" dirty="0">
                        <a:solidFill>
                          <a:schemeClr val="dk1"/>
                        </a:solidFill>
                        <a:effectLst/>
                        <a:latin typeface="+mn-lt"/>
                        <a:ea typeface="+mn-ea"/>
                        <a:cs typeface="+mn-cs"/>
                      </a:endParaRPr>
                    </a:p>
                  </a:txBody>
                  <a:tcPr marL="53964" marR="53964" marT="0" marB="0" anchor="ctr"/>
                </a:tc>
                <a:extLst>
                  <a:ext uri="{0D108BD9-81ED-4DB2-BD59-A6C34878D82A}">
                    <a16:rowId xmlns:a16="http://schemas.microsoft.com/office/drawing/2014/main" val="2188009230"/>
                  </a:ext>
                </a:extLst>
              </a:tr>
              <a:tr h="0">
                <a:tc>
                  <a:txBody>
                    <a:bodyPr/>
                    <a:lstStyle/>
                    <a:p>
                      <a:pPr algn="ctr">
                        <a:spcAft>
                          <a:spcPts val="0"/>
                        </a:spcAft>
                      </a:pPr>
                      <a:r>
                        <a:rPr lang="zh-TW" sz="1400" kern="100" dirty="0">
                          <a:effectLst/>
                        </a:rPr>
                        <a:t>程式設計 </a:t>
                      </a:r>
                      <a:r>
                        <a:rPr lang="en-US" sz="1400" kern="100" dirty="0">
                          <a:effectLst/>
                        </a:rPr>
                        <a:t>(P)</a:t>
                      </a:r>
                      <a:endParaRPr lang="zh-TW" sz="14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nchor="ctr"/>
                </a:tc>
                <a:tc>
                  <a:txBody>
                    <a:bodyPr/>
                    <a:lstStyle/>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 P-IV -1</a:t>
                      </a:r>
                      <a:r>
                        <a:rPr lang="zh-TW" sz="1400" b="1" kern="100" dirty="0">
                          <a:solidFill>
                            <a:srgbClr val="0070C0"/>
                          </a:solidFill>
                          <a:effectLst/>
                          <a:latin typeface="+mn-lt"/>
                          <a:ea typeface="+mn-ea"/>
                          <a:cs typeface="+mn-cs"/>
                        </a:rPr>
                        <a:t>程式語言</a:t>
                      </a:r>
                      <a:r>
                        <a:rPr lang="zh-TW" sz="1400" kern="100" dirty="0">
                          <a:solidFill>
                            <a:schemeClr val="dk1"/>
                          </a:solidFill>
                          <a:effectLst/>
                          <a:latin typeface="+mn-lt"/>
                          <a:ea typeface="+mn-ea"/>
                          <a:cs typeface="+mn-cs"/>
                        </a:rPr>
                        <a:t>基本概念、功能及應用</a:t>
                      </a:r>
                    </a:p>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 P-IV -2</a:t>
                      </a:r>
                      <a:r>
                        <a:rPr lang="zh-TW" sz="1400" b="1" kern="100" dirty="0">
                          <a:solidFill>
                            <a:srgbClr val="0070C0"/>
                          </a:solidFill>
                          <a:effectLst/>
                          <a:latin typeface="+mn-lt"/>
                          <a:ea typeface="+mn-ea"/>
                          <a:cs typeface="+mn-cs"/>
                        </a:rPr>
                        <a:t>結構化</a:t>
                      </a:r>
                      <a:r>
                        <a:rPr lang="zh-TW" sz="1400" kern="100" dirty="0" smtClean="0">
                          <a:solidFill>
                            <a:schemeClr val="dk1"/>
                          </a:solidFill>
                          <a:effectLst/>
                          <a:latin typeface="+mn-lt"/>
                          <a:ea typeface="+mn-ea"/>
                          <a:cs typeface="+mn-cs"/>
                        </a:rPr>
                        <a:t>程式設計</a:t>
                      </a:r>
                      <a:endParaRPr lang="zh-TW" sz="1400" kern="100" dirty="0">
                        <a:solidFill>
                          <a:schemeClr val="dk1"/>
                        </a:solidFill>
                        <a:effectLst/>
                        <a:latin typeface="+mn-lt"/>
                        <a:ea typeface="+mn-ea"/>
                        <a:cs typeface="+mn-cs"/>
                      </a:endParaRPr>
                    </a:p>
                  </a:txBody>
                  <a:tcPr marL="53964" marR="53964" marT="0" marB="0" anchor="ctr"/>
                </a:tc>
                <a:tc>
                  <a:txBody>
                    <a:bodyPr/>
                    <a:lstStyle/>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 P-IV -3</a:t>
                      </a:r>
                      <a:r>
                        <a:rPr lang="zh-TW" sz="1400" b="1" kern="100" dirty="0">
                          <a:solidFill>
                            <a:srgbClr val="0070C0"/>
                          </a:solidFill>
                          <a:effectLst/>
                          <a:latin typeface="+mn-lt"/>
                          <a:ea typeface="+mn-ea"/>
                          <a:cs typeface="+mn-cs"/>
                        </a:rPr>
                        <a:t>陣列</a:t>
                      </a:r>
                      <a:r>
                        <a:rPr lang="zh-TW" sz="1400" kern="100" dirty="0">
                          <a:solidFill>
                            <a:schemeClr val="dk1"/>
                          </a:solidFill>
                          <a:effectLst/>
                          <a:latin typeface="+mn-lt"/>
                          <a:ea typeface="+mn-ea"/>
                          <a:cs typeface="+mn-cs"/>
                        </a:rPr>
                        <a:t>程式設計實作</a:t>
                      </a:r>
                    </a:p>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 P-IV -4</a:t>
                      </a:r>
                      <a:r>
                        <a:rPr lang="zh-TW" sz="1400" b="1" kern="100" dirty="0">
                          <a:solidFill>
                            <a:srgbClr val="0070C0"/>
                          </a:solidFill>
                          <a:effectLst/>
                          <a:latin typeface="+mn-lt"/>
                          <a:ea typeface="+mn-ea"/>
                          <a:cs typeface="+mn-cs"/>
                        </a:rPr>
                        <a:t>模組化</a:t>
                      </a:r>
                      <a:r>
                        <a:rPr lang="zh-TW" sz="1400" b="1" kern="100" dirty="0" smtClean="0">
                          <a:solidFill>
                            <a:srgbClr val="0070C0"/>
                          </a:solidFill>
                          <a:effectLst/>
                          <a:latin typeface="+mn-lt"/>
                          <a:ea typeface="+mn-ea"/>
                          <a:cs typeface="+mn-cs"/>
                        </a:rPr>
                        <a:t>程式</a:t>
                      </a:r>
                      <a:r>
                        <a:rPr lang="zh-TW" sz="1400" kern="100" dirty="0" smtClean="0">
                          <a:solidFill>
                            <a:schemeClr val="dk1"/>
                          </a:solidFill>
                          <a:effectLst/>
                          <a:latin typeface="+mn-lt"/>
                          <a:ea typeface="+mn-ea"/>
                          <a:cs typeface="+mn-cs"/>
                        </a:rPr>
                        <a:t>設計</a:t>
                      </a:r>
                      <a:r>
                        <a:rPr lang="zh-TW" sz="1400" kern="100" dirty="0">
                          <a:solidFill>
                            <a:schemeClr val="dk1"/>
                          </a:solidFill>
                          <a:effectLst/>
                          <a:latin typeface="+mn-lt"/>
                          <a:ea typeface="+mn-ea"/>
                          <a:cs typeface="+mn-cs"/>
                        </a:rPr>
                        <a:t>的概念</a:t>
                      </a:r>
                    </a:p>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 P-IV -5</a:t>
                      </a:r>
                      <a:r>
                        <a:rPr lang="zh-TW" sz="1400" kern="100" dirty="0">
                          <a:solidFill>
                            <a:schemeClr val="dk1"/>
                          </a:solidFill>
                          <a:effectLst/>
                          <a:latin typeface="+mn-lt"/>
                          <a:ea typeface="+mn-ea"/>
                          <a:cs typeface="+mn-cs"/>
                        </a:rPr>
                        <a:t>模組化程式設計與問題解決實作</a:t>
                      </a:r>
                    </a:p>
                  </a:txBody>
                  <a:tcPr marL="53964" marR="53964" marT="0" marB="0" anchor="ctr"/>
                </a:tc>
                <a:tc>
                  <a:txBody>
                    <a:bodyPr/>
                    <a:lstStyle/>
                    <a:p>
                      <a:pPr marL="714375" indent="-714375" algn="l" defTabSz="914400" rtl="0" eaLnBrk="1" latinLnBrk="0" hangingPunct="1">
                        <a:spcAft>
                          <a:spcPts val="0"/>
                        </a:spcAft>
                      </a:pPr>
                      <a:r>
                        <a:rPr lang="en-US" sz="1400" kern="100" dirty="0">
                          <a:solidFill>
                            <a:schemeClr val="dk1"/>
                          </a:solidFill>
                          <a:effectLst/>
                          <a:latin typeface="+mn-lt"/>
                          <a:ea typeface="+mn-ea"/>
                          <a:cs typeface="+mn-cs"/>
                        </a:rPr>
                        <a:t> </a:t>
                      </a:r>
                      <a:endParaRPr lang="zh-TW" sz="1400" kern="100" dirty="0">
                        <a:solidFill>
                          <a:schemeClr val="dk1"/>
                        </a:solidFill>
                        <a:effectLst/>
                        <a:latin typeface="+mn-lt"/>
                        <a:ea typeface="+mn-ea"/>
                        <a:cs typeface="+mn-cs"/>
                      </a:endParaRPr>
                    </a:p>
                  </a:txBody>
                  <a:tcPr marL="53964" marR="53964" marT="0" marB="0" anchor="ctr"/>
                </a:tc>
                <a:extLst>
                  <a:ext uri="{0D108BD9-81ED-4DB2-BD59-A6C34878D82A}">
                    <a16:rowId xmlns:a16="http://schemas.microsoft.com/office/drawing/2014/main" val="3181124970"/>
                  </a:ext>
                </a:extLst>
              </a:tr>
              <a:tr h="0">
                <a:tc>
                  <a:txBody>
                    <a:bodyPr/>
                    <a:lstStyle/>
                    <a:p>
                      <a:pPr algn="ctr">
                        <a:spcAft>
                          <a:spcPts val="0"/>
                        </a:spcAft>
                      </a:pPr>
                      <a:r>
                        <a:rPr lang="zh-TW" sz="1400" kern="100" dirty="0">
                          <a:effectLst/>
                        </a:rPr>
                        <a:t>系統平台 </a:t>
                      </a:r>
                      <a:r>
                        <a:rPr lang="en-US" sz="1400" kern="100" dirty="0">
                          <a:effectLst/>
                        </a:rPr>
                        <a:t>(S)</a:t>
                      </a:r>
                      <a:endParaRPr lang="zh-TW" sz="14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nchor="ctr"/>
                </a:tc>
                <a:tc>
                  <a:txBody>
                    <a:bodyPr/>
                    <a:lstStyle/>
                    <a:p>
                      <a:pPr marL="714375" indent="-714375" algn="l" defTabSz="914400" rtl="0" eaLnBrk="1" latinLnBrk="0" hangingPunct="1">
                        <a:spcAft>
                          <a:spcPts val="0"/>
                        </a:spcAft>
                      </a:pPr>
                      <a:r>
                        <a:rPr lang="en-US" sz="1400" kern="100" dirty="0">
                          <a:solidFill>
                            <a:schemeClr val="dk1"/>
                          </a:solidFill>
                          <a:effectLst/>
                          <a:latin typeface="+mn-lt"/>
                          <a:ea typeface="+mn-ea"/>
                          <a:cs typeface="+mn-cs"/>
                        </a:rPr>
                        <a:t> </a:t>
                      </a:r>
                      <a:endParaRPr lang="zh-TW" sz="1400" kern="100" dirty="0">
                        <a:solidFill>
                          <a:schemeClr val="dk1"/>
                        </a:solidFill>
                        <a:effectLst/>
                        <a:latin typeface="+mn-lt"/>
                        <a:ea typeface="+mn-ea"/>
                        <a:cs typeface="+mn-cs"/>
                      </a:endParaRPr>
                    </a:p>
                  </a:txBody>
                  <a:tcPr marL="53964" marR="53964" marT="0" marB="0" anchor="ctr"/>
                </a:tc>
                <a:tc>
                  <a:txBody>
                    <a:bodyPr/>
                    <a:lstStyle/>
                    <a:p>
                      <a:pPr marL="714375" indent="-714375" algn="l" defTabSz="914400" rtl="0" eaLnBrk="1" latinLnBrk="0" hangingPunct="1">
                        <a:spcAft>
                          <a:spcPts val="0"/>
                        </a:spcAft>
                      </a:pPr>
                      <a:r>
                        <a:rPr lang="en-US" sz="1400" kern="100" dirty="0">
                          <a:solidFill>
                            <a:schemeClr val="dk1"/>
                          </a:solidFill>
                          <a:effectLst/>
                          <a:latin typeface="+mn-lt"/>
                          <a:ea typeface="+mn-ea"/>
                          <a:cs typeface="+mn-cs"/>
                        </a:rPr>
                        <a:t> </a:t>
                      </a:r>
                      <a:endParaRPr lang="zh-TW" sz="1400" kern="100" dirty="0">
                        <a:solidFill>
                          <a:schemeClr val="dk1"/>
                        </a:solidFill>
                        <a:effectLst/>
                        <a:latin typeface="+mn-lt"/>
                        <a:ea typeface="+mn-ea"/>
                        <a:cs typeface="+mn-cs"/>
                      </a:endParaRPr>
                    </a:p>
                  </a:txBody>
                  <a:tcPr marL="53964" marR="53964" marT="0" marB="0" anchor="ctr"/>
                </a:tc>
                <a:tc>
                  <a:txBody>
                    <a:bodyPr/>
                    <a:lstStyle/>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 S-IV -1</a:t>
                      </a:r>
                      <a:r>
                        <a:rPr lang="zh-TW" sz="1400" kern="100" dirty="0">
                          <a:solidFill>
                            <a:schemeClr val="dk1"/>
                          </a:solidFill>
                          <a:effectLst/>
                          <a:latin typeface="+mn-lt"/>
                          <a:ea typeface="+mn-ea"/>
                          <a:cs typeface="+mn-cs"/>
                        </a:rPr>
                        <a:t>系統平台重要</a:t>
                      </a:r>
                      <a:r>
                        <a:rPr lang="zh-TW" sz="1400" b="1" kern="100" dirty="0">
                          <a:solidFill>
                            <a:srgbClr val="0070C0"/>
                          </a:solidFill>
                          <a:effectLst/>
                          <a:latin typeface="+mn-lt"/>
                          <a:ea typeface="+mn-ea"/>
                          <a:cs typeface="+mn-cs"/>
                        </a:rPr>
                        <a:t>發展與演進</a:t>
                      </a:r>
                    </a:p>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 S-IV -2</a:t>
                      </a:r>
                      <a:r>
                        <a:rPr lang="zh-TW" sz="1400" kern="100" dirty="0">
                          <a:solidFill>
                            <a:schemeClr val="dk1"/>
                          </a:solidFill>
                          <a:effectLst/>
                          <a:latin typeface="+mn-lt"/>
                          <a:ea typeface="+mn-ea"/>
                          <a:cs typeface="+mn-cs"/>
                        </a:rPr>
                        <a:t>系統平台之組成</a:t>
                      </a:r>
                      <a:r>
                        <a:rPr lang="zh-TW" sz="1400" b="1" kern="100" dirty="0">
                          <a:solidFill>
                            <a:srgbClr val="0070C0"/>
                          </a:solidFill>
                          <a:effectLst/>
                          <a:latin typeface="+mn-lt"/>
                          <a:ea typeface="+mn-ea"/>
                          <a:cs typeface="+mn-cs"/>
                        </a:rPr>
                        <a:t>架構與基本運作原理</a:t>
                      </a:r>
                    </a:p>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 S-IV -3</a:t>
                      </a:r>
                      <a:r>
                        <a:rPr lang="zh-TW" sz="1400" b="1" kern="100" dirty="0">
                          <a:solidFill>
                            <a:srgbClr val="0070C0"/>
                          </a:solidFill>
                          <a:effectLst/>
                          <a:latin typeface="+mn-lt"/>
                          <a:ea typeface="+mn-ea"/>
                          <a:cs typeface="+mn-cs"/>
                        </a:rPr>
                        <a:t>網路技術</a:t>
                      </a:r>
                      <a:r>
                        <a:rPr lang="zh-TW" sz="1400" kern="100" dirty="0">
                          <a:solidFill>
                            <a:schemeClr val="dk1"/>
                          </a:solidFill>
                          <a:effectLst/>
                          <a:latin typeface="+mn-lt"/>
                          <a:ea typeface="+mn-ea"/>
                          <a:cs typeface="+mn-cs"/>
                        </a:rPr>
                        <a:t>的概念與介紹</a:t>
                      </a:r>
                    </a:p>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 S-IV -4</a:t>
                      </a:r>
                      <a:r>
                        <a:rPr lang="zh-TW" sz="1400" kern="100" dirty="0">
                          <a:solidFill>
                            <a:schemeClr val="dk1"/>
                          </a:solidFill>
                          <a:effectLst/>
                          <a:latin typeface="+mn-lt"/>
                          <a:ea typeface="+mn-ea"/>
                          <a:cs typeface="+mn-cs"/>
                        </a:rPr>
                        <a:t>網路服務的概念與介紹</a:t>
                      </a:r>
                    </a:p>
                  </a:txBody>
                  <a:tcPr marL="53964" marR="53964" marT="0" marB="0" anchor="ctr"/>
                </a:tc>
                <a:extLst>
                  <a:ext uri="{0D108BD9-81ED-4DB2-BD59-A6C34878D82A}">
                    <a16:rowId xmlns:a16="http://schemas.microsoft.com/office/drawing/2014/main" val="507320075"/>
                  </a:ext>
                </a:extLst>
              </a:tr>
              <a:tr h="0">
                <a:tc>
                  <a:txBody>
                    <a:bodyPr/>
                    <a:lstStyle/>
                    <a:p>
                      <a:pPr algn="ctr">
                        <a:spcAft>
                          <a:spcPts val="0"/>
                        </a:spcAft>
                      </a:pPr>
                      <a:r>
                        <a:rPr lang="zh-TW" sz="1400" kern="100" dirty="0">
                          <a:effectLst/>
                        </a:rPr>
                        <a:t>資料表示、處理及分析 </a:t>
                      </a:r>
                      <a:r>
                        <a:rPr lang="en-US" sz="1400" kern="100" dirty="0">
                          <a:effectLst/>
                        </a:rPr>
                        <a:t>(D)</a:t>
                      </a:r>
                      <a:endParaRPr lang="zh-TW" sz="14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nchor="ctr"/>
                </a:tc>
                <a:tc>
                  <a:txBody>
                    <a:bodyPr/>
                    <a:lstStyle/>
                    <a:p>
                      <a:pPr marL="714375" indent="-714375" algn="l" defTabSz="914400" rtl="0" eaLnBrk="1" latinLnBrk="0" hangingPunct="1">
                        <a:spcAft>
                          <a:spcPts val="0"/>
                        </a:spcAft>
                      </a:pPr>
                      <a:r>
                        <a:rPr lang="en-US" sz="1400" kern="100" dirty="0">
                          <a:solidFill>
                            <a:schemeClr val="dk1"/>
                          </a:solidFill>
                          <a:effectLst/>
                          <a:latin typeface="+mn-lt"/>
                          <a:ea typeface="+mn-ea"/>
                          <a:cs typeface="+mn-cs"/>
                        </a:rPr>
                        <a:t> </a:t>
                      </a:r>
                      <a:endParaRPr lang="zh-TW" sz="1400" kern="100" dirty="0">
                        <a:solidFill>
                          <a:schemeClr val="dk1"/>
                        </a:solidFill>
                        <a:effectLst/>
                        <a:latin typeface="+mn-lt"/>
                        <a:ea typeface="+mn-ea"/>
                        <a:cs typeface="+mn-cs"/>
                      </a:endParaRPr>
                    </a:p>
                  </a:txBody>
                  <a:tcPr marL="53964" marR="53964" marT="0" marB="0" anchor="ctr"/>
                </a:tc>
                <a:tc>
                  <a:txBody>
                    <a:bodyPr/>
                    <a:lstStyle/>
                    <a:p>
                      <a:pPr marL="714375" indent="-714375" algn="l" defTabSz="914400" rtl="0" eaLnBrk="1" latinLnBrk="0" hangingPunct="1">
                        <a:spcAft>
                          <a:spcPts val="0"/>
                        </a:spcAft>
                      </a:pPr>
                      <a:r>
                        <a:rPr lang="en-US" sz="1400" kern="100" dirty="0">
                          <a:solidFill>
                            <a:schemeClr val="dk1"/>
                          </a:solidFill>
                          <a:effectLst/>
                          <a:latin typeface="+mn-lt"/>
                          <a:ea typeface="+mn-ea"/>
                          <a:cs typeface="+mn-cs"/>
                        </a:rPr>
                        <a:t> </a:t>
                      </a:r>
                      <a:endParaRPr lang="zh-TW" sz="1400" kern="100" dirty="0">
                        <a:solidFill>
                          <a:schemeClr val="dk1"/>
                        </a:solidFill>
                        <a:effectLst/>
                        <a:latin typeface="+mn-lt"/>
                        <a:ea typeface="+mn-ea"/>
                        <a:cs typeface="+mn-cs"/>
                      </a:endParaRPr>
                    </a:p>
                  </a:txBody>
                  <a:tcPr marL="53964" marR="53964" marT="0" marB="0" anchor="ctr"/>
                </a:tc>
                <a:tc>
                  <a:txBody>
                    <a:bodyPr/>
                    <a:lstStyle/>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 D-IV -1</a:t>
                      </a:r>
                      <a:r>
                        <a:rPr lang="zh-TW" sz="1400" kern="100" dirty="0">
                          <a:solidFill>
                            <a:schemeClr val="dk1"/>
                          </a:solidFill>
                          <a:effectLst/>
                          <a:latin typeface="+mn-lt"/>
                          <a:ea typeface="+mn-ea"/>
                          <a:cs typeface="+mn-cs"/>
                        </a:rPr>
                        <a:t>資料</a:t>
                      </a:r>
                      <a:r>
                        <a:rPr lang="zh-TW" sz="1400" b="1" kern="100" dirty="0">
                          <a:solidFill>
                            <a:srgbClr val="0070C0"/>
                          </a:solidFill>
                          <a:effectLst/>
                          <a:latin typeface="+mn-lt"/>
                          <a:ea typeface="+mn-ea"/>
                          <a:cs typeface="+mn-cs"/>
                        </a:rPr>
                        <a:t>數位化之原理</a:t>
                      </a:r>
                      <a:r>
                        <a:rPr lang="zh-TW" sz="1400" kern="100" dirty="0">
                          <a:solidFill>
                            <a:schemeClr val="dk1"/>
                          </a:solidFill>
                          <a:effectLst/>
                          <a:latin typeface="+mn-lt"/>
                          <a:ea typeface="+mn-ea"/>
                          <a:cs typeface="+mn-cs"/>
                        </a:rPr>
                        <a:t>與方法</a:t>
                      </a:r>
                    </a:p>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 D-IV -2</a:t>
                      </a:r>
                      <a:r>
                        <a:rPr lang="zh-TW" sz="1400" kern="100" dirty="0">
                          <a:solidFill>
                            <a:schemeClr val="dk1"/>
                          </a:solidFill>
                          <a:effectLst/>
                          <a:latin typeface="+mn-lt"/>
                          <a:ea typeface="+mn-ea"/>
                          <a:cs typeface="+mn-cs"/>
                        </a:rPr>
                        <a:t>數位資料的</a:t>
                      </a:r>
                      <a:r>
                        <a:rPr lang="zh-TW" sz="1400" b="1" kern="100" dirty="0">
                          <a:solidFill>
                            <a:srgbClr val="0070C0"/>
                          </a:solidFill>
                          <a:effectLst/>
                          <a:latin typeface="+mn-lt"/>
                          <a:ea typeface="+mn-ea"/>
                          <a:cs typeface="+mn-cs"/>
                        </a:rPr>
                        <a:t>表示方法</a:t>
                      </a:r>
                    </a:p>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 D-IV -3</a:t>
                      </a:r>
                      <a:r>
                        <a:rPr lang="zh-TW" sz="1400" kern="100" dirty="0">
                          <a:solidFill>
                            <a:schemeClr val="dk1"/>
                          </a:solidFill>
                          <a:effectLst/>
                          <a:latin typeface="+mn-lt"/>
                          <a:ea typeface="+mn-ea"/>
                          <a:cs typeface="+mn-cs"/>
                        </a:rPr>
                        <a:t>資料處理概念與</a:t>
                      </a:r>
                      <a:r>
                        <a:rPr lang="zh-TW" sz="1400" kern="100" dirty="0" smtClean="0">
                          <a:solidFill>
                            <a:schemeClr val="dk1"/>
                          </a:solidFill>
                          <a:effectLst/>
                          <a:latin typeface="+mn-lt"/>
                          <a:ea typeface="+mn-ea"/>
                          <a:cs typeface="+mn-cs"/>
                        </a:rPr>
                        <a:t>方法</a:t>
                      </a:r>
                      <a:endParaRPr lang="zh-TW" sz="1400" kern="100" dirty="0">
                        <a:solidFill>
                          <a:schemeClr val="dk1"/>
                        </a:solidFill>
                        <a:effectLst/>
                        <a:latin typeface="+mn-lt"/>
                        <a:ea typeface="+mn-ea"/>
                        <a:cs typeface="+mn-cs"/>
                      </a:endParaRPr>
                    </a:p>
                  </a:txBody>
                  <a:tcPr marL="53964" marR="53964" marT="0" marB="0" anchor="ctr"/>
                </a:tc>
                <a:extLst>
                  <a:ext uri="{0D108BD9-81ED-4DB2-BD59-A6C34878D82A}">
                    <a16:rowId xmlns:a16="http://schemas.microsoft.com/office/drawing/2014/main" val="1695998976"/>
                  </a:ext>
                </a:extLst>
              </a:tr>
              <a:tr h="0">
                <a:tc>
                  <a:txBody>
                    <a:bodyPr/>
                    <a:lstStyle/>
                    <a:p>
                      <a:pPr algn="ctr">
                        <a:spcAft>
                          <a:spcPts val="0"/>
                        </a:spcAft>
                      </a:pPr>
                      <a:r>
                        <a:rPr lang="zh-TW" sz="1400" kern="100" dirty="0">
                          <a:effectLst/>
                        </a:rPr>
                        <a:t>資訊科技應用 </a:t>
                      </a:r>
                      <a:r>
                        <a:rPr lang="en-US" sz="1400" kern="100" dirty="0">
                          <a:effectLst/>
                        </a:rPr>
                        <a:t>(T)</a:t>
                      </a:r>
                      <a:endParaRPr lang="zh-TW" sz="14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nchor="ctr"/>
                </a:tc>
                <a:tc>
                  <a:txBody>
                    <a:bodyPr/>
                    <a:lstStyle/>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 T-IV -1</a:t>
                      </a:r>
                      <a:r>
                        <a:rPr lang="zh-TW" sz="1400" kern="100" dirty="0">
                          <a:solidFill>
                            <a:schemeClr val="dk1"/>
                          </a:solidFill>
                          <a:effectLst/>
                          <a:latin typeface="+mn-lt"/>
                          <a:ea typeface="+mn-ea"/>
                          <a:cs typeface="+mn-cs"/>
                        </a:rPr>
                        <a:t>資料處理</a:t>
                      </a:r>
                      <a:r>
                        <a:rPr lang="zh-TW" sz="1400" b="1" kern="100" dirty="0">
                          <a:solidFill>
                            <a:srgbClr val="0070C0"/>
                          </a:solidFill>
                          <a:effectLst/>
                          <a:latin typeface="+mn-lt"/>
                          <a:ea typeface="+mn-ea"/>
                          <a:cs typeface="+mn-cs"/>
                        </a:rPr>
                        <a:t>應用</a:t>
                      </a:r>
                      <a:r>
                        <a:rPr lang="zh-TW" sz="1400" b="1" kern="100" dirty="0" smtClean="0">
                          <a:solidFill>
                            <a:srgbClr val="0070C0"/>
                          </a:solidFill>
                          <a:effectLst/>
                          <a:latin typeface="+mn-lt"/>
                          <a:ea typeface="+mn-ea"/>
                          <a:cs typeface="+mn-cs"/>
                        </a:rPr>
                        <a:t>專題</a:t>
                      </a:r>
                      <a:endParaRPr lang="zh-TW" sz="1400" b="1" kern="100" dirty="0">
                        <a:solidFill>
                          <a:srgbClr val="0070C0"/>
                        </a:solidFill>
                        <a:effectLst/>
                        <a:latin typeface="+mn-lt"/>
                        <a:ea typeface="+mn-ea"/>
                        <a:cs typeface="+mn-cs"/>
                      </a:endParaRPr>
                    </a:p>
                  </a:txBody>
                  <a:tcPr marL="53964" marR="53964" marT="0" marB="0" anchor="ctr"/>
                </a:tc>
                <a:tc>
                  <a:txBody>
                    <a:bodyPr/>
                    <a:lstStyle/>
                    <a:p>
                      <a:pPr marL="714375" indent="-714375" algn="l" defTabSz="914400" rtl="0" eaLnBrk="1" latinLnBrk="0" hangingPunct="1">
                        <a:spcAft>
                          <a:spcPts val="0"/>
                        </a:spcAft>
                      </a:pPr>
                      <a:r>
                        <a:rPr lang="en-US" sz="1400" kern="100">
                          <a:solidFill>
                            <a:schemeClr val="dk1"/>
                          </a:solidFill>
                          <a:effectLst/>
                          <a:latin typeface="+mn-lt"/>
                          <a:ea typeface="+mn-ea"/>
                          <a:cs typeface="+mn-cs"/>
                        </a:rPr>
                        <a:t> </a:t>
                      </a:r>
                      <a:endParaRPr lang="zh-TW" sz="1400" kern="100">
                        <a:solidFill>
                          <a:schemeClr val="dk1"/>
                        </a:solidFill>
                        <a:effectLst/>
                        <a:latin typeface="+mn-lt"/>
                        <a:ea typeface="+mn-ea"/>
                        <a:cs typeface="+mn-cs"/>
                      </a:endParaRPr>
                    </a:p>
                  </a:txBody>
                  <a:tcPr marL="53964" marR="53964" marT="0" marB="0" anchor="ctr"/>
                </a:tc>
                <a:tc>
                  <a:txBody>
                    <a:bodyPr/>
                    <a:lstStyle/>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T-IV-2</a:t>
                      </a:r>
                      <a:r>
                        <a:rPr lang="zh-TW" sz="1400" kern="100" dirty="0">
                          <a:solidFill>
                            <a:schemeClr val="dk1"/>
                          </a:solidFill>
                          <a:effectLst/>
                          <a:latin typeface="+mn-lt"/>
                          <a:ea typeface="+mn-ea"/>
                          <a:cs typeface="+mn-cs"/>
                        </a:rPr>
                        <a:t>資訊科技</a:t>
                      </a:r>
                      <a:r>
                        <a:rPr lang="zh-TW" sz="1400" b="1" kern="100" dirty="0">
                          <a:solidFill>
                            <a:srgbClr val="0070C0"/>
                          </a:solidFill>
                          <a:effectLst/>
                          <a:latin typeface="+mn-lt"/>
                          <a:ea typeface="+mn-ea"/>
                          <a:cs typeface="+mn-cs"/>
                        </a:rPr>
                        <a:t>應用</a:t>
                      </a:r>
                      <a:r>
                        <a:rPr lang="zh-TW" sz="1400" b="1" kern="100" dirty="0" smtClean="0">
                          <a:solidFill>
                            <a:srgbClr val="0070C0"/>
                          </a:solidFill>
                          <a:effectLst/>
                          <a:latin typeface="+mn-lt"/>
                          <a:ea typeface="+mn-ea"/>
                          <a:cs typeface="+mn-cs"/>
                        </a:rPr>
                        <a:t>專題</a:t>
                      </a:r>
                      <a:endParaRPr lang="zh-TW" sz="1400" b="1" kern="100" dirty="0">
                        <a:solidFill>
                          <a:srgbClr val="0070C0"/>
                        </a:solidFill>
                        <a:effectLst/>
                        <a:latin typeface="+mn-lt"/>
                        <a:ea typeface="+mn-ea"/>
                        <a:cs typeface="+mn-cs"/>
                      </a:endParaRPr>
                    </a:p>
                  </a:txBody>
                  <a:tcPr marL="53964" marR="53964" marT="0" marB="0" anchor="ctr"/>
                </a:tc>
                <a:extLst>
                  <a:ext uri="{0D108BD9-81ED-4DB2-BD59-A6C34878D82A}">
                    <a16:rowId xmlns:a16="http://schemas.microsoft.com/office/drawing/2014/main" val="776087732"/>
                  </a:ext>
                </a:extLst>
              </a:tr>
              <a:tr h="0">
                <a:tc>
                  <a:txBody>
                    <a:bodyPr/>
                    <a:lstStyle/>
                    <a:p>
                      <a:pPr algn="ctr">
                        <a:spcAft>
                          <a:spcPts val="0"/>
                        </a:spcAft>
                      </a:pPr>
                      <a:r>
                        <a:rPr lang="zh-TW" sz="1400" kern="100" dirty="0">
                          <a:effectLst/>
                        </a:rPr>
                        <a:t>資訊科技與人類社會 </a:t>
                      </a:r>
                      <a:r>
                        <a:rPr lang="en-US" sz="1400" kern="100" dirty="0">
                          <a:effectLst/>
                        </a:rPr>
                        <a:t>(H)</a:t>
                      </a:r>
                      <a:endParaRPr lang="zh-TW" sz="14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3964" marR="53964" marT="0" marB="0" anchor="ctr"/>
                </a:tc>
                <a:tc>
                  <a:txBody>
                    <a:bodyPr/>
                    <a:lstStyle/>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H-IV-1</a:t>
                      </a:r>
                      <a:r>
                        <a:rPr lang="zh-TW" sz="1400" kern="100" dirty="0">
                          <a:solidFill>
                            <a:schemeClr val="dk1"/>
                          </a:solidFill>
                          <a:effectLst/>
                          <a:latin typeface="+mn-lt"/>
                          <a:ea typeface="+mn-ea"/>
                          <a:cs typeface="+mn-cs"/>
                        </a:rPr>
                        <a:t>個人資料保護</a:t>
                      </a:r>
                    </a:p>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H-IV-2</a:t>
                      </a:r>
                      <a:r>
                        <a:rPr lang="zh-TW" sz="1400" kern="100" dirty="0">
                          <a:solidFill>
                            <a:schemeClr val="dk1"/>
                          </a:solidFill>
                          <a:effectLst/>
                          <a:latin typeface="+mn-lt"/>
                          <a:ea typeface="+mn-ea"/>
                          <a:cs typeface="+mn-cs"/>
                        </a:rPr>
                        <a:t>資訊科技合理使用原則</a:t>
                      </a:r>
                    </a:p>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H-IV-3</a:t>
                      </a:r>
                      <a:r>
                        <a:rPr lang="zh-TW" sz="1400" kern="100" dirty="0">
                          <a:solidFill>
                            <a:schemeClr val="dk1"/>
                          </a:solidFill>
                          <a:effectLst/>
                          <a:latin typeface="+mn-lt"/>
                          <a:ea typeface="+mn-ea"/>
                          <a:cs typeface="+mn-cs"/>
                        </a:rPr>
                        <a:t>資訊安全</a:t>
                      </a:r>
                    </a:p>
                  </a:txBody>
                  <a:tcPr marL="53964" marR="53964" marT="0" marB="0" anchor="ctr"/>
                </a:tc>
                <a:tc>
                  <a:txBody>
                    <a:bodyPr/>
                    <a:lstStyle/>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H-IV-4</a:t>
                      </a:r>
                      <a:r>
                        <a:rPr lang="zh-TW" sz="1400" kern="100" dirty="0">
                          <a:solidFill>
                            <a:schemeClr val="dk1"/>
                          </a:solidFill>
                          <a:effectLst/>
                          <a:latin typeface="+mn-lt"/>
                          <a:ea typeface="+mn-ea"/>
                          <a:cs typeface="+mn-cs"/>
                        </a:rPr>
                        <a:t>資訊科技重要社會議題</a:t>
                      </a:r>
                    </a:p>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H-IV-5</a:t>
                      </a:r>
                      <a:r>
                        <a:rPr lang="zh-TW" sz="1400" kern="100" dirty="0">
                          <a:solidFill>
                            <a:schemeClr val="dk1"/>
                          </a:solidFill>
                          <a:effectLst/>
                          <a:latin typeface="+mn-lt"/>
                          <a:ea typeface="+mn-ea"/>
                          <a:cs typeface="+mn-cs"/>
                        </a:rPr>
                        <a:t>資訊倫理與法律</a:t>
                      </a:r>
                    </a:p>
                  </a:txBody>
                  <a:tcPr marL="53964" marR="53964" marT="0" marB="0" anchor="ctr"/>
                </a:tc>
                <a:tc>
                  <a:txBody>
                    <a:bodyPr/>
                    <a:lstStyle/>
                    <a:p>
                      <a:pPr marL="714375" indent="-714375" algn="l" defTabSz="914400" rtl="0" eaLnBrk="1" latinLnBrk="0" hangingPunct="1">
                        <a:spcAft>
                          <a:spcPts val="0"/>
                        </a:spcAft>
                      </a:pPr>
                      <a:r>
                        <a:rPr lang="zh-TW" sz="1400" kern="100" dirty="0">
                          <a:solidFill>
                            <a:schemeClr val="dk1"/>
                          </a:solidFill>
                          <a:effectLst/>
                          <a:latin typeface="+mn-lt"/>
                          <a:ea typeface="+mn-ea"/>
                          <a:cs typeface="+mn-cs"/>
                        </a:rPr>
                        <a:t>資</a:t>
                      </a:r>
                      <a:r>
                        <a:rPr lang="en-US" sz="1400" kern="100" dirty="0">
                          <a:solidFill>
                            <a:schemeClr val="dk1"/>
                          </a:solidFill>
                          <a:effectLst/>
                          <a:latin typeface="+mn-lt"/>
                          <a:ea typeface="+mn-ea"/>
                          <a:cs typeface="+mn-cs"/>
                        </a:rPr>
                        <a:t>H-IV-6</a:t>
                      </a:r>
                      <a:r>
                        <a:rPr lang="zh-TW" sz="1400" kern="100" dirty="0">
                          <a:solidFill>
                            <a:schemeClr val="dk1"/>
                          </a:solidFill>
                          <a:effectLst/>
                          <a:latin typeface="+mn-lt"/>
                          <a:ea typeface="+mn-ea"/>
                          <a:cs typeface="+mn-cs"/>
                        </a:rPr>
                        <a:t>資訊科技對人類生活之影響</a:t>
                      </a:r>
                    </a:p>
                    <a:p>
                      <a:pPr marL="714375" indent="-714375" algn="l" defTabSz="914400" rtl="0" eaLnBrk="1" latinLnBrk="0" hangingPunct="1">
                        <a:spcAft>
                          <a:spcPts val="0"/>
                        </a:spcAft>
                      </a:pPr>
                      <a:r>
                        <a:rPr lang="zh-TW" sz="1400" kern="100" dirty="0" smtClean="0">
                          <a:solidFill>
                            <a:schemeClr val="dk1"/>
                          </a:solidFill>
                          <a:effectLst/>
                          <a:latin typeface="+mn-lt"/>
                          <a:ea typeface="+mn-ea"/>
                          <a:cs typeface="+mn-cs"/>
                        </a:rPr>
                        <a:t>資</a:t>
                      </a:r>
                      <a:r>
                        <a:rPr lang="en-US" sz="1400" kern="100" dirty="0" smtClean="0">
                          <a:solidFill>
                            <a:schemeClr val="dk1"/>
                          </a:solidFill>
                          <a:effectLst/>
                          <a:latin typeface="+mn-lt"/>
                          <a:ea typeface="+mn-ea"/>
                          <a:cs typeface="+mn-cs"/>
                        </a:rPr>
                        <a:t>H-IV-7</a:t>
                      </a:r>
                      <a:r>
                        <a:rPr lang="zh-TW" altLang="en-US" sz="1400" kern="100" dirty="0" smtClean="0">
                          <a:solidFill>
                            <a:schemeClr val="dk1"/>
                          </a:solidFill>
                          <a:effectLst/>
                          <a:latin typeface="+mn-lt"/>
                          <a:ea typeface="+mn-ea"/>
                          <a:cs typeface="+mn-cs"/>
                        </a:rPr>
                        <a:t>常見資訊產業的特性與種類</a:t>
                      </a:r>
                    </a:p>
                  </a:txBody>
                  <a:tcPr marL="53964" marR="53964" marT="0" marB="0" anchor="ctr"/>
                </a:tc>
                <a:extLst>
                  <a:ext uri="{0D108BD9-81ED-4DB2-BD59-A6C34878D82A}">
                    <a16:rowId xmlns:a16="http://schemas.microsoft.com/office/drawing/2014/main" val="2338670357"/>
                  </a:ext>
                </a:extLst>
              </a:tr>
            </a:tbl>
          </a:graphicData>
        </a:graphic>
      </p:graphicFrame>
    </p:spTree>
    <p:extLst>
      <p:ext uri="{BB962C8B-B14F-4D97-AF65-F5344CB8AC3E}">
        <p14:creationId xmlns:p14="http://schemas.microsoft.com/office/powerpoint/2010/main" val="18441409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甜甜圈 6"/>
          <p:cNvSpPr/>
          <p:nvPr/>
        </p:nvSpPr>
        <p:spPr>
          <a:xfrm>
            <a:off x="827584" y="980728"/>
            <a:ext cx="1224136" cy="1224136"/>
          </a:xfrm>
          <a:prstGeom prst="donu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black"/>
              </a:solidFill>
            </a:endParaRPr>
          </a:p>
        </p:txBody>
      </p:sp>
      <p:sp>
        <p:nvSpPr>
          <p:cNvPr id="3" name="內容版面配置區 2"/>
          <p:cNvSpPr>
            <a:spLocks noGrp="1"/>
          </p:cNvSpPr>
          <p:nvPr>
            <p:ph idx="1"/>
          </p:nvPr>
        </p:nvSpPr>
        <p:spPr>
          <a:xfrm>
            <a:off x="1215378" y="1178644"/>
            <a:ext cx="7111005" cy="1080120"/>
          </a:xfrm>
        </p:spPr>
        <p:txBody>
          <a:bodyPr>
            <a:normAutofit/>
          </a:bodyPr>
          <a:lstStyle/>
          <a:p>
            <a:pPr marL="0" indent="0">
              <a:buNone/>
            </a:pPr>
            <a:r>
              <a:rPr lang="zh-TW" altLang="en-US" sz="4400" b="1" dirty="0" smtClean="0">
                <a:solidFill>
                  <a:schemeClr val="accent1">
                    <a:lumMod val="75000"/>
                  </a:schemeClr>
                </a:solidFill>
                <a:latin typeface="Microsoft JhengHei" charset="-120"/>
                <a:ea typeface="Microsoft JhengHei" charset="-120"/>
                <a:cs typeface="Microsoft JhengHei" charset="-120"/>
              </a:rPr>
              <a:t>        壹、總綱重要內涵</a:t>
            </a:r>
            <a:endParaRPr lang="zh-TW" altLang="en-US" sz="4400" b="1" dirty="0">
              <a:solidFill>
                <a:schemeClr val="accent1">
                  <a:lumMod val="75000"/>
                </a:schemeClr>
              </a:solidFill>
              <a:latin typeface="Microsoft JhengHei" charset="-120"/>
              <a:ea typeface="Microsoft JhengHei" charset="-120"/>
              <a:cs typeface="Microsoft JhengHei" charset="-120"/>
            </a:endParaRPr>
          </a:p>
        </p:txBody>
      </p:sp>
      <p:sp>
        <p:nvSpPr>
          <p:cNvPr id="4" name="投影片編號版面配置區 3"/>
          <p:cNvSpPr>
            <a:spLocks noGrp="1"/>
          </p:cNvSpPr>
          <p:nvPr>
            <p:ph type="sldNum" sz="quarter" idx="12"/>
          </p:nvPr>
        </p:nvSpPr>
        <p:spPr/>
        <p:txBody>
          <a:bodyPr/>
          <a:lstStyle/>
          <a:p>
            <a:fld id="{877719EC-D75B-4B17-9C97-C8B9AFC69699}" type="slidenum">
              <a:rPr lang="zh-TW" altLang="en-US" smtClean="0"/>
              <a:pPr/>
              <a:t>4</a:t>
            </a:fld>
            <a:endParaRPr lang="zh-TW" altLang="en-US"/>
          </a:p>
        </p:txBody>
      </p:sp>
      <p:sp>
        <p:nvSpPr>
          <p:cNvPr id="2" name="矩形 1"/>
          <p:cNvSpPr/>
          <p:nvPr/>
        </p:nvSpPr>
        <p:spPr>
          <a:xfrm>
            <a:off x="1836165" y="2303559"/>
            <a:ext cx="6174432" cy="3695050"/>
          </a:xfrm>
          <a:prstGeom prst="rect">
            <a:avLst/>
          </a:prstGeom>
        </p:spPr>
        <p:txBody>
          <a:bodyPr wrap="square">
            <a:spAutoFit/>
          </a:bodyPr>
          <a:lstStyle/>
          <a:p>
            <a:pPr marL="893763" lvl="0" indent="-868363">
              <a:lnSpc>
                <a:spcPct val="150000"/>
              </a:lnSpc>
              <a:buSzPts val="3200"/>
              <a:buFont typeface="+mj-ea"/>
              <a:buAutoNum type="ea1ChtPeriod"/>
              <a:tabLst>
                <a:tab pos="1073150" algn="l"/>
              </a:tabLst>
            </a:pPr>
            <a:r>
              <a:rPr lang="zh-TW" altLang="en-US" sz="3200" b="1" dirty="0"/>
              <a:t>為何要修課綱</a:t>
            </a:r>
          </a:p>
          <a:p>
            <a:pPr marL="893763" lvl="0" indent="-868363">
              <a:lnSpc>
                <a:spcPct val="150000"/>
              </a:lnSpc>
              <a:buSzPts val="3200"/>
              <a:buFont typeface="+mj-ea"/>
              <a:buAutoNum type="ea1ChtPeriod"/>
              <a:tabLst>
                <a:tab pos="1073150" algn="l"/>
              </a:tabLst>
            </a:pPr>
            <a:r>
              <a:rPr lang="zh-TW" altLang="en-US" sz="3200" b="1" dirty="0"/>
              <a:t>總綱願景</a:t>
            </a:r>
          </a:p>
          <a:p>
            <a:pPr marL="893763" lvl="0" indent="-868363">
              <a:lnSpc>
                <a:spcPct val="150000"/>
              </a:lnSpc>
              <a:buSzPts val="3200"/>
              <a:buFont typeface="+mj-ea"/>
              <a:buAutoNum type="ea1ChtPeriod"/>
              <a:tabLst>
                <a:tab pos="1073150" algn="l"/>
              </a:tabLst>
            </a:pPr>
            <a:r>
              <a:rPr lang="zh-TW" altLang="en-US" sz="3200" b="1" dirty="0"/>
              <a:t>總綱的基本理念</a:t>
            </a:r>
          </a:p>
          <a:p>
            <a:pPr marL="893763" lvl="0" indent="-868363">
              <a:lnSpc>
                <a:spcPct val="150000"/>
              </a:lnSpc>
              <a:buSzPts val="3200"/>
              <a:buFont typeface="+mj-ea"/>
              <a:buAutoNum type="ea1ChtPeriod"/>
              <a:tabLst>
                <a:tab pos="1073150" algn="l"/>
              </a:tabLst>
            </a:pPr>
            <a:r>
              <a:rPr lang="zh-TW" altLang="en-US" sz="3200" b="1" dirty="0"/>
              <a:t>總綱的課程目標</a:t>
            </a:r>
          </a:p>
          <a:p>
            <a:pPr marL="893763" lvl="0" indent="-868363">
              <a:lnSpc>
                <a:spcPct val="150000"/>
              </a:lnSpc>
              <a:buSzPts val="3200"/>
              <a:buFont typeface="+mj-ea"/>
              <a:buAutoNum type="ea1ChtPeriod"/>
              <a:tabLst>
                <a:tab pos="1073150" algn="l"/>
              </a:tabLst>
            </a:pPr>
            <a:r>
              <a:rPr lang="zh-TW" altLang="en-US" sz="3200" b="1" dirty="0"/>
              <a:t>總綱的核心</a:t>
            </a:r>
            <a:r>
              <a:rPr lang="zh-TW" altLang="en-US" sz="3200" b="1" dirty="0" smtClean="0"/>
              <a:t>素養</a:t>
            </a:r>
            <a:endParaRPr lang="zh-TW" altLang="en-US" sz="3200" b="1" dirty="0"/>
          </a:p>
        </p:txBody>
      </p:sp>
      <p:cxnSp>
        <p:nvCxnSpPr>
          <p:cNvPr id="9" name="直線接點 8"/>
          <p:cNvCxnSpPr/>
          <p:nvPr/>
        </p:nvCxnSpPr>
        <p:spPr>
          <a:xfrm>
            <a:off x="1439652" y="2204864"/>
            <a:ext cx="0" cy="396000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1" name="橢圓 10"/>
          <p:cNvSpPr/>
          <p:nvPr/>
        </p:nvSpPr>
        <p:spPr>
          <a:xfrm>
            <a:off x="1331640" y="2636912"/>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12" name="橢圓 11"/>
          <p:cNvSpPr/>
          <p:nvPr/>
        </p:nvSpPr>
        <p:spPr>
          <a:xfrm>
            <a:off x="1331640" y="4113076"/>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13" name="橢圓 12"/>
          <p:cNvSpPr/>
          <p:nvPr/>
        </p:nvSpPr>
        <p:spPr>
          <a:xfrm>
            <a:off x="1331640" y="4851158"/>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14" name="橢圓 13"/>
          <p:cNvSpPr/>
          <p:nvPr/>
        </p:nvSpPr>
        <p:spPr>
          <a:xfrm>
            <a:off x="1331640" y="5589240"/>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grpSp>
        <p:nvGrpSpPr>
          <p:cNvPr id="16" name="群組 15"/>
          <p:cNvGrpSpPr/>
          <p:nvPr/>
        </p:nvGrpSpPr>
        <p:grpSpPr>
          <a:xfrm>
            <a:off x="369133" y="61412"/>
            <a:ext cx="8712528" cy="864000"/>
            <a:chOff x="215736" y="4119955"/>
            <a:chExt cx="8712528" cy="864000"/>
          </a:xfrm>
        </p:grpSpPr>
        <p:sp>
          <p:nvSpPr>
            <p:cNvPr id="17" name="＞形箭號 16"/>
            <p:cNvSpPr/>
            <p:nvPr/>
          </p:nvSpPr>
          <p:spPr>
            <a:xfrm>
              <a:off x="1898868"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schemeClr val="tx1">
                      <a:lumMod val="50000"/>
                      <a:lumOff val="50000"/>
                    </a:schemeClr>
                  </a:solidFill>
                  <a:latin typeface="微軟正黑體" panose="020B0604030504040204" pitchFamily="34" charset="-120"/>
                </a:rPr>
                <a:t>科技領域課程特色</a:t>
              </a:r>
            </a:p>
          </p:txBody>
        </p:sp>
        <p:sp>
          <p:nvSpPr>
            <p:cNvPr id="18" name="＞形箭號 17"/>
            <p:cNvSpPr/>
            <p:nvPr/>
          </p:nvSpPr>
          <p:spPr>
            <a:xfrm>
              <a:off x="3582000"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schemeClr val="tx1">
                      <a:lumMod val="50000"/>
                      <a:lumOff val="50000"/>
                    </a:schemeClr>
                  </a:solidFill>
                  <a:latin typeface="微軟正黑體" panose="020B0604030504040204" pitchFamily="34" charset="-120"/>
                </a:rPr>
                <a:t>科技領綱重要內涵</a:t>
              </a:r>
            </a:p>
          </p:txBody>
        </p:sp>
        <p:sp>
          <p:nvSpPr>
            <p:cNvPr id="19" name="＞形箭號 18"/>
            <p:cNvSpPr/>
            <p:nvPr/>
          </p:nvSpPr>
          <p:spPr>
            <a:xfrm>
              <a:off x="5265132"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schemeClr val="tx1">
                      <a:lumMod val="50000"/>
                      <a:lumOff val="50000"/>
                    </a:schemeClr>
                  </a:solidFill>
                  <a:latin typeface="微軟正黑體" panose="020B0604030504040204" pitchFamily="34" charset="-120"/>
                </a:rPr>
                <a:t>學習重點內容解析</a:t>
              </a:r>
            </a:p>
          </p:txBody>
        </p:sp>
        <p:sp>
          <p:nvSpPr>
            <p:cNvPr id="20" name="＞形箭號 19"/>
            <p:cNvSpPr/>
            <p:nvPr/>
          </p:nvSpPr>
          <p:spPr>
            <a:xfrm>
              <a:off x="6948264"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schemeClr val="tx1">
                      <a:lumMod val="50000"/>
                      <a:lumOff val="50000"/>
                    </a:schemeClr>
                  </a:solidFill>
                  <a:latin typeface="微軟正黑體" panose="020B0604030504040204" pitchFamily="34" charset="-120"/>
                </a:rPr>
                <a:t>相關教材分享</a:t>
              </a:r>
            </a:p>
          </p:txBody>
        </p:sp>
        <p:sp>
          <p:nvSpPr>
            <p:cNvPr id="21" name="＞形箭號 20"/>
            <p:cNvSpPr/>
            <p:nvPr/>
          </p:nvSpPr>
          <p:spPr>
            <a:xfrm>
              <a:off x="215736" y="4119955"/>
              <a:ext cx="1980000" cy="864000"/>
            </a:xfrm>
            <a:prstGeom prst="chevron">
              <a:avLst>
                <a:gd name="adj" fmla="val 3167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smtClean="0">
                  <a:solidFill>
                    <a:prstClr val="black">
                      <a:lumMod val="95000"/>
                      <a:lumOff val="5000"/>
                    </a:prstClr>
                  </a:solidFill>
                  <a:latin typeface="微軟正黑體" panose="020B0604030504040204" pitchFamily="34" charset="-120"/>
                </a:rPr>
                <a:t>總綱</a:t>
              </a:r>
              <a:endParaRPr kumimoji="1" lang="en-US" altLang="zh-TW" sz="2400" b="1" dirty="0" smtClean="0">
                <a:solidFill>
                  <a:prstClr val="black">
                    <a:lumMod val="95000"/>
                    <a:lumOff val="5000"/>
                  </a:prstClr>
                </a:solidFill>
                <a:latin typeface="微軟正黑體" panose="020B0604030504040204" pitchFamily="34" charset="-120"/>
              </a:endParaRPr>
            </a:p>
            <a:p>
              <a:pPr algn="ctr" eaLnBrk="0" fontAlgn="base" hangingPunct="0">
                <a:spcBef>
                  <a:spcPct val="0"/>
                </a:spcBef>
                <a:spcAft>
                  <a:spcPct val="0"/>
                </a:spcAft>
              </a:pPr>
              <a:r>
                <a:rPr kumimoji="1" lang="zh-TW" altLang="en-US" sz="2400" b="1" dirty="0" smtClean="0">
                  <a:solidFill>
                    <a:prstClr val="black">
                      <a:lumMod val="95000"/>
                      <a:lumOff val="5000"/>
                    </a:prstClr>
                  </a:solidFill>
                  <a:latin typeface="微軟正黑體" panose="020B0604030504040204" pitchFamily="34" charset="-120"/>
                </a:rPr>
                <a:t>重要</a:t>
              </a:r>
              <a:r>
                <a:rPr kumimoji="1" lang="zh-TW" altLang="en-US" sz="2400" b="1" dirty="0">
                  <a:solidFill>
                    <a:prstClr val="black">
                      <a:lumMod val="95000"/>
                      <a:lumOff val="5000"/>
                    </a:prstClr>
                  </a:solidFill>
                  <a:latin typeface="微軟正黑體" panose="020B0604030504040204" pitchFamily="34" charset="-120"/>
                </a:rPr>
                <a:t>內涵</a:t>
              </a:r>
            </a:p>
          </p:txBody>
        </p:sp>
      </p:grpSp>
      <p:sp>
        <p:nvSpPr>
          <p:cNvPr id="22" name="橢圓 21"/>
          <p:cNvSpPr/>
          <p:nvPr/>
        </p:nvSpPr>
        <p:spPr>
          <a:xfrm>
            <a:off x="1331640" y="3374994"/>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Tree>
    <p:extLst>
      <p:ext uri="{BB962C8B-B14F-4D97-AF65-F5344CB8AC3E}">
        <p14:creationId xmlns:p14="http://schemas.microsoft.com/office/powerpoint/2010/main" val="143731786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甜甜圈 6"/>
          <p:cNvSpPr/>
          <p:nvPr/>
        </p:nvSpPr>
        <p:spPr>
          <a:xfrm>
            <a:off x="827584" y="980728"/>
            <a:ext cx="1224136" cy="1224136"/>
          </a:xfrm>
          <a:prstGeom prst="donu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black"/>
              </a:solidFill>
            </a:endParaRPr>
          </a:p>
        </p:txBody>
      </p:sp>
      <p:sp>
        <p:nvSpPr>
          <p:cNvPr id="4" name="投影片編號版面配置區 3"/>
          <p:cNvSpPr>
            <a:spLocks noGrp="1"/>
          </p:cNvSpPr>
          <p:nvPr>
            <p:ph type="sldNum" sz="quarter" idx="12"/>
          </p:nvPr>
        </p:nvSpPr>
        <p:spPr/>
        <p:txBody>
          <a:bodyPr/>
          <a:lstStyle/>
          <a:p>
            <a:fld id="{877719EC-D75B-4B17-9C97-C8B9AFC69699}" type="slidenum">
              <a:rPr lang="zh-TW" altLang="en-US" smtClean="0"/>
              <a:pPr/>
              <a:t>40</a:t>
            </a:fld>
            <a:endParaRPr lang="zh-TW" altLang="en-US"/>
          </a:p>
        </p:txBody>
      </p:sp>
      <p:sp>
        <p:nvSpPr>
          <p:cNvPr id="15" name="標題 1"/>
          <p:cNvSpPr txBox="1">
            <a:spLocks/>
          </p:cNvSpPr>
          <p:nvPr/>
        </p:nvSpPr>
        <p:spPr>
          <a:xfrm>
            <a:off x="2159732" y="1124744"/>
            <a:ext cx="6444716" cy="1143000"/>
          </a:xfrm>
          <a:prstGeom prst="rect">
            <a:avLst/>
          </a:prstGeom>
        </p:spPr>
        <p:txBody>
          <a:bodyPr vert="horz" lIns="91440" tIns="45720" rIns="91440" bIns="45720" rtlCol="0">
            <a:normAutofit/>
          </a:bodyPr>
          <a:lstStyle>
            <a:lvl1pPr indent="0">
              <a:spcBef>
                <a:spcPct val="20000"/>
              </a:spcBef>
              <a:buFont typeface="Arial" pitchFamily="34" charset="0"/>
              <a:buNone/>
              <a:defRPr sz="4800" b="1">
                <a:solidFill>
                  <a:srgbClr val="A50021"/>
                </a:solidFill>
                <a:latin typeface="Microsoft JhengHei" charset="-120"/>
                <a:ea typeface="Microsoft JhengHei" charset="-120"/>
                <a:cs typeface="Microsoft JhengHei" charset="-12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TW" altLang="en-US" dirty="0" smtClean="0">
                <a:solidFill>
                  <a:schemeClr val="accent1">
                    <a:lumMod val="75000"/>
                  </a:schemeClr>
                </a:solidFill>
              </a:rPr>
              <a:t>肆、學習重點內容解析</a:t>
            </a:r>
            <a:endParaRPr lang="zh-TW" altLang="en-US" dirty="0">
              <a:solidFill>
                <a:schemeClr val="accent1">
                  <a:lumMod val="75000"/>
                </a:schemeClr>
              </a:solidFill>
            </a:endParaRPr>
          </a:p>
        </p:txBody>
      </p:sp>
      <p:grpSp>
        <p:nvGrpSpPr>
          <p:cNvPr id="16" name="群組 15"/>
          <p:cNvGrpSpPr/>
          <p:nvPr/>
        </p:nvGrpSpPr>
        <p:grpSpPr>
          <a:xfrm>
            <a:off x="369133" y="61412"/>
            <a:ext cx="8712528" cy="864000"/>
            <a:chOff x="215736" y="4119955"/>
            <a:chExt cx="8712528" cy="864000"/>
          </a:xfrm>
        </p:grpSpPr>
        <p:sp>
          <p:nvSpPr>
            <p:cNvPr id="17" name="＞形箭號 16"/>
            <p:cNvSpPr/>
            <p:nvPr/>
          </p:nvSpPr>
          <p:spPr>
            <a:xfrm>
              <a:off x="1898868"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schemeClr val="tx1">
                      <a:lumMod val="50000"/>
                      <a:lumOff val="50000"/>
                    </a:schemeClr>
                  </a:solidFill>
                  <a:latin typeface="微軟正黑體" panose="020B0604030504040204" pitchFamily="34" charset="-120"/>
                </a:rPr>
                <a:t>科技領域課程特色</a:t>
              </a:r>
            </a:p>
          </p:txBody>
        </p:sp>
        <p:sp>
          <p:nvSpPr>
            <p:cNvPr id="18" name="＞形箭號 17"/>
            <p:cNvSpPr/>
            <p:nvPr/>
          </p:nvSpPr>
          <p:spPr>
            <a:xfrm>
              <a:off x="3582000"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schemeClr val="tx1">
                      <a:lumMod val="50000"/>
                      <a:lumOff val="50000"/>
                    </a:schemeClr>
                  </a:solidFill>
                  <a:latin typeface="微軟正黑體" panose="020B0604030504040204" pitchFamily="34" charset="-120"/>
                </a:rPr>
                <a:t>科技領綱重要內涵</a:t>
              </a:r>
            </a:p>
          </p:txBody>
        </p:sp>
        <p:sp>
          <p:nvSpPr>
            <p:cNvPr id="19" name="＞形箭號 18"/>
            <p:cNvSpPr/>
            <p:nvPr/>
          </p:nvSpPr>
          <p:spPr>
            <a:xfrm>
              <a:off x="5265132" y="4119955"/>
              <a:ext cx="1980000" cy="864000"/>
            </a:xfrm>
            <a:prstGeom prst="chevron">
              <a:avLst>
                <a:gd name="adj" fmla="val 3167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prstClr val="black">
                      <a:lumMod val="95000"/>
                      <a:lumOff val="5000"/>
                    </a:prstClr>
                  </a:solidFill>
                  <a:latin typeface="微軟正黑體" panose="020B0604030504040204" pitchFamily="34" charset="-120"/>
                </a:rPr>
                <a:t>學習重點內容解析</a:t>
              </a:r>
            </a:p>
          </p:txBody>
        </p:sp>
        <p:sp>
          <p:nvSpPr>
            <p:cNvPr id="20" name="＞形箭號 19"/>
            <p:cNvSpPr/>
            <p:nvPr/>
          </p:nvSpPr>
          <p:spPr>
            <a:xfrm>
              <a:off x="6948264"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schemeClr val="tx1">
                      <a:lumMod val="50000"/>
                      <a:lumOff val="50000"/>
                    </a:schemeClr>
                  </a:solidFill>
                  <a:latin typeface="微軟正黑體" panose="020B0604030504040204" pitchFamily="34" charset="-120"/>
                </a:rPr>
                <a:t>相關教材分享</a:t>
              </a:r>
            </a:p>
          </p:txBody>
        </p:sp>
        <p:sp>
          <p:nvSpPr>
            <p:cNvPr id="21" name="＞形箭號 20"/>
            <p:cNvSpPr/>
            <p:nvPr/>
          </p:nvSpPr>
          <p:spPr>
            <a:xfrm>
              <a:off x="215736"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smtClean="0">
                  <a:solidFill>
                    <a:schemeClr val="tx1">
                      <a:lumMod val="50000"/>
                      <a:lumOff val="50000"/>
                    </a:schemeClr>
                  </a:solidFill>
                  <a:latin typeface="微軟正黑體" panose="020B0604030504040204" pitchFamily="34" charset="-120"/>
                </a:rPr>
                <a:t>總綱</a:t>
              </a:r>
              <a:endParaRPr kumimoji="1" lang="en-US" altLang="zh-TW" sz="2400" b="1" dirty="0" smtClean="0">
                <a:solidFill>
                  <a:schemeClr val="tx1">
                    <a:lumMod val="50000"/>
                    <a:lumOff val="50000"/>
                  </a:schemeClr>
                </a:solidFill>
                <a:latin typeface="微軟正黑體" panose="020B0604030504040204" pitchFamily="34" charset="-120"/>
              </a:endParaRPr>
            </a:p>
            <a:p>
              <a:pPr algn="ctr" eaLnBrk="0" fontAlgn="base" hangingPunct="0">
                <a:spcBef>
                  <a:spcPct val="0"/>
                </a:spcBef>
                <a:spcAft>
                  <a:spcPct val="0"/>
                </a:spcAft>
              </a:pPr>
              <a:r>
                <a:rPr kumimoji="1" lang="zh-TW" altLang="en-US" sz="2400" b="1" dirty="0" smtClean="0">
                  <a:solidFill>
                    <a:schemeClr val="tx1">
                      <a:lumMod val="50000"/>
                      <a:lumOff val="50000"/>
                    </a:schemeClr>
                  </a:solidFill>
                  <a:latin typeface="微軟正黑體" panose="020B0604030504040204" pitchFamily="34" charset="-120"/>
                </a:rPr>
                <a:t>重要</a:t>
              </a:r>
              <a:r>
                <a:rPr kumimoji="1" lang="zh-TW" altLang="en-US" sz="2400" b="1" dirty="0">
                  <a:solidFill>
                    <a:schemeClr val="tx1">
                      <a:lumMod val="50000"/>
                      <a:lumOff val="50000"/>
                    </a:schemeClr>
                  </a:solidFill>
                  <a:latin typeface="微軟正黑體" panose="020B0604030504040204" pitchFamily="34" charset="-120"/>
                </a:rPr>
                <a:t>內涵</a:t>
              </a:r>
            </a:p>
          </p:txBody>
        </p:sp>
      </p:grpSp>
      <p:sp>
        <p:nvSpPr>
          <p:cNvPr id="24" name="矩形 23"/>
          <p:cNvSpPr/>
          <p:nvPr/>
        </p:nvSpPr>
        <p:spPr>
          <a:xfrm>
            <a:off x="1836165" y="2060848"/>
            <a:ext cx="6174432" cy="4616648"/>
          </a:xfrm>
          <a:prstGeom prst="rect">
            <a:avLst/>
          </a:prstGeom>
        </p:spPr>
        <p:txBody>
          <a:bodyPr wrap="square">
            <a:spAutoFit/>
          </a:bodyPr>
          <a:lstStyle/>
          <a:p>
            <a:pPr marL="893763" lvl="0" indent="-868363">
              <a:lnSpc>
                <a:spcPct val="150000"/>
              </a:lnSpc>
              <a:buSzPts val="3200"/>
              <a:buFont typeface="+mj-ea"/>
              <a:buAutoNum type="ea1ChtPeriod"/>
              <a:tabLst>
                <a:tab pos="1073150" algn="l"/>
              </a:tabLst>
            </a:pPr>
            <a:r>
              <a:rPr lang="zh-TW" altLang="en-US" sz="2800" b="1" dirty="0"/>
              <a:t>演算法 </a:t>
            </a:r>
            <a:r>
              <a:rPr lang="en-US" altLang="zh-TW" sz="2800" b="1" dirty="0"/>
              <a:t>(A)</a:t>
            </a:r>
          </a:p>
          <a:p>
            <a:pPr marL="893763" lvl="0" indent="-868363">
              <a:lnSpc>
                <a:spcPct val="150000"/>
              </a:lnSpc>
              <a:buSzPts val="3200"/>
              <a:buFont typeface="+mj-ea"/>
              <a:buAutoNum type="ea1ChtPeriod"/>
              <a:tabLst>
                <a:tab pos="1073150" algn="l"/>
              </a:tabLst>
            </a:pPr>
            <a:r>
              <a:rPr lang="zh-TW" altLang="en-US" sz="2800" b="1" dirty="0"/>
              <a:t>程式設計 </a:t>
            </a:r>
            <a:r>
              <a:rPr lang="en-US" altLang="zh-TW" sz="2800" b="1" dirty="0"/>
              <a:t>(P)</a:t>
            </a:r>
          </a:p>
          <a:p>
            <a:pPr marL="893763" lvl="0" indent="-868363">
              <a:lnSpc>
                <a:spcPct val="150000"/>
              </a:lnSpc>
              <a:buSzPts val="3200"/>
              <a:buFont typeface="+mj-ea"/>
              <a:buAutoNum type="ea1ChtPeriod"/>
              <a:tabLst>
                <a:tab pos="1073150" algn="l"/>
              </a:tabLst>
            </a:pPr>
            <a:r>
              <a:rPr lang="zh-TW" altLang="en-US" sz="2800" b="1" dirty="0"/>
              <a:t>系統平台 </a:t>
            </a:r>
            <a:r>
              <a:rPr lang="en-US" altLang="zh-TW" sz="2800" b="1" dirty="0"/>
              <a:t>(S)</a:t>
            </a:r>
          </a:p>
          <a:p>
            <a:pPr marL="893763" lvl="0" indent="-868363">
              <a:lnSpc>
                <a:spcPct val="150000"/>
              </a:lnSpc>
              <a:buSzPts val="3200"/>
              <a:buFont typeface="+mj-ea"/>
              <a:buAutoNum type="ea1ChtPeriod"/>
              <a:tabLst>
                <a:tab pos="1073150" algn="l"/>
              </a:tabLst>
            </a:pPr>
            <a:r>
              <a:rPr lang="zh-TW" altLang="en-US" sz="2800" b="1" dirty="0"/>
              <a:t>資料表示、處理及分析 </a:t>
            </a:r>
            <a:r>
              <a:rPr lang="en-US" altLang="zh-TW" sz="2800" b="1" dirty="0"/>
              <a:t>(D)</a:t>
            </a:r>
          </a:p>
          <a:p>
            <a:pPr marL="893763" lvl="0" indent="-868363">
              <a:lnSpc>
                <a:spcPct val="150000"/>
              </a:lnSpc>
              <a:buSzPts val="3200"/>
              <a:buFont typeface="+mj-ea"/>
              <a:buAutoNum type="ea1ChtPeriod"/>
              <a:tabLst>
                <a:tab pos="1073150" algn="l"/>
              </a:tabLst>
            </a:pPr>
            <a:r>
              <a:rPr lang="zh-TW" altLang="en-US" sz="2800" b="1" dirty="0"/>
              <a:t>資訊科技應用 </a:t>
            </a:r>
            <a:r>
              <a:rPr lang="en-US" altLang="zh-TW" sz="2800" b="1" dirty="0"/>
              <a:t>(T)</a:t>
            </a:r>
          </a:p>
          <a:p>
            <a:pPr marL="893763" lvl="0" indent="-868363">
              <a:lnSpc>
                <a:spcPct val="150000"/>
              </a:lnSpc>
              <a:buSzPts val="3200"/>
              <a:buFont typeface="+mj-ea"/>
              <a:buAutoNum type="ea1ChtPeriod"/>
              <a:tabLst>
                <a:tab pos="1073150" algn="l"/>
              </a:tabLst>
            </a:pPr>
            <a:r>
              <a:rPr lang="zh-TW" altLang="en-US" sz="2800" b="1" dirty="0"/>
              <a:t>資訊科技與人類社會 </a:t>
            </a:r>
            <a:r>
              <a:rPr lang="en-US" altLang="zh-TW" sz="2800" b="1" dirty="0"/>
              <a:t>(H)</a:t>
            </a:r>
          </a:p>
          <a:p>
            <a:pPr marL="893763" lvl="0" indent="-868363">
              <a:lnSpc>
                <a:spcPct val="150000"/>
              </a:lnSpc>
              <a:buSzPts val="3200"/>
              <a:buFont typeface="+mj-ea"/>
              <a:buAutoNum type="ea1ChtPeriod"/>
              <a:tabLst>
                <a:tab pos="1073150" algn="l"/>
              </a:tabLst>
            </a:pPr>
            <a:r>
              <a:rPr lang="zh-TW" altLang="en-US" sz="2800" b="1" dirty="0" smtClean="0"/>
              <a:t>教學實施</a:t>
            </a:r>
            <a:endParaRPr lang="en-US" altLang="zh-TW" sz="2800" b="1" dirty="0"/>
          </a:p>
        </p:txBody>
      </p:sp>
      <p:cxnSp>
        <p:nvCxnSpPr>
          <p:cNvPr id="25" name="直線接點 24"/>
          <p:cNvCxnSpPr/>
          <p:nvPr/>
        </p:nvCxnSpPr>
        <p:spPr>
          <a:xfrm>
            <a:off x="1439652" y="2204864"/>
            <a:ext cx="0" cy="442800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6" name="橢圓 25"/>
          <p:cNvSpPr/>
          <p:nvPr/>
        </p:nvSpPr>
        <p:spPr>
          <a:xfrm>
            <a:off x="1331640" y="2420888"/>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27" name="橢圓 26"/>
          <p:cNvSpPr/>
          <p:nvPr/>
        </p:nvSpPr>
        <p:spPr>
          <a:xfrm>
            <a:off x="1331640" y="3693030"/>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28" name="橢圓 27"/>
          <p:cNvSpPr/>
          <p:nvPr/>
        </p:nvSpPr>
        <p:spPr>
          <a:xfrm>
            <a:off x="1331640" y="4329101"/>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29" name="橢圓 28"/>
          <p:cNvSpPr/>
          <p:nvPr/>
        </p:nvSpPr>
        <p:spPr>
          <a:xfrm>
            <a:off x="1331640" y="4965172"/>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30" name="橢圓 29"/>
          <p:cNvSpPr/>
          <p:nvPr/>
        </p:nvSpPr>
        <p:spPr>
          <a:xfrm>
            <a:off x="1331640" y="3056959"/>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31" name="橢圓 30"/>
          <p:cNvSpPr/>
          <p:nvPr/>
        </p:nvSpPr>
        <p:spPr>
          <a:xfrm>
            <a:off x="1331640" y="6237312"/>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33" name="橢圓 32"/>
          <p:cNvSpPr/>
          <p:nvPr/>
        </p:nvSpPr>
        <p:spPr>
          <a:xfrm>
            <a:off x="1331640" y="5601243"/>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Tree>
    <p:extLst>
      <p:ext uri="{BB962C8B-B14F-4D97-AF65-F5344CB8AC3E}">
        <p14:creationId xmlns:p14="http://schemas.microsoft.com/office/powerpoint/2010/main" val="361411343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smtClean="0"/>
              <a:t>一、演算法 </a:t>
            </a:r>
            <a:r>
              <a:rPr lang="en-US" altLang="zh-TW" dirty="0"/>
              <a:t>(A)</a:t>
            </a:r>
            <a:endParaRPr lang="zh-TW" altLang="en-US" dirty="0"/>
          </a:p>
        </p:txBody>
      </p:sp>
      <p:sp>
        <p:nvSpPr>
          <p:cNvPr id="4" name="投影片編號版面配置區 3"/>
          <p:cNvSpPr>
            <a:spLocks noGrp="1"/>
          </p:cNvSpPr>
          <p:nvPr>
            <p:ph type="sldNum" idx="12"/>
          </p:nvPr>
        </p:nvSpPr>
        <p:spPr/>
        <p:txBody>
          <a:bodyPr/>
          <a:lstStyle/>
          <a:p>
            <a:fld id="{00000000-1234-1234-1234-123412341234}" type="slidenum">
              <a:rPr lang="en-US" altLang="zh-TW" smtClean="0"/>
              <a:pPr/>
              <a:t>41</a:t>
            </a:fld>
            <a:endParaRPr lang="zh-TW" altLang="en-US"/>
          </a:p>
        </p:txBody>
      </p:sp>
      <p:sp>
        <p:nvSpPr>
          <p:cNvPr id="6" name="文字方塊 4"/>
          <p:cNvSpPr txBox="1">
            <a:spLocks noChangeArrowheads="1"/>
          </p:cNvSpPr>
          <p:nvPr/>
        </p:nvSpPr>
        <p:spPr bwMode="auto">
          <a:xfrm>
            <a:off x="251520" y="6499459"/>
            <a:ext cx="44743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a:t>
            </a:r>
            <a:r>
              <a:rPr lang="zh-TW" altLang="en-US" sz="1200" dirty="0" smtClean="0">
                <a:latin typeface="微軟正黑體" panose="020B0604030504040204" pitchFamily="34" charset="-120"/>
                <a:ea typeface="微軟正黑體" panose="020B0604030504040204" pitchFamily="34" charset="-120"/>
              </a:rPr>
              <a:t>綱要</a:t>
            </a:r>
            <a:r>
              <a:rPr lang="en-US" altLang="zh-TW" sz="1200" dirty="0" smtClean="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a:t>
            </a:r>
            <a:r>
              <a:rPr lang="zh-TW" altLang="en-US" sz="1200" dirty="0" smtClean="0">
                <a:latin typeface="微軟正黑體" panose="020B0604030504040204" pitchFamily="34" charset="-120"/>
                <a:ea typeface="微軟正黑體" panose="020B0604030504040204" pitchFamily="34" charset="-120"/>
              </a:rPr>
              <a:t>「附錄三、學習內容說明」</a:t>
            </a:r>
            <a:r>
              <a:rPr lang="en-US" altLang="zh-TW" sz="1200" dirty="0" smtClean="0">
                <a:latin typeface="微軟正黑體" panose="020B0604030504040204" pitchFamily="34" charset="-120"/>
                <a:ea typeface="微軟正黑體" panose="020B0604030504040204" pitchFamily="34" charset="-120"/>
              </a:rPr>
              <a:t>p44-46</a:t>
            </a:r>
            <a:endParaRPr lang="zh-TW" altLang="en-US" sz="1200" dirty="0">
              <a:latin typeface="微軟正黑體" panose="020B0604030504040204" pitchFamily="34" charset="-120"/>
              <a:ea typeface="微軟正黑體" panose="020B0604030504040204" pitchFamily="34" charset="-120"/>
            </a:endParaRPr>
          </a:p>
        </p:txBody>
      </p:sp>
      <p:graphicFrame>
        <p:nvGraphicFramePr>
          <p:cNvPr id="5" name="表格 4"/>
          <p:cNvGraphicFramePr>
            <a:graphicFrameLocks noGrp="1"/>
          </p:cNvGraphicFramePr>
          <p:nvPr>
            <p:extLst>
              <p:ext uri="{D42A27DB-BD31-4B8C-83A1-F6EECF244321}">
                <p14:modId xmlns:p14="http://schemas.microsoft.com/office/powerpoint/2010/main" val="574060930"/>
              </p:ext>
            </p:extLst>
          </p:nvPr>
        </p:nvGraphicFramePr>
        <p:xfrm>
          <a:off x="1085526" y="1340768"/>
          <a:ext cx="7746775" cy="5034280"/>
        </p:xfrm>
        <a:graphic>
          <a:graphicData uri="http://schemas.openxmlformats.org/drawingml/2006/table">
            <a:tbl>
              <a:tblPr firstRow="1" bandRow="1">
                <a:tableStyleId>{5C22544A-7EE6-4342-B048-85BDC9FD1C3A}</a:tableStyleId>
              </a:tblPr>
              <a:tblGrid>
                <a:gridCol w="787065">
                  <a:extLst>
                    <a:ext uri="{9D8B030D-6E8A-4147-A177-3AD203B41FA5}">
                      <a16:colId xmlns:a16="http://schemas.microsoft.com/office/drawing/2014/main" val="2222919018"/>
                    </a:ext>
                  </a:extLst>
                </a:gridCol>
                <a:gridCol w="2123345">
                  <a:extLst>
                    <a:ext uri="{9D8B030D-6E8A-4147-A177-3AD203B41FA5}">
                      <a16:colId xmlns:a16="http://schemas.microsoft.com/office/drawing/2014/main" val="363316256"/>
                    </a:ext>
                  </a:extLst>
                </a:gridCol>
                <a:gridCol w="4836365">
                  <a:extLst>
                    <a:ext uri="{9D8B030D-6E8A-4147-A177-3AD203B41FA5}">
                      <a16:colId xmlns:a16="http://schemas.microsoft.com/office/drawing/2014/main" val="2742786943"/>
                    </a:ext>
                  </a:extLst>
                </a:gridCol>
              </a:tblGrid>
              <a:tr h="370840">
                <a:tc>
                  <a:txBody>
                    <a:bodyPr/>
                    <a:lstStyle/>
                    <a:p>
                      <a:pPr algn="ctr"/>
                      <a:r>
                        <a:rPr lang="zh-TW" altLang="en-US" dirty="0" smtClean="0"/>
                        <a:t>年級</a:t>
                      </a:r>
                      <a:endParaRPr lang="zh-TW" altLang="en-US" dirty="0"/>
                    </a:p>
                  </a:txBody>
                  <a:tcPr/>
                </a:tc>
                <a:tc>
                  <a:txBody>
                    <a:bodyPr/>
                    <a:lstStyle/>
                    <a:p>
                      <a:pPr algn="ctr"/>
                      <a:r>
                        <a:rPr lang="zh-TW" altLang="en-US" dirty="0" smtClean="0"/>
                        <a:t>學習內容</a:t>
                      </a:r>
                      <a:endParaRPr lang="zh-TW" altLang="en-US" dirty="0"/>
                    </a:p>
                  </a:txBody>
                  <a:tcPr/>
                </a:tc>
                <a:tc>
                  <a:txBody>
                    <a:bodyPr/>
                    <a:lstStyle/>
                    <a:p>
                      <a:pPr algn="ctr"/>
                      <a:r>
                        <a:rPr lang="zh-TW" altLang="en-US" dirty="0" smtClean="0"/>
                        <a:t>內容說明</a:t>
                      </a:r>
                      <a:endParaRPr lang="zh-TW" altLang="en-US" dirty="0"/>
                    </a:p>
                  </a:txBody>
                  <a:tcPr/>
                </a:tc>
                <a:extLst>
                  <a:ext uri="{0D108BD9-81ED-4DB2-BD59-A6C34878D82A}">
                    <a16:rowId xmlns:a16="http://schemas.microsoft.com/office/drawing/2014/main" val="3764305021"/>
                  </a:ext>
                </a:extLst>
              </a:tr>
              <a:tr h="370840">
                <a:tc>
                  <a:txBody>
                    <a:bodyPr/>
                    <a:lstStyle/>
                    <a:p>
                      <a:pPr marL="0" indent="0" algn="ctr">
                        <a:spcAft>
                          <a:spcPts val="0"/>
                        </a:spcAft>
                        <a:buFont typeface="Arial" panose="020B0604020202020204" pitchFamily="34" charset="0"/>
                        <a:buNone/>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七</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1">
                        <a:lumMod val="20000"/>
                        <a:lumOff val="80000"/>
                      </a:schemeClr>
                    </a:solidFill>
                  </a:tcPr>
                </a:tc>
                <a:tc>
                  <a:txBody>
                    <a:bodyPr/>
                    <a:lstStyle/>
                    <a:p>
                      <a:pPr marL="285750" indent="-285750" algn="l">
                        <a:spcAft>
                          <a:spcPts val="0"/>
                        </a:spcAft>
                        <a:buFont typeface="Arial" panose="020B0604020202020204" pitchFamily="34" charset="0"/>
                        <a:buChar char="•"/>
                      </a:pPr>
                      <a:r>
                        <a:rPr lang="zh-TW" sz="1800" kern="100" dirty="0" smtClean="0">
                          <a:effectLst/>
                        </a:rPr>
                        <a:t>演算法</a:t>
                      </a:r>
                      <a:r>
                        <a:rPr lang="zh-TW" sz="1800" kern="100" dirty="0">
                          <a:effectLst/>
                        </a:rPr>
                        <a:t>基本</a:t>
                      </a:r>
                      <a:r>
                        <a:rPr lang="zh-TW" sz="1800" kern="100" dirty="0" smtClean="0">
                          <a:effectLst/>
                        </a:rPr>
                        <a:t>概念</a:t>
                      </a:r>
                      <a:endParaRPr lang="en-US" altLang="zh-TW" sz="1800" kern="100" dirty="0" smtClean="0">
                        <a:effectLst/>
                      </a:endParaRPr>
                    </a:p>
                    <a:p>
                      <a:r>
                        <a:rPr lang="zh-TW" altLang="en-US" sz="1800" b="0" i="0" u="none" strike="noStrike" kern="1200" baseline="0" dirty="0" smtClean="0">
                          <a:solidFill>
                            <a:schemeClr val="dk1"/>
                          </a:solidFill>
                          <a:latin typeface="+mn-lt"/>
                          <a:ea typeface="+mn-ea"/>
                          <a:cs typeface="+mn-cs"/>
                        </a:rPr>
                        <a:t>　</a:t>
                      </a:r>
                      <a:r>
                        <a:rPr lang="en-US" altLang="zh-TW" sz="1800" b="0" i="0" u="none" strike="noStrike" kern="1200" baseline="0" dirty="0" smtClean="0">
                          <a:solidFill>
                            <a:schemeClr val="dk1"/>
                          </a:solidFill>
                          <a:latin typeface="+mn-lt"/>
                          <a:ea typeface="+mn-ea"/>
                          <a:cs typeface="+mn-cs"/>
                        </a:rPr>
                        <a:t>-</a:t>
                      </a:r>
                      <a:r>
                        <a:rPr lang="zh-TW" altLang="en-US" sz="1800" b="0" i="0" u="none" strike="noStrike" kern="1200" baseline="0" dirty="0" smtClean="0">
                          <a:solidFill>
                            <a:schemeClr val="dk1"/>
                          </a:solidFill>
                          <a:latin typeface="+mn-lt"/>
                          <a:ea typeface="+mn-ea"/>
                          <a:cs typeface="+mn-cs"/>
                        </a:rPr>
                        <a:t> 問題解析</a:t>
                      </a:r>
                    </a:p>
                    <a:p>
                      <a:r>
                        <a:rPr lang="zh-TW" altLang="en-US" sz="1800" b="0" i="0" u="none" strike="noStrike" kern="1200" baseline="0" dirty="0" smtClean="0">
                          <a:solidFill>
                            <a:schemeClr val="dk1"/>
                          </a:solidFill>
                          <a:latin typeface="+mn-lt"/>
                          <a:ea typeface="+mn-ea"/>
                          <a:cs typeface="+mn-cs"/>
                        </a:rPr>
                        <a:t>　</a:t>
                      </a:r>
                      <a:r>
                        <a:rPr lang="en-US" altLang="zh-TW" sz="1800" b="0" i="0" u="none" strike="noStrike" kern="1200" baseline="0" dirty="0" smtClean="0">
                          <a:solidFill>
                            <a:schemeClr val="dk1"/>
                          </a:solidFill>
                          <a:latin typeface="+mn-lt"/>
                          <a:ea typeface="+mn-ea"/>
                          <a:cs typeface="+mn-cs"/>
                        </a:rPr>
                        <a:t>-</a:t>
                      </a:r>
                      <a:r>
                        <a:rPr lang="zh-TW" altLang="en-US" sz="1800" b="0" i="0" u="none" strike="noStrike" kern="1200" baseline="0" dirty="0" smtClean="0">
                          <a:solidFill>
                            <a:schemeClr val="dk1"/>
                          </a:solidFill>
                          <a:latin typeface="+mn-lt"/>
                          <a:ea typeface="+mn-ea"/>
                          <a:cs typeface="+mn-cs"/>
                        </a:rPr>
                        <a:t> 流程控制</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1">
                        <a:lumMod val="20000"/>
                        <a:lumOff val="80000"/>
                      </a:schemeClr>
                    </a:solidFill>
                  </a:tcPr>
                </a:tc>
                <a:tc>
                  <a:txBody>
                    <a:bodyPr/>
                    <a:lstStyle/>
                    <a:p>
                      <a:r>
                        <a:rPr lang="en-US" altLang="zh-TW" sz="1800" u="none" strike="noStrike" kern="1200" baseline="0" dirty="0" smtClean="0"/>
                        <a:t>- </a:t>
                      </a:r>
                      <a:r>
                        <a:rPr lang="zh-TW" altLang="en-US" sz="1800" u="none" strike="noStrike" kern="1200" baseline="0" dirty="0" smtClean="0"/>
                        <a:t>問題的描述。</a:t>
                      </a:r>
                    </a:p>
                    <a:p>
                      <a:r>
                        <a:rPr lang="en-US" altLang="zh-TW" sz="1800" u="none" strike="noStrike" kern="1200" baseline="0" dirty="0" smtClean="0"/>
                        <a:t>- </a:t>
                      </a:r>
                      <a:r>
                        <a:rPr lang="zh-TW" altLang="en-US" sz="1800" u="none" strike="noStrike" kern="1200" baseline="0" dirty="0" smtClean="0"/>
                        <a:t>問題的解析：分解問題以規劃解題步驟或解題單元。</a:t>
                      </a:r>
                    </a:p>
                    <a:p>
                      <a:r>
                        <a:rPr lang="en-US" altLang="zh-TW" sz="1800" u="none" strike="noStrike" kern="1200" baseline="0" dirty="0" smtClean="0"/>
                        <a:t>- </a:t>
                      </a:r>
                      <a:r>
                        <a:rPr lang="zh-TW" altLang="en-US" sz="1800" u="none" strike="noStrike" kern="1200" baseline="0" dirty="0" smtClean="0"/>
                        <a:t>演算法的意義與特性。</a:t>
                      </a:r>
                    </a:p>
                    <a:p>
                      <a:r>
                        <a:rPr lang="en-US" altLang="zh-TW" sz="1800" u="none" strike="noStrike" kern="1200" baseline="0" dirty="0" smtClean="0"/>
                        <a:t>- </a:t>
                      </a:r>
                      <a:r>
                        <a:rPr lang="zh-TW" altLang="en-US" sz="1800" u="none" strike="noStrike" kern="1200" baseline="0" dirty="0" smtClean="0"/>
                        <a:t>演算法表示法（如流程圖）於問題解決之應用。</a:t>
                      </a:r>
                    </a:p>
                    <a:p>
                      <a:r>
                        <a:rPr lang="en-US" altLang="zh-TW" sz="1800" u="none" strike="noStrike" kern="1200" baseline="0" dirty="0" smtClean="0"/>
                        <a:t>- </a:t>
                      </a:r>
                      <a:r>
                        <a:rPr lang="zh-TW" altLang="en-US" sz="1800" u="none" strike="noStrike" kern="1200" baseline="0" dirty="0" smtClean="0"/>
                        <a:t>演算法與程式設計的關係。</a:t>
                      </a:r>
                    </a:p>
                    <a:p>
                      <a:r>
                        <a:rPr lang="en-US" altLang="zh-TW" sz="1800" u="none" strike="noStrike" kern="1200" baseline="0" dirty="0" smtClean="0"/>
                        <a:t>- </a:t>
                      </a:r>
                      <a:r>
                        <a:rPr lang="zh-TW" altLang="en-US" sz="1800" u="none" strike="noStrike" kern="1200" baseline="0" dirty="0" smtClean="0"/>
                        <a:t>流程控制。</a:t>
                      </a:r>
                    </a:p>
                    <a:p>
                      <a:r>
                        <a:rPr lang="zh-TW" altLang="en-US" sz="1800" u="none" strike="noStrike" kern="1200" baseline="0" dirty="0" smtClean="0"/>
                        <a:t> ．演算法的循序性。</a:t>
                      </a:r>
                    </a:p>
                    <a:p>
                      <a:r>
                        <a:rPr lang="zh-TW" altLang="en-US" sz="1800" u="none" strike="noStrike" kern="1200" baseline="0" dirty="0" smtClean="0"/>
                        <a:t> ．選擇結構的概念與應用。</a:t>
                      </a:r>
                    </a:p>
                    <a:p>
                      <a:r>
                        <a:rPr lang="zh-TW" altLang="en-US" sz="1800" u="none" strike="noStrike" kern="1200" baseline="0" dirty="0" smtClean="0"/>
                        <a:t> ．重複結構的概念與應用。</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1">
                        <a:lumMod val="20000"/>
                        <a:lumOff val="80000"/>
                      </a:schemeClr>
                    </a:solidFill>
                  </a:tcPr>
                </a:tc>
                <a:extLst>
                  <a:ext uri="{0D108BD9-81ED-4DB2-BD59-A6C34878D82A}">
                    <a16:rowId xmlns:a16="http://schemas.microsoft.com/office/drawing/2014/main" val="721862732"/>
                  </a:ext>
                </a:extLst>
              </a:tr>
              <a:tr h="370840">
                <a:tc rowSpan="2">
                  <a:txBody>
                    <a:bodyPr/>
                    <a:lstStyle/>
                    <a:p>
                      <a:pPr marL="0" indent="0" algn="ctr">
                        <a:spcAft>
                          <a:spcPts val="0"/>
                        </a:spcAft>
                        <a:buFont typeface="Arial" panose="020B0604020202020204" pitchFamily="34" charset="0"/>
                        <a:buNone/>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八</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3">
                        <a:lumMod val="40000"/>
                        <a:lumOff val="60000"/>
                      </a:schemeClr>
                    </a:solidFill>
                  </a:tcPr>
                </a:tc>
                <a:tc>
                  <a:txBody>
                    <a:bodyPr/>
                    <a:lstStyle/>
                    <a:p>
                      <a:pPr marL="285750" indent="-285750" algn="l">
                        <a:spcAft>
                          <a:spcPts val="0"/>
                        </a:spcAft>
                        <a:buFont typeface="Arial" panose="020B0604020202020204" pitchFamily="34" charset="0"/>
                        <a:buChar char="•"/>
                      </a:pPr>
                      <a:r>
                        <a:rPr lang="zh-TW" altLang="zh-TW" sz="1800" kern="100" dirty="0" smtClean="0">
                          <a:effectLst/>
                        </a:rPr>
                        <a:t>陣列資料結構的概念與應用</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3">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一維陣列的概念及其與問題解決的關係。</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一維陣列的應用。</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3">
                        <a:lumMod val="40000"/>
                        <a:lumOff val="60000"/>
                      </a:schemeClr>
                    </a:solidFill>
                  </a:tcPr>
                </a:tc>
                <a:extLst>
                  <a:ext uri="{0D108BD9-81ED-4DB2-BD59-A6C34878D82A}">
                    <a16:rowId xmlns:a16="http://schemas.microsoft.com/office/drawing/2014/main" val="405498372"/>
                  </a:ext>
                </a:extLst>
              </a:tr>
              <a:tr h="370840">
                <a:tc vMerge="1">
                  <a:txBody>
                    <a:bodyPr/>
                    <a:lstStyle/>
                    <a:p>
                      <a:pPr marL="0" indent="0">
                        <a:buFont typeface="Arial" panose="020B0604020202020204" pitchFamily="34" charset="0"/>
                        <a:buNone/>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TW" altLang="zh-TW" sz="1800" kern="100" dirty="0" smtClean="0">
                          <a:effectLst/>
                        </a:rPr>
                        <a:t>基本演算法介紹</a:t>
                      </a:r>
                      <a:endParaRPr lang="en-US" altLang="zh-TW" sz="1800" kern="100" dirty="0" smtClean="0">
                        <a:effectLst/>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TW" altLang="en-US" sz="1800" kern="100" dirty="0" smtClean="0">
                          <a:effectLst/>
                        </a:rPr>
                        <a:t>　</a:t>
                      </a:r>
                      <a:r>
                        <a:rPr lang="en-US" altLang="zh-TW" sz="1800" kern="100" dirty="0" smtClean="0">
                          <a:effectLst/>
                        </a:rPr>
                        <a:t>-</a:t>
                      </a:r>
                      <a:r>
                        <a:rPr lang="zh-TW" altLang="en-US" sz="1800" kern="100" dirty="0" smtClean="0">
                          <a:effectLst/>
                        </a:rPr>
                        <a:t> </a:t>
                      </a:r>
                      <a:r>
                        <a:rPr lang="zh-TW" altLang="zh-TW" sz="1800" kern="100" dirty="0" smtClean="0">
                          <a:effectLst/>
                        </a:rPr>
                        <a:t>搜尋</a:t>
                      </a:r>
                      <a:endParaRPr lang="en-US" altLang="zh-TW" sz="1800" kern="100" dirty="0" smtClean="0">
                        <a:effectLst/>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TW" altLang="en-US" sz="1800" kern="100" dirty="0" smtClean="0">
                          <a:effectLst/>
                        </a:rPr>
                        <a:t>　</a:t>
                      </a:r>
                      <a:r>
                        <a:rPr lang="en-US" altLang="zh-TW" sz="1800" kern="100" dirty="0" smtClean="0">
                          <a:effectLst/>
                        </a:rPr>
                        <a:t>-</a:t>
                      </a:r>
                      <a:r>
                        <a:rPr lang="zh-TW" altLang="en-US" sz="1800" kern="100" dirty="0" smtClean="0">
                          <a:effectLst/>
                        </a:rPr>
                        <a:t> </a:t>
                      </a:r>
                      <a:r>
                        <a:rPr lang="zh-TW" altLang="zh-TW" sz="1800" kern="100" dirty="0" smtClean="0">
                          <a:effectLst/>
                        </a:rPr>
                        <a:t>排序</a:t>
                      </a:r>
                      <a:endParaRPr lang="zh-TW"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endParaRPr>
                    </a:p>
                    <a:p>
                      <a:pPr algn="l"/>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3">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搜尋演算法的概念及其與問題解決的關係。</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搜尋演算法的應用。</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排序演算法的概念及其與問題解決的關係。</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排序演算法的應用。</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3">
                        <a:lumMod val="40000"/>
                        <a:lumOff val="60000"/>
                      </a:schemeClr>
                    </a:solidFill>
                  </a:tcPr>
                </a:tc>
                <a:extLst>
                  <a:ext uri="{0D108BD9-81ED-4DB2-BD59-A6C34878D82A}">
                    <a16:rowId xmlns:a16="http://schemas.microsoft.com/office/drawing/2014/main" val="2079319987"/>
                  </a:ext>
                </a:extLst>
              </a:tr>
            </a:tbl>
          </a:graphicData>
        </a:graphic>
      </p:graphicFrame>
      <p:sp>
        <p:nvSpPr>
          <p:cNvPr id="17" name="文字方塊 4"/>
          <p:cNvSpPr txBox="1">
            <a:spLocks noChangeArrowheads="1"/>
          </p:cNvSpPr>
          <p:nvPr/>
        </p:nvSpPr>
        <p:spPr bwMode="auto">
          <a:xfrm>
            <a:off x="925589" y="6298312"/>
            <a:ext cx="572464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t>「＊」表示各校或教師可依學生學習需求自行決定是否教授本學習內容或其說明。</a:t>
            </a:r>
            <a:endParaRPr lang="zh-TW" altLang="en-US" sz="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71815570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群組 14"/>
          <p:cNvGrpSpPr/>
          <p:nvPr/>
        </p:nvGrpSpPr>
        <p:grpSpPr>
          <a:xfrm>
            <a:off x="899712" y="2339947"/>
            <a:ext cx="8121447" cy="1122877"/>
            <a:chOff x="899712" y="2339947"/>
            <a:chExt cx="8121447" cy="1122877"/>
          </a:xfrm>
        </p:grpSpPr>
        <p:sp>
          <p:nvSpPr>
            <p:cNvPr id="7" name="圓角矩形 6"/>
            <p:cNvSpPr/>
            <p:nvPr/>
          </p:nvSpPr>
          <p:spPr>
            <a:xfrm>
              <a:off x="899712" y="2339947"/>
              <a:ext cx="8121447" cy="1122877"/>
            </a:xfrm>
            <a:prstGeom prst="roundRect">
              <a:avLst>
                <a:gd name="adj" fmla="val 5000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1" name="橢圓 10"/>
            <p:cNvSpPr/>
            <p:nvPr/>
          </p:nvSpPr>
          <p:spPr>
            <a:xfrm>
              <a:off x="1043728" y="2361385"/>
              <a:ext cx="1080000" cy="108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eaLnBrk="0" fontAlgn="base" hangingPunct="0">
                <a:spcBef>
                  <a:spcPct val="0"/>
                </a:spcBef>
                <a:spcAft>
                  <a:spcPct val="0"/>
                </a:spcAft>
              </a:pPr>
              <a:r>
                <a:rPr kumimoji="1" lang="zh-TW" altLang="en-US" b="1" dirty="0">
                  <a:solidFill>
                    <a:prstClr val="black"/>
                  </a:solidFill>
                </a:rPr>
                <a:t>內容說明</a:t>
              </a:r>
            </a:p>
          </p:txBody>
        </p:sp>
      </p:grpSp>
      <p:grpSp>
        <p:nvGrpSpPr>
          <p:cNvPr id="14" name="群組 13"/>
          <p:cNvGrpSpPr/>
          <p:nvPr/>
        </p:nvGrpSpPr>
        <p:grpSpPr>
          <a:xfrm>
            <a:off x="899712" y="3539217"/>
            <a:ext cx="8121447" cy="2897595"/>
            <a:chOff x="899711" y="3768435"/>
            <a:chExt cx="8121447" cy="2897595"/>
          </a:xfrm>
        </p:grpSpPr>
        <p:sp>
          <p:nvSpPr>
            <p:cNvPr id="13" name="圓角矩形 12"/>
            <p:cNvSpPr/>
            <p:nvPr/>
          </p:nvSpPr>
          <p:spPr>
            <a:xfrm>
              <a:off x="899711" y="3768435"/>
              <a:ext cx="8121447" cy="2897595"/>
            </a:xfrm>
            <a:prstGeom prst="roundRect">
              <a:avLst>
                <a:gd name="adj" fmla="val 17945"/>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2" name="橢圓 11"/>
            <p:cNvSpPr/>
            <p:nvPr/>
          </p:nvSpPr>
          <p:spPr>
            <a:xfrm>
              <a:off x="1043728" y="3864809"/>
              <a:ext cx="1080000" cy="108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eaLnBrk="0" fontAlgn="base" hangingPunct="0">
                <a:spcBef>
                  <a:spcPct val="0"/>
                </a:spcBef>
                <a:spcAft>
                  <a:spcPct val="0"/>
                </a:spcAft>
              </a:pPr>
              <a:r>
                <a:rPr kumimoji="1" lang="zh-TW" altLang="en-US" b="1" dirty="0" smtClean="0">
                  <a:solidFill>
                    <a:prstClr val="black"/>
                  </a:solidFill>
                </a:rPr>
                <a:t>備註</a:t>
              </a:r>
              <a:endParaRPr kumimoji="1" lang="zh-TW" altLang="en-US" b="1" dirty="0">
                <a:solidFill>
                  <a:prstClr val="black"/>
                </a:solidFill>
              </a:endParaRPr>
            </a:p>
          </p:txBody>
        </p:sp>
      </p:grpSp>
      <p:sp>
        <p:nvSpPr>
          <p:cNvPr id="2" name="標題 1"/>
          <p:cNvSpPr>
            <a:spLocks noGrp="1"/>
          </p:cNvSpPr>
          <p:nvPr>
            <p:ph type="title"/>
          </p:nvPr>
        </p:nvSpPr>
        <p:spPr/>
        <p:txBody>
          <a:bodyPr>
            <a:normAutofit fontScale="90000"/>
          </a:bodyPr>
          <a:lstStyle/>
          <a:p>
            <a:r>
              <a:rPr lang="zh-TW" altLang="en-US" dirty="0" smtClean="0"/>
              <a:t>一、演算法 </a:t>
            </a:r>
            <a:r>
              <a:rPr lang="en-US" altLang="zh-TW" dirty="0"/>
              <a:t>(A)</a:t>
            </a:r>
            <a:endParaRPr lang="zh-TW" altLang="en-US" dirty="0"/>
          </a:p>
        </p:txBody>
      </p:sp>
      <p:sp>
        <p:nvSpPr>
          <p:cNvPr id="3" name="文字版面配置區 2"/>
          <p:cNvSpPr>
            <a:spLocks noGrp="1"/>
          </p:cNvSpPr>
          <p:nvPr>
            <p:ph type="body" idx="1"/>
          </p:nvPr>
        </p:nvSpPr>
        <p:spPr>
          <a:xfrm>
            <a:off x="1967500" y="2436388"/>
            <a:ext cx="6852588" cy="1172287"/>
          </a:xfrm>
        </p:spPr>
        <p:txBody>
          <a:bodyPr>
            <a:noAutofit/>
          </a:bodyPr>
          <a:lstStyle/>
          <a:p>
            <a:r>
              <a:rPr lang="zh-TW" altLang="en-US" sz="1600" dirty="0"/>
              <a:t>介紹</a:t>
            </a:r>
            <a:r>
              <a:rPr lang="zh-TW" altLang="en-US" sz="1600" dirty="0" smtClean="0"/>
              <a:t>演算法</a:t>
            </a:r>
            <a:r>
              <a:rPr lang="zh-TW" altLang="en-US" sz="1800" b="1" dirty="0" smtClean="0">
                <a:solidFill>
                  <a:srgbClr val="0070C0"/>
                </a:solidFill>
              </a:rPr>
              <a:t>概念、原理</a:t>
            </a:r>
            <a:r>
              <a:rPr lang="zh-TW" altLang="en-US" sz="1800" b="1" dirty="0">
                <a:solidFill>
                  <a:srgbClr val="0070C0"/>
                </a:solidFill>
              </a:rPr>
              <a:t>、表示方法、</a:t>
            </a:r>
            <a:r>
              <a:rPr lang="zh-TW" altLang="en-US" sz="1800" b="1" dirty="0" smtClean="0">
                <a:solidFill>
                  <a:srgbClr val="0070C0"/>
                </a:solidFill>
              </a:rPr>
              <a:t>設計</a:t>
            </a:r>
            <a:r>
              <a:rPr lang="zh-TW" altLang="en-US" sz="1800" b="1" dirty="0">
                <a:solidFill>
                  <a:srgbClr val="0070C0"/>
                </a:solidFill>
              </a:rPr>
              <a:t>應用及效能分析</a:t>
            </a:r>
            <a:r>
              <a:rPr lang="zh-TW" altLang="en-US" sz="1600" dirty="0" smtClean="0"/>
              <a:t>等內涵。</a:t>
            </a:r>
            <a:endParaRPr lang="en-US" altLang="zh-TW" sz="1600" dirty="0" smtClean="0"/>
          </a:p>
          <a:p>
            <a:r>
              <a:rPr lang="zh-TW" altLang="en-US" sz="1600" dirty="0" smtClean="0"/>
              <a:t>透過</a:t>
            </a:r>
            <a:r>
              <a:rPr lang="zh-TW" altLang="en-US" sz="1600" dirty="0"/>
              <a:t>演算法</a:t>
            </a:r>
            <a:r>
              <a:rPr lang="zh-TW" altLang="en-US" sz="1600" dirty="0" smtClean="0"/>
              <a:t>的</a:t>
            </a:r>
            <a:r>
              <a:rPr lang="zh-TW" altLang="en-US" sz="1800" b="1" dirty="0" smtClean="0">
                <a:solidFill>
                  <a:srgbClr val="0070C0"/>
                </a:solidFill>
              </a:rPr>
              <a:t>設計</a:t>
            </a:r>
            <a:r>
              <a:rPr lang="zh-TW" altLang="en-US" sz="1800" b="1" dirty="0">
                <a:solidFill>
                  <a:srgbClr val="0070C0"/>
                </a:solidFill>
              </a:rPr>
              <a:t>與實作</a:t>
            </a:r>
            <a:r>
              <a:rPr lang="zh-TW" altLang="en-US" sz="1600" dirty="0"/>
              <a:t>，以及</a:t>
            </a:r>
            <a:r>
              <a:rPr lang="zh-TW" altLang="en-US" sz="1600" dirty="0" smtClean="0"/>
              <a:t>適當</a:t>
            </a:r>
            <a:r>
              <a:rPr lang="zh-TW" altLang="en-US" sz="1800" b="1" dirty="0">
                <a:solidFill>
                  <a:srgbClr val="0070C0"/>
                </a:solidFill>
              </a:rPr>
              <a:t>資料結構</a:t>
            </a:r>
            <a:r>
              <a:rPr lang="zh-TW" altLang="en-US" sz="1600" dirty="0"/>
              <a:t>的表示</a:t>
            </a:r>
            <a:r>
              <a:rPr lang="zh-TW" altLang="en-US" sz="1600" dirty="0" smtClean="0"/>
              <a:t>，建立</a:t>
            </a:r>
            <a:r>
              <a:rPr lang="zh-TW" altLang="en-US" sz="1600" dirty="0"/>
              <a:t>以運算思維</a:t>
            </a:r>
            <a:r>
              <a:rPr lang="zh-TW" altLang="en-US" sz="1600" dirty="0" smtClean="0"/>
              <a:t>解決問題</a:t>
            </a:r>
            <a:r>
              <a:rPr lang="zh-TW" altLang="en-US" sz="1600" dirty="0"/>
              <a:t>、表達解題</a:t>
            </a:r>
            <a:r>
              <a:rPr lang="zh-TW" altLang="en-US" sz="1600" dirty="0" smtClean="0"/>
              <a:t>策略以及</a:t>
            </a:r>
            <a:r>
              <a:rPr lang="zh-TW" altLang="en-US" sz="1600" dirty="0"/>
              <a:t>分析解題效能</a:t>
            </a:r>
            <a:r>
              <a:rPr lang="zh-TW" altLang="en-US" sz="1600" dirty="0" smtClean="0"/>
              <a:t>之能力。</a:t>
            </a:r>
            <a:endParaRPr lang="en-US" altLang="zh-TW" sz="1600" dirty="0" smtClean="0"/>
          </a:p>
          <a:p>
            <a:pPr marL="114298" indent="0">
              <a:buNone/>
            </a:pPr>
            <a:endParaRPr lang="zh-TW" altLang="en-US" sz="1800" dirty="0"/>
          </a:p>
        </p:txBody>
      </p:sp>
      <p:sp>
        <p:nvSpPr>
          <p:cNvPr id="4" name="投影片編號版面配置區 3"/>
          <p:cNvSpPr>
            <a:spLocks noGrp="1"/>
          </p:cNvSpPr>
          <p:nvPr>
            <p:ph type="sldNum" idx="12"/>
          </p:nvPr>
        </p:nvSpPr>
        <p:spPr/>
        <p:txBody>
          <a:bodyPr/>
          <a:lstStyle/>
          <a:p>
            <a:fld id="{00000000-1234-1234-1234-123412341234}" type="slidenum">
              <a:rPr lang="en-US" altLang="zh-TW" smtClean="0"/>
              <a:pPr/>
              <a:t>42</a:t>
            </a:fld>
            <a:endParaRPr lang="zh-TW" altLang="en-US"/>
          </a:p>
        </p:txBody>
      </p:sp>
      <p:sp>
        <p:nvSpPr>
          <p:cNvPr id="6" name="文字方塊 4"/>
          <p:cNvSpPr txBox="1">
            <a:spLocks noChangeArrowheads="1"/>
          </p:cNvSpPr>
          <p:nvPr/>
        </p:nvSpPr>
        <p:spPr bwMode="auto">
          <a:xfrm>
            <a:off x="242048" y="6436812"/>
            <a:ext cx="57054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科技領域課程綱要課程手冊初稿更新五版</a:t>
            </a:r>
            <a:r>
              <a:rPr lang="en-US" altLang="zh-TW" sz="1200" dirty="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之「肆、學習重點解析」</a:t>
            </a:r>
            <a:r>
              <a:rPr lang="en-US" altLang="zh-TW" sz="1200" dirty="0" smtClean="0">
                <a:latin typeface="微軟正黑體" panose="020B0604030504040204" pitchFamily="34" charset="-120"/>
                <a:ea typeface="微軟正黑體" panose="020B0604030504040204" pitchFamily="34" charset="-120"/>
              </a:rPr>
              <a:t>p47-51</a:t>
            </a:r>
            <a:endParaRPr lang="zh-TW" altLang="en-US" sz="1200" dirty="0">
              <a:latin typeface="微軟正黑體" panose="020B0604030504040204" pitchFamily="34" charset="-120"/>
              <a:ea typeface="微軟正黑體" panose="020B0604030504040204" pitchFamily="34" charset="-120"/>
            </a:endParaRPr>
          </a:p>
        </p:txBody>
      </p:sp>
      <p:sp>
        <p:nvSpPr>
          <p:cNvPr id="8" name="矩形 7"/>
          <p:cNvSpPr/>
          <p:nvPr/>
        </p:nvSpPr>
        <p:spPr>
          <a:xfrm>
            <a:off x="1979711" y="3598903"/>
            <a:ext cx="7041447" cy="2927570"/>
          </a:xfrm>
          <a:prstGeom prst="rect">
            <a:avLst/>
          </a:prstGeom>
        </p:spPr>
        <p:txBody>
          <a:bodyPr spcFirstLastPara="1" vert="horz" wrap="square" lIns="91425" tIns="91425" rIns="91425" bIns="91425" rtlCol="0" anchor="t" anchorCtr="0">
            <a:noAutofit/>
          </a:bodyPr>
          <a:lstStyle/>
          <a:p>
            <a:pPr marL="457198" indent="-342900">
              <a:buSzPts val="1800"/>
              <a:buFont typeface="+mj-lt"/>
              <a:buAutoNum type="arabicPeriod"/>
            </a:pPr>
            <a:r>
              <a:rPr lang="zh-TW" altLang="en-US" sz="1600" dirty="0" smtClean="0"/>
              <a:t>課程</a:t>
            </a:r>
            <a:r>
              <a:rPr lang="zh-TW" altLang="en-US" sz="1600" dirty="0"/>
              <a:t>設計應著重於</a:t>
            </a:r>
            <a:r>
              <a:rPr lang="zh-TW" altLang="en-US" b="1" dirty="0">
                <a:solidFill>
                  <a:srgbClr val="FF0000"/>
                </a:solidFill>
              </a:rPr>
              <a:t>培養解析問題、規劃流程、辨識與歸納解題樣式</a:t>
            </a:r>
            <a:r>
              <a:rPr lang="zh-TW" altLang="en-US" sz="1600" dirty="0"/>
              <a:t>等運算思維，</a:t>
            </a:r>
            <a:r>
              <a:rPr lang="zh-TW" altLang="en-US" b="1" dirty="0">
                <a:solidFill>
                  <a:srgbClr val="FF0000"/>
                </a:solidFill>
              </a:rPr>
              <a:t>避免只偏重名詞定義與數學模型</a:t>
            </a:r>
            <a:r>
              <a:rPr lang="zh-TW" altLang="en-US" sz="1600" dirty="0"/>
              <a:t>等知識性內容。</a:t>
            </a:r>
          </a:p>
          <a:p>
            <a:pPr marL="457198" indent="-342900">
              <a:buSzPts val="1800"/>
              <a:buFont typeface="+mj-lt"/>
              <a:buAutoNum type="arabicPeriod"/>
            </a:pPr>
            <a:r>
              <a:rPr lang="zh-TW" altLang="en-US" sz="1600" dirty="0" smtClean="0"/>
              <a:t>應</a:t>
            </a:r>
            <a:r>
              <a:rPr lang="zh-TW" altLang="en-US" b="1" dirty="0">
                <a:solidFill>
                  <a:srgbClr val="FF0000"/>
                </a:solidFill>
              </a:rPr>
              <a:t>搭配程式設計進行實作</a:t>
            </a:r>
            <a:r>
              <a:rPr lang="zh-TW" altLang="en-US" sz="1600" dirty="0"/>
              <a:t>，部份較為進階之演算法則可根據學生個別差異，選用</a:t>
            </a:r>
            <a:r>
              <a:rPr lang="zh-TW" altLang="en-US" b="1" dirty="0">
                <a:solidFill>
                  <a:srgbClr val="FF0000"/>
                </a:solidFill>
              </a:rPr>
              <a:t>圖示、動畫、遊戲</a:t>
            </a:r>
            <a:r>
              <a:rPr lang="zh-TW" altLang="en-US" sz="1600" dirty="0"/>
              <a:t>等方式教授演算法的核心</a:t>
            </a:r>
            <a:r>
              <a:rPr lang="zh-TW" altLang="en-US" sz="1600" dirty="0" smtClean="0"/>
              <a:t>概念。</a:t>
            </a:r>
            <a:endParaRPr lang="zh-TW" altLang="en-US" sz="1600" dirty="0"/>
          </a:p>
          <a:p>
            <a:pPr marL="457198" indent="-342900">
              <a:buSzPts val="1800"/>
              <a:buFont typeface="+mj-lt"/>
              <a:buAutoNum type="arabicPeriod"/>
            </a:pPr>
            <a:r>
              <a:rPr lang="zh-TW" altLang="en-US" sz="1600" dirty="0" smtClean="0"/>
              <a:t>演算法</a:t>
            </a:r>
            <a:r>
              <a:rPr lang="zh-TW" altLang="en-US" sz="1600" dirty="0"/>
              <a:t>效能分析應著重於</a:t>
            </a:r>
            <a:r>
              <a:rPr lang="zh-TW" altLang="en-US" b="1" dirty="0">
                <a:solidFill>
                  <a:srgbClr val="FF0000"/>
                </a:solidFill>
              </a:rPr>
              <a:t>分析與優化</a:t>
            </a:r>
            <a:r>
              <a:rPr lang="zh-TW" altLang="en-US" sz="1600" dirty="0"/>
              <a:t>概念，使學生理解演算法效能的意義，並透過</a:t>
            </a:r>
            <a:r>
              <a:rPr lang="zh-TW" altLang="en-US" b="1" dirty="0">
                <a:solidFill>
                  <a:srgbClr val="FF0000"/>
                </a:solidFill>
              </a:rPr>
              <a:t>實作體驗演算法效能</a:t>
            </a:r>
            <a:r>
              <a:rPr lang="zh-TW" altLang="en-US" sz="1600" dirty="0"/>
              <a:t>，避免只偏重計算複雜度等理論性的知識（教師可視學生特質</a:t>
            </a:r>
            <a:r>
              <a:rPr lang="zh-TW" altLang="en-US" sz="1600" dirty="0" smtClean="0"/>
              <a:t>決定是</a:t>
            </a:r>
            <a:r>
              <a:rPr lang="zh-TW" altLang="en-US" sz="1600" dirty="0"/>
              <a:t>否</a:t>
            </a:r>
            <a:r>
              <a:rPr lang="zh-TW" altLang="en-US" sz="1600" dirty="0" smtClean="0"/>
              <a:t>計算</a:t>
            </a:r>
            <a:r>
              <a:rPr lang="zh-TW" altLang="en-US" sz="1600" dirty="0"/>
              <a:t>複雜度等</a:t>
            </a:r>
            <a:r>
              <a:rPr lang="zh-TW" altLang="en-US" sz="1600" dirty="0" smtClean="0"/>
              <a:t>理論性較</a:t>
            </a:r>
            <a:r>
              <a:rPr lang="zh-TW" altLang="en-US" sz="1600" dirty="0"/>
              <a:t>高的內容）。</a:t>
            </a:r>
          </a:p>
          <a:p>
            <a:pPr marL="457198" indent="-342900">
              <a:buSzPts val="1800"/>
              <a:buFont typeface="+mj-lt"/>
              <a:buAutoNum type="arabicPeriod"/>
            </a:pPr>
            <a:r>
              <a:rPr lang="zh-TW" altLang="en-US" sz="1600" dirty="0" smtClean="0"/>
              <a:t>設計</a:t>
            </a:r>
            <a:r>
              <a:rPr lang="zh-TW" altLang="en-US" sz="1600" dirty="0"/>
              <a:t>教材時，宜選擇</a:t>
            </a:r>
            <a:r>
              <a:rPr lang="zh-TW" altLang="en-US" b="1" dirty="0">
                <a:solidFill>
                  <a:srgbClr val="FF0000"/>
                </a:solidFill>
              </a:rPr>
              <a:t>能體現運算特性與能力之範例為佳</a:t>
            </a:r>
            <a:r>
              <a:rPr lang="zh-TW" altLang="en-US" sz="1600" dirty="0"/>
              <a:t>，例如：以大量資料的搜尋與排序體現自動化以及迴圈結構的必要性，或以複雜的碎形圖案繪製來彰顯遞迴的重要性。</a:t>
            </a:r>
          </a:p>
        </p:txBody>
      </p:sp>
      <p:graphicFrame>
        <p:nvGraphicFramePr>
          <p:cNvPr id="5" name="表格 4"/>
          <p:cNvGraphicFramePr>
            <a:graphicFrameLocks noGrp="1"/>
          </p:cNvGraphicFramePr>
          <p:nvPr>
            <p:extLst>
              <p:ext uri="{D42A27DB-BD31-4B8C-83A1-F6EECF244321}">
                <p14:modId xmlns:p14="http://schemas.microsoft.com/office/powerpoint/2010/main" val="1926314349"/>
              </p:ext>
            </p:extLst>
          </p:nvPr>
        </p:nvGraphicFramePr>
        <p:xfrm>
          <a:off x="1289620" y="1357896"/>
          <a:ext cx="7542681" cy="919480"/>
        </p:xfrm>
        <a:graphic>
          <a:graphicData uri="http://schemas.openxmlformats.org/drawingml/2006/table">
            <a:tbl>
              <a:tblPr firstRow="1" bandRow="1">
                <a:tableStyleId>{5C22544A-7EE6-4342-B048-85BDC9FD1C3A}</a:tableStyleId>
              </a:tblPr>
              <a:tblGrid>
                <a:gridCol w="2514227">
                  <a:extLst>
                    <a:ext uri="{9D8B030D-6E8A-4147-A177-3AD203B41FA5}">
                      <a16:colId xmlns:a16="http://schemas.microsoft.com/office/drawing/2014/main" val="363316256"/>
                    </a:ext>
                  </a:extLst>
                </a:gridCol>
                <a:gridCol w="3864497">
                  <a:extLst>
                    <a:ext uri="{9D8B030D-6E8A-4147-A177-3AD203B41FA5}">
                      <a16:colId xmlns:a16="http://schemas.microsoft.com/office/drawing/2014/main" val="2742786943"/>
                    </a:ext>
                  </a:extLst>
                </a:gridCol>
                <a:gridCol w="1163957">
                  <a:extLst>
                    <a:ext uri="{9D8B030D-6E8A-4147-A177-3AD203B41FA5}">
                      <a16:colId xmlns:a16="http://schemas.microsoft.com/office/drawing/2014/main" val="3309344905"/>
                    </a:ext>
                  </a:extLst>
                </a:gridCol>
              </a:tblGrid>
              <a:tr h="370840">
                <a:tc>
                  <a:txBody>
                    <a:bodyPr/>
                    <a:lstStyle/>
                    <a:p>
                      <a:pPr algn="ctr"/>
                      <a:r>
                        <a:rPr lang="zh-TW" altLang="en-US" dirty="0" smtClean="0"/>
                        <a:t>七年級</a:t>
                      </a:r>
                      <a:endParaRPr lang="zh-TW" altLang="en-US" dirty="0"/>
                    </a:p>
                  </a:txBody>
                  <a:tcPr/>
                </a:tc>
                <a:tc>
                  <a:txBody>
                    <a:bodyPr/>
                    <a:lstStyle/>
                    <a:p>
                      <a:pPr algn="ctr"/>
                      <a:r>
                        <a:rPr lang="zh-TW" altLang="en-US" dirty="0" smtClean="0"/>
                        <a:t>八年級</a:t>
                      </a:r>
                      <a:endParaRPr lang="zh-TW" altLang="en-US" dirty="0"/>
                    </a:p>
                  </a:txBody>
                  <a:tcPr/>
                </a:tc>
                <a:tc>
                  <a:txBody>
                    <a:bodyPr/>
                    <a:lstStyle/>
                    <a:p>
                      <a:pPr algn="ctr"/>
                      <a:r>
                        <a:rPr lang="zh-TW" altLang="en-US" dirty="0" smtClean="0"/>
                        <a:t>九年級</a:t>
                      </a:r>
                      <a:endParaRPr lang="zh-TW" altLang="en-US" dirty="0"/>
                    </a:p>
                  </a:txBody>
                  <a:tcPr/>
                </a:tc>
                <a:extLst>
                  <a:ext uri="{0D108BD9-81ED-4DB2-BD59-A6C34878D82A}">
                    <a16:rowId xmlns:a16="http://schemas.microsoft.com/office/drawing/2014/main" val="3764305021"/>
                  </a:ext>
                </a:extLst>
              </a:tr>
              <a:tr h="370840">
                <a:tc>
                  <a:txBody>
                    <a:bodyPr/>
                    <a:lstStyle/>
                    <a:p>
                      <a:pPr marL="285750" indent="-285750">
                        <a:spcAft>
                          <a:spcPts val="0"/>
                        </a:spcAft>
                        <a:buFont typeface="Arial" panose="020B0604020202020204" pitchFamily="34" charset="0"/>
                        <a:buChar char="•"/>
                      </a:pPr>
                      <a:r>
                        <a:rPr 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演算法</a:t>
                      </a:r>
                      <a:r>
                        <a:rPr lang="zh-TW" sz="1800" kern="100" dirty="0">
                          <a:effectLst/>
                          <a:latin typeface="Calibri" panose="020F0502020204030204" pitchFamily="34" charset="0"/>
                          <a:ea typeface="新細明體" panose="02020500000000000000" pitchFamily="18" charset="-120"/>
                          <a:cs typeface="Times New Roman" panose="02020603050405020304" pitchFamily="18" charset="0"/>
                        </a:rPr>
                        <a:t>基本</a:t>
                      </a:r>
                      <a:r>
                        <a:rPr 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概念</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285750" indent="-285750">
                        <a:spcAft>
                          <a:spcPts val="0"/>
                        </a:spcAft>
                        <a:buFont typeface="Arial" panose="020B0604020202020204" pitchFamily="34" charset="0"/>
                        <a:buChar char="•"/>
                      </a:pPr>
                      <a:r>
                        <a:rPr 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陣列</a:t>
                      </a:r>
                      <a:r>
                        <a:rPr lang="zh-TW" sz="1800" kern="100" dirty="0">
                          <a:effectLst/>
                          <a:latin typeface="Calibri" panose="020F0502020204030204" pitchFamily="34" charset="0"/>
                          <a:ea typeface="新細明體" panose="02020500000000000000" pitchFamily="18" charset="-120"/>
                          <a:cs typeface="Times New Roman" panose="02020603050405020304" pitchFamily="18" charset="0"/>
                        </a:rPr>
                        <a:t>資料結構的概念與應用</a:t>
                      </a:r>
                    </a:p>
                    <a:p>
                      <a:pPr marL="285750" indent="-285750">
                        <a:spcAft>
                          <a:spcPts val="0"/>
                        </a:spcAft>
                        <a:buFont typeface="Arial" panose="020B0604020202020204" pitchFamily="34" charset="0"/>
                        <a:buChar char="•"/>
                      </a:pPr>
                      <a:r>
                        <a:rPr 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基本</a:t>
                      </a:r>
                      <a:r>
                        <a:rPr lang="zh-TW" sz="1800" kern="100" dirty="0">
                          <a:effectLst/>
                          <a:latin typeface="Calibri" panose="020F0502020204030204" pitchFamily="34" charset="0"/>
                          <a:ea typeface="新細明體" panose="02020500000000000000" pitchFamily="18" charset="-120"/>
                          <a:cs typeface="Times New Roman" panose="02020603050405020304" pitchFamily="18" charset="0"/>
                        </a:rPr>
                        <a:t>演算法介紹（搜尋、排序）</a:t>
                      </a:r>
                    </a:p>
                  </a:txBody>
                  <a:tcPr marL="68580" marR="68580" marT="0" marB="0"/>
                </a:tc>
                <a:tc>
                  <a:txBody>
                    <a:bodyPr/>
                    <a:lstStyle/>
                    <a:p>
                      <a:pPr marL="285750" indent="-285750">
                        <a:buFont typeface="Arial" panose="020B0604020202020204" pitchFamily="34" charset="0"/>
                        <a:buChar char="•"/>
                      </a:pPr>
                      <a:endParaRPr lang="zh-TW" altLang="en-US" dirty="0"/>
                    </a:p>
                  </a:txBody>
                  <a:tcPr/>
                </a:tc>
                <a:extLst>
                  <a:ext uri="{0D108BD9-81ED-4DB2-BD59-A6C34878D82A}">
                    <a16:rowId xmlns:a16="http://schemas.microsoft.com/office/drawing/2014/main" val="721862732"/>
                  </a:ext>
                </a:extLst>
              </a:tr>
            </a:tbl>
          </a:graphicData>
        </a:graphic>
      </p:graphicFrame>
    </p:spTree>
    <p:extLst>
      <p:ext uri="{BB962C8B-B14F-4D97-AF65-F5344CB8AC3E}">
        <p14:creationId xmlns:p14="http://schemas.microsoft.com/office/powerpoint/2010/main" val="105112717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二、程式設計 </a:t>
            </a:r>
            <a:r>
              <a:rPr lang="en-US" altLang="zh-TW" dirty="0"/>
              <a:t>(P)</a:t>
            </a:r>
            <a:endParaRPr lang="zh-TW" altLang="en-US" dirty="0"/>
          </a:p>
        </p:txBody>
      </p:sp>
      <p:sp>
        <p:nvSpPr>
          <p:cNvPr id="4" name="投影片編號版面配置區 3"/>
          <p:cNvSpPr>
            <a:spLocks noGrp="1"/>
          </p:cNvSpPr>
          <p:nvPr>
            <p:ph type="sldNum" idx="12"/>
          </p:nvPr>
        </p:nvSpPr>
        <p:spPr/>
        <p:txBody>
          <a:bodyPr/>
          <a:lstStyle/>
          <a:p>
            <a:fld id="{00000000-1234-1234-1234-123412341234}" type="slidenum">
              <a:rPr lang="en-US" altLang="zh-TW" smtClean="0"/>
              <a:pPr/>
              <a:t>43</a:t>
            </a:fld>
            <a:endParaRPr lang="zh-TW" altLang="en-US"/>
          </a:p>
        </p:txBody>
      </p:sp>
      <p:sp>
        <p:nvSpPr>
          <p:cNvPr id="6" name="文字方塊 4"/>
          <p:cNvSpPr txBox="1">
            <a:spLocks noChangeArrowheads="1"/>
          </p:cNvSpPr>
          <p:nvPr/>
        </p:nvSpPr>
        <p:spPr bwMode="auto">
          <a:xfrm>
            <a:off x="242048" y="6436812"/>
            <a:ext cx="44743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科技領域課程綱要</a:t>
            </a:r>
            <a:r>
              <a:rPr lang="en-US" altLang="zh-TW" sz="1200" dirty="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之「附錄三、學習內容說明」</a:t>
            </a:r>
            <a:r>
              <a:rPr lang="en-US" altLang="zh-TW" sz="1200" dirty="0">
                <a:latin typeface="微軟正黑體" panose="020B0604030504040204" pitchFamily="34" charset="-120"/>
                <a:ea typeface="微軟正黑體" panose="020B0604030504040204" pitchFamily="34" charset="-120"/>
              </a:rPr>
              <a:t>p44-46</a:t>
            </a:r>
            <a:endParaRPr lang="zh-TW" altLang="en-US" sz="1200" dirty="0">
              <a:latin typeface="微軟正黑體" panose="020B0604030504040204" pitchFamily="34" charset="-120"/>
              <a:ea typeface="微軟正黑體" panose="020B0604030504040204" pitchFamily="34" charset="-120"/>
            </a:endParaRPr>
          </a:p>
        </p:txBody>
      </p:sp>
      <p:graphicFrame>
        <p:nvGraphicFramePr>
          <p:cNvPr id="5" name="表格 4"/>
          <p:cNvGraphicFramePr>
            <a:graphicFrameLocks noGrp="1"/>
          </p:cNvGraphicFramePr>
          <p:nvPr>
            <p:extLst>
              <p:ext uri="{D42A27DB-BD31-4B8C-83A1-F6EECF244321}">
                <p14:modId xmlns:p14="http://schemas.microsoft.com/office/powerpoint/2010/main" val="1557012591"/>
              </p:ext>
            </p:extLst>
          </p:nvPr>
        </p:nvGraphicFramePr>
        <p:xfrm>
          <a:off x="1085526" y="1340768"/>
          <a:ext cx="7746775" cy="4211320"/>
        </p:xfrm>
        <a:graphic>
          <a:graphicData uri="http://schemas.openxmlformats.org/drawingml/2006/table">
            <a:tbl>
              <a:tblPr firstRow="1" bandRow="1">
                <a:tableStyleId>{5C22544A-7EE6-4342-B048-85BDC9FD1C3A}</a:tableStyleId>
              </a:tblPr>
              <a:tblGrid>
                <a:gridCol w="787065">
                  <a:extLst>
                    <a:ext uri="{9D8B030D-6E8A-4147-A177-3AD203B41FA5}">
                      <a16:colId xmlns:a16="http://schemas.microsoft.com/office/drawing/2014/main" val="2222919018"/>
                    </a:ext>
                  </a:extLst>
                </a:gridCol>
                <a:gridCol w="2123345">
                  <a:extLst>
                    <a:ext uri="{9D8B030D-6E8A-4147-A177-3AD203B41FA5}">
                      <a16:colId xmlns:a16="http://schemas.microsoft.com/office/drawing/2014/main" val="363316256"/>
                    </a:ext>
                  </a:extLst>
                </a:gridCol>
                <a:gridCol w="4836365">
                  <a:extLst>
                    <a:ext uri="{9D8B030D-6E8A-4147-A177-3AD203B41FA5}">
                      <a16:colId xmlns:a16="http://schemas.microsoft.com/office/drawing/2014/main" val="2742786943"/>
                    </a:ext>
                  </a:extLst>
                </a:gridCol>
              </a:tblGrid>
              <a:tr h="370840">
                <a:tc>
                  <a:txBody>
                    <a:bodyPr/>
                    <a:lstStyle/>
                    <a:p>
                      <a:pPr algn="ctr"/>
                      <a:r>
                        <a:rPr lang="zh-TW" altLang="en-US" dirty="0" smtClean="0"/>
                        <a:t>年級</a:t>
                      </a:r>
                      <a:endParaRPr lang="zh-TW" altLang="en-US" dirty="0"/>
                    </a:p>
                  </a:txBody>
                  <a:tcPr/>
                </a:tc>
                <a:tc>
                  <a:txBody>
                    <a:bodyPr/>
                    <a:lstStyle/>
                    <a:p>
                      <a:pPr algn="ctr"/>
                      <a:r>
                        <a:rPr lang="zh-TW" altLang="en-US" dirty="0" smtClean="0"/>
                        <a:t>學習內容</a:t>
                      </a:r>
                      <a:endParaRPr lang="zh-TW" altLang="en-US" dirty="0"/>
                    </a:p>
                  </a:txBody>
                  <a:tcPr/>
                </a:tc>
                <a:tc>
                  <a:txBody>
                    <a:bodyPr/>
                    <a:lstStyle/>
                    <a:p>
                      <a:pPr algn="ctr"/>
                      <a:r>
                        <a:rPr lang="zh-TW" altLang="en-US" dirty="0" smtClean="0"/>
                        <a:t>內容說明</a:t>
                      </a:r>
                      <a:endParaRPr lang="zh-TW" altLang="en-US" dirty="0"/>
                    </a:p>
                  </a:txBody>
                  <a:tcPr/>
                </a:tc>
                <a:extLst>
                  <a:ext uri="{0D108BD9-81ED-4DB2-BD59-A6C34878D82A}">
                    <a16:rowId xmlns:a16="http://schemas.microsoft.com/office/drawing/2014/main" val="3764305021"/>
                  </a:ext>
                </a:extLst>
              </a:tr>
              <a:tr h="370840">
                <a:tc rowSpan="2">
                  <a:txBody>
                    <a:bodyPr/>
                    <a:lstStyle/>
                    <a:p>
                      <a:pPr marL="0" indent="0" algn="ctr">
                        <a:spcAft>
                          <a:spcPts val="0"/>
                        </a:spcAft>
                        <a:buFont typeface="Arial" panose="020B0604020202020204" pitchFamily="34" charset="0"/>
                        <a:buNone/>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七</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1">
                        <a:lumMod val="20000"/>
                        <a:lumOff val="80000"/>
                      </a:schemeClr>
                    </a:solidFill>
                  </a:tcPr>
                </a:tc>
                <a:tc>
                  <a:txBody>
                    <a:bodyPr/>
                    <a:lstStyle/>
                    <a:p>
                      <a:pPr marL="285750" indent="-285750">
                        <a:spcAft>
                          <a:spcPts val="0"/>
                        </a:spcAft>
                        <a:buFont typeface="Arial" panose="020B0604020202020204" pitchFamily="34" charset="0"/>
                        <a:buChar char="•"/>
                      </a:pPr>
                      <a:r>
                        <a:rPr lang="zh-TW"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程式語言基本概念、功能及應用</a:t>
                      </a:r>
                    </a:p>
                  </a:txBody>
                  <a:tcPr marL="68580" marR="68580" marT="0" marB="0">
                    <a:solidFill>
                      <a:schemeClr val="accent1">
                        <a:lumMod val="20000"/>
                        <a:lumOff val="8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程式與電腦的關係。</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程式的功能與應用。</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程式語言的重要概念：資料形態、變數、輸入</a:t>
                      </a:r>
                      <a:r>
                        <a:rPr lang="en-US" altLang="zh-TW" sz="1800" b="0" i="0" u="none" strike="noStrike" kern="1200" baseline="0" dirty="0" smtClean="0">
                          <a:solidFill>
                            <a:schemeClr val="dk1"/>
                          </a:solidFill>
                          <a:latin typeface="+mn-lt"/>
                          <a:ea typeface="+mn-ea"/>
                          <a:cs typeface="+mn-cs"/>
                        </a:rPr>
                        <a:t>/</a:t>
                      </a:r>
                      <a:r>
                        <a:rPr lang="zh-TW" altLang="en-US" sz="1800" b="0" i="0" u="none" strike="noStrike" kern="1200" baseline="0" dirty="0" smtClean="0">
                          <a:solidFill>
                            <a:schemeClr val="dk1"/>
                          </a:solidFill>
                          <a:latin typeface="+mn-lt"/>
                          <a:ea typeface="+mn-ea"/>
                          <a:cs typeface="+mn-cs"/>
                        </a:rPr>
                        <a:t>輸出、算術運算與邏輯運算。</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721862732"/>
                  </a:ext>
                </a:extLst>
              </a:tr>
              <a:tr h="370840">
                <a:tc vMerge="1">
                  <a:txBody>
                    <a:bodyPr/>
                    <a:lstStyle/>
                    <a:p>
                      <a:pPr marL="0" indent="0" algn="ctr">
                        <a:spcAft>
                          <a:spcPts val="0"/>
                        </a:spcAft>
                        <a:buFont typeface="Arial" panose="020B0604020202020204" pitchFamily="34" charset="0"/>
                        <a:buNone/>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TW"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結構化程式設計</a:t>
                      </a:r>
                      <a:endParaRPr lang="en-US"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endParaRPr>
                    </a:p>
                    <a:p>
                      <a:r>
                        <a:rPr lang="zh-TW" altLang="en-US" sz="1800" b="0" i="0" u="none" strike="noStrike" kern="1200" baseline="0" dirty="0" smtClean="0">
                          <a:solidFill>
                            <a:schemeClr val="dk1"/>
                          </a:solidFill>
                          <a:latin typeface="+mn-lt"/>
                          <a:ea typeface="+mn-ea"/>
                          <a:cs typeface="+mn-cs"/>
                        </a:rPr>
                        <a:t>　</a:t>
                      </a:r>
                      <a:r>
                        <a:rPr lang="en-US" altLang="zh-TW" sz="1800" b="0" i="0" u="none" strike="noStrike" kern="1200" baseline="0" dirty="0" smtClean="0">
                          <a:solidFill>
                            <a:schemeClr val="dk1"/>
                          </a:solidFill>
                          <a:latin typeface="+mn-lt"/>
                          <a:ea typeface="+mn-ea"/>
                          <a:cs typeface="+mn-cs"/>
                        </a:rPr>
                        <a:t>-</a:t>
                      </a:r>
                      <a:r>
                        <a:rPr lang="zh-TW" altLang="en-US" sz="1800" b="0" i="0" u="none" strike="noStrike" kern="1200" baseline="0" dirty="0" smtClean="0">
                          <a:solidFill>
                            <a:schemeClr val="dk1"/>
                          </a:solidFill>
                          <a:latin typeface="+mn-lt"/>
                          <a:ea typeface="+mn-ea"/>
                          <a:cs typeface="+mn-cs"/>
                        </a:rPr>
                        <a:t> 循序與選擇結構</a:t>
                      </a:r>
                      <a:endParaRPr lang="en-US" altLang="zh-TW" sz="1800" b="0" i="0" u="none" strike="noStrike" kern="1200" baseline="0" dirty="0" smtClean="0">
                        <a:solidFill>
                          <a:schemeClr val="dk1"/>
                        </a:solidFill>
                        <a:latin typeface="+mn-lt"/>
                        <a:ea typeface="+mn-ea"/>
                        <a:cs typeface="+mn-cs"/>
                      </a:endParaRPr>
                    </a:p>
                    <a:p>
                      <a:r>
                        <a:rPr lang="zh-TW" altLang="en-US" sz="1800" b="0" i="0" u="none" strike="noStrike" kern="1200" baseline="0" dirty="0" smtClean="0">
                          <a:solidFill>
                            <a:schemeClr val="dk1"/>
                          </a:solidFill>
                          <a:latin typeface="+mn-lt"/>
                          <a:ea typeface="+mn-ea"/>
                          <a:cs typeface="+mn-cs"/>
                        </a:rPr>
                        <a:t>　</a:t>
                      </a:r>
                      <a:r>
                        <a:rPr lang="en-US" altLang="zh-TW" sz="1800" b="0" i="0" u="none" strike="noStrike" kern="1200" baseline="0" dirty="0" smtClean="0">
                          <a:solidFill>
                            <a:schemeClr val="dk1"/>
                          </a:solidFill>
                          <a:latin typeface="+mn-lt"/>
                          <a:ea typeface="+mn-ea"/>
                          <a:cs typeface="+mn-cs"/>
                        </a:rPr>
                        <a:t>-</a:t>
                      </a:r>
                      <a:r>
                        <a:rPr lang="zh-TW" altLang="en-US" sz="1800" b="0" i="0" u="none" strike="noStrike" kern="1200" baseline="0" dirty="0" smtClean="0">
                          <a:solidFill>
                            <a:schemeClr val="dk1"/>
                          </a:solidFill>
                          <a:latin typeface="+mn-lt"/>
                          <a:ea typeface="+mn-ea"/>
                          <a:cs typeface="+mn-cs"/>
                        </a:rPr>
                        <a:t> 重複結構</a:t>
                      </a:r>
                      <a:endParaRPr lang="zh-TW"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zh-TW" alt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1">
                        <a:lumMod val="20000"/>
                        <a:lumOff val="8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程式的循序性。</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選擇結構的程式設計實作與應用。</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重複結構的程式設計實作與應用。</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＊選擇與重複結構之整合運用。</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3281556225"/>
                  </a:ext>
                </a:extLst>
              </a:tr>
              <a:tr h="370840">
                <a:tc rowSpan="3">
                  <a:txBody>
                    <a:bodyPr/>
                    <a:lstStyle/>
                    <a:p>
                      <a:pPr marL="0" indent="0" algn="ctr">
                        <a:spcAft>
                          <a:spcPts val="0"/>
                        </a:spcAft>
                        <a:buFont typeface="Arial" panose="020B0604020202020204" pitchFamily="34" charset="0"/>
                        <a:buNone/>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八</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3">
                        <a:lumMod val="40000"/>
                        <a:lumOff val="60000"/>
                      </a:schemeClr>
                    </a:solidFill>
                  </a:tcPr>
                </a:tc>
                <a:tc>
                  <a:txBody>
                    <a:bodyPr/>
                    <a:lstStyle/>
                    <a:p>
                      <a:pPr marL="285750" indent="-285750">
                        <a:spcAft>
                          <a:spcPts val="0"/>
                        </a:spcAft>
                        <a:buFont typeface="Arial" panose="020B0604020202020204" pitchFamily="34" charset="0"/>
                        <a:buChar char="•"/>
                      </a:pPr>
                      <a:r>
                        <a:rPr lang="zh-TW"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陣列程式設計實作</a:t>
                      </a:r>
                    </a:p>
                  </a:txBody>
                  <a:tcPr marL="68580" marR="68580" marT="0" marB="0">
                    <a:solidFill>
                      <a:schemeClr val="accent3">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一維陣列程式設計與問題解決。</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＊陣列與迴圈的整合應用與問題解決。</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3">
                        <a:lumMod val="40000"/>
                        <a:lumOff val="60000"/>
                      </a:schemeClr>
                    </a:solidFill>
                  </a:tcPr>
                </a:tc>
                <a:extLst>
                  <a:ext uri="{0D108BD9-81ED-4DB2-BD59-A6C34878D82A}">
                    <a16:rowId xmlns:a16="http://schemas.microsoft.com/office/drawing/2014/main" val="405498372"/>
                  </a:ext>
                </a:extLst>
              </a:tr>
              <a:tr h="370840">
                <a:tc vMerge="1">
                  <a:txBody>
                    <a:bodyPr/>
                    <a:lstStyle/>
                    <a:p>
                      <a:pPr marL="0" indent="0">
                        <a:buFont typeface="Arial" panose="020B0604020202020204" pitchFamily="34" charset="0"/>
                        <a:buNone/>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TW"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模組化程式設計的概念</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3">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a:t>
                      </a:r>
                      <a:r>
                        <a:rPr lang="zh-TW" altLang="en-US" sz="1800" b="0" i="0" u="none" strike="noStrike" kern="1200" baseline="0" dirty="0" smtClean="0">
                          <a:solidFill>
                            <a:schemeClr val="dk1"/>
                          </a:solidFill>
                          <a:latin typeface="+mn-lt"/>
                          <a:ea typeface="+mn-ea"/>
                          <a:cs typeface="+mn-cs"/>
                        </a:rPr>
                        <a:t> 模組化的意義與特性。</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函數的概念。</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3">
                        <a:lumMod val="40000"/>
                        <a:lumOff val="60000"/>
                      </a:schemeClr>
                    </a:solidFill>
                  </a:tcPr>
                </a:tc>
                <a:extLst>
                  <a:ext uri="{0D108BD9-81ED-4DB2-BD59-A6C34878D82A}">
                    <a16:rowId xmlns:a16="http://schemas.microsoft.com/office/drawing/2014/main" val="2079319987"/>
                  </a:ext>
                </a:extLst>
              </a:tr>
              <a:tr h="370840">
                <a:tc vMerge="1">
                  <a:txBody>
                    <a:bodyPr/>
                    <a:lstStyle/>
                    <a:p>
                      <a:pPr marL="0" indent="0" algn="ctr">
                        <a:spcAft>
                          <a:spcPts val="0"/>
                        </a:spcAft>
                        <a:buFont typeface="Arial" panose="020B0604020202020204" pitchFamily="34" charset="0"/>
                        <a:buNone/>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1">
                        <a:lumMod val="60000"/>
                        <a:lumOff val="40000"/>
                      </a:scheme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TW"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模組化程式設計與問題解決實作</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3">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函數的程式設計與問題解決。</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3">
                        <a:lumMod val="40000"/>
                        <a:lumOff val="60000"/>
                      </a:schemeClr>
                    </a:solidFill>
                  </a:tcPr>
                </a:tc>
                <a:extLst>
                  <a:ext uri="{0D108BD9-81ED-4DB2-BD59-A6C34878D82A}">
                    <a16:rowId xmlns:a16="http://schemas.microsoft.com/office/drawing/2014/main" val="3478100656"/>
                  </a:ext>
                </a:extLst>
              </a:tr>
            </a:tbl>
          </a:graphicData>
        </a:graphic>
      </p:graphicFrame>
      <p:sp>
        <p:nvSpPr>
          <p:cNvPr id="7" name="文字方塊 4"/>
          <p:cNvSpPr txBox="1">
            <a:spLocks noChangeArrowheads="1"/>
          </p:cNvSpPr>
          <p:nvPr/>
        </p:nvSpPr>
        <p:spPr bwMode="auto">
          <a:xfrm>
            <a:off x="1089425" y="6100728"/>
            <a:ext cx="572464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t>「＊」表示各校或教師可依學生學習需求自行決定是否教授本學習內容或其說明。</a:t>
            </a:r>
            <a:endParaRPr lang="zh-TW" altLang="en-US" sz="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5382808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字方塊 4"/>
          <p:cNvSpPr txBox="1">
            <a:spLocks noChangeArrowheads="1"/>
          </p:cNvSpPr>
          <p:nvPr/>
        </p:nvSpPr>
        <p:spPr bwMode="auto">
          <a:xfrm>
            <a:off x="242048" y="6436812"/>
            <a:ext cx="57054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科技領域課程綱要課程手冊初稿更新五版</a:t>
            </a:r>
            <a:r>
              <a:rPr lang="en-US" altLang="zh-TW" sz="1200" dirty="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之「肆、學習重點解析」</a:t>
            </a:r>
            <a:r>
              <a:rPr lang="en-US" altLang="zh-TW" sz="1200" dirty="0" smtClean="0">
                <a:latin typeface="微軟正黑體" panose="020B0604030504040204" pitchFamily="34" charset="-120"/>
                <a:ea typeface="微軟正黑體" panose="020B0604030504040204" pitchFamily="34" charset="-120"/>
              </a:rPr>
              <a:t>p47-51</a:t>
            </a:r>
            <a:endParaRPr lang="zh-TW" altLang="en-US" sz="1200" dirty="0">
              <a:latin typeface="微軟正黑體" panose="020B0604030504040204" pitchFamily="34" charset="-120"/>
              <a:ea typeface="微軟正黑體" panose="020B0604030504040204" pitchFamily="34" charset="-120"/>
            </a:endParaRPr>
          </a:p>
        </p:txBody>
      </p:sp>
      <p:grpSp>
        <p:nvGrpSpPr>
          <p:cNvPr id="7" name="群組 6"/>
          <p:cNvGrpSpPr/>
          <p:nvPr/>
        </p:nvGrpSpPr>
        <p:grpSpPr>
          <a:xfrm>
            <a:off x="899712" y="2636912"/>
            <a:ext cx="8121447" cy="1134551"/>
            <a:chOff x="899712" y="2339947"/>
            <a:chExt cx="8121447" cy="1134551"/>
          </a:xfrm>
        </p:grpSpPr>
        <p:sp>
          <p:nvSpPr>
            <p:cNvPr id="9" name="圓角矩形 8"/>
            <p:cNvSpPr/>
            <p:nvPr/>
          </p:nvSpPr>
          <p:spPr>
            <a:xfrm>
              <a:off x="899712" y="2339947"/>
              <a:ext cx="8121447" cy="1134551"/>
            </a:xfrm>
            <a:prstGeom prst="roundRect">
              <a:avLst>
                <a:gd name="adj" fmla="val 5000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0" name="橢圓 9"/>
            <p:cNvSpPr/>
            <p:nvPr/>
          </p:nvSpPr>
          <p:spPr>
            <a:xfrm>
              <a:off x="1043728" y="2364153"/>
              <a:ext cx="1080000" cy="108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eaLnBrk="0" fontAlgn="base" hangingPunct="0">
                <a:spcBef>
                  <a:spcPct val="0"/>
                </a:spcBef>
                <a:spcAft>
                  <a:spcPct val="0"/>
                </a:spcAft>
              </a:pPr>
              <a:r>
                <a:rPr kumimoji="1" lang="zh-TW" altLang="en-US" b="1" dirty="0">
                  <a:solidFill>
                    <a:prstClr val="black"/>
                  </a:solidFill>
                </a:rPr>
                <a:t>內容說明</a:t>
              </a:r>
            </a:p>
          </p:txBody>
        </p:sp>
      </p:grpSp>
      <p:grpSp>
        <p:nvGrpSpPr>
          <p:cNvPr id="11" name="群組 10"/>
          <p:cNvGrpSpPr/>
          <p:nvPr/>
        </p:nvGrpSpPr>
        <p:grpSpPr>
          <a:xfrm>
            <a:off x="899711" y="3856678"/>
            <a:ext cx="8121447" cy="2693413"/>
            <a:chOff x="899711" y="3548041"/>
            <a:chExt cx="8121447" cy="2693413"/>
          </a:xfrm>
        </p:grpSpPr>
        <p:sp>
          <p:nvSpPr>
            <p:cNvPr id="12" name="圓角矩形 11"/>
            <p:cNvSpPr/>
            <p:nvPr/>
          </p:nvSpPr>
          <p:spPr>
            <a:xfrm>
              <a:off x="899711" y="3548041"/>
              <a:ext cx="8121447" cy="2693413"/>
            </a:xfrm>
            <a:prstGeom prst="roundRect">
              <a:avLst>
                <a:gd name="adj" fmla="val 17945"/>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3" name="橢圓 12"/>
            <p:cNvSpPr/>
            <p:nvPr/>
          </p:nvSpPr>
          <p:spPr>
            <a:xfrm>
              <a:off x="1043728" y="3605906"/>
              <a:ext cx="1080000" cy="108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eaLnBrk="0" fontAlgn="base" hangingPunct="0">
                <a:spcBef>
                  <a:spcPct val="0"/>
                </a:spcBef>
                <a:spcAft>
                  <a:spcPct val="0"/>
                </a:spcAft>
              </a:pPr>
              <a:r>
                <a:rPr kumimoji="1" lang="zh-TW" altLang="en-US" b="1" dirty="0" smtClean="0">
                  <a:solidFill>
                    <a:prstClr val="black"/>
                  </a:solidFill>
                </a:rPr>
                <a:t>備註</a:t>
              </a:r>
              <a:endParaRPr kumimoji="1" lang="zh-TW" altLang="en-US" b="1" dirty="0">
                <a:solidFill>
                  <a:prstClr val="black"/>
                </a:solidFill>
              </a:endParaRPr>
            </a:p>
          </p:txBody>
        </p:sp>
      </p:grpSp>
      <p:graphicFrame>
        <p:nvGraphicFramePr>
          <p:cNvPr id="14" name="表格 13"/>
          <p:cNvGraphicFramePr>
            <a:graphicFrameLocks noGrp="1"/>
          </p:cNvGraphicFramePr>
          <p:nvPr>
            <p:extLst>
              <p:ext uri="{D42A27DB-BD31-4B8C-83A1-F6EECF244321}">
                <p14:modId xmlns:p14="http://schemas.microsoft.com/office/powerpoint/2010/main" val="4157819546"/>
              </p:ext>
            </p:extLst>
          </p:nvPr>
        </p:nvGraphicFramePr>
        <p:xfrm>
          <a:off x="1289620" y="1357896"/>
          <a:ext cx="7542681" cy="1193800"/>
        </p:xfrm>
        <a:graphic>
          <a:graphicData uri="http://schemas.openxmlformats.org/drawingml/2006/table">
            <a:tbl>
              <a:tblPr firstRow="1" bandRow="1">
                <a:tableStyleId>{5C22544A-7EE6-4342-B048-85BDC9FD1C3A}</a:tableStyleId>
              </a:tblPr>
              <a:tblGrid>
                <a:gridCol w="2922340">
                  <a:extLst>
                    <a:ext uri="{9D8B030D-6E8A-4147-A177-3AD203B41FA5}">
                      <a16:colId xmlns:a16="http://schemas.microsoft.com/office/drawing/2014/main" val="363316256"/>
                    </a:ext>
                  </a:extLst>
                </a:gridCol>
                <a:gridCol w="3672408">
                  <a:extLst>
                    <a:ext uri="{9D8B030D-6E8A-4147-A177-3AD203B41FA5}">
                      <a16:colId xmlns:a16="http://schemas.microsoft.com/office/drawing/2014/main" val="2742786943"/>
                    </a:ext>
                  </a:extLst>
                </a:gridCol>
                <a:gridCol w="947933">
                  <a:extLst>
                    <a:ext uri="{9D8B030D-6E8A-4147-A177-3AD203B41FA5}">
                      <a16:colId xmlns:a16="http://schemas.microsoft.com/office/drawing/2014/main" val="3309344905"/>
                    </a:ext>
                  </a:extLst>
                </a:gridCol>
              </a:tblGrid>
              <a:tr h="370840">
                <a:tc>
                  <a:txBody>
                    <a:bodyPr/>
                    <a:lstStyle/>
                    <a:p>
                      <a:pPr algn="ctr"/>
                      <a:r>
                        <a:rPr lang="zh-TW" altLang="en-US" dirty="0" smtClean="0"/>
                        <a:t>七年級</a:t>
                      </a:r>
                      <a:endParaRPr lang="zh-TW" altLang="en-US" dirty="0"/>
                    </a:p>
                  </a:txBody>
                  <a:tcPr/>
                </a:tc>
                <a:tc>
                  <a:txBody>
                    <a:bodyPr/>
                    <a:lstStyle/>
                    <a:p>
                      <a:pPr algn="ctr"/>
                      <a:r>
                        <a:rPr lang="zh-TW" altLang="en-US" dirty="0" smtClean="0"/>
                        <a:t>八年級</a:t>
                      </a:r>
                      <a:endParaRPr lang="zh-TW" altLang="en-US" dirty="0"/>
                    </a:p>
                  </a:txBody>
                  <a:tcPr/>
                </a:tc>
                <a:tc>
                  <a:txBody>
                    <a:bodyPr/>
                    <a:lstStyle/>
                    <a:p>
                      <a:pPr algn="ctr"/>
                      <a:r>
                        <a:rPr lang="zh-TW" altLang="en-US" dirty="0" smtClean="0"/>
                        <a:t>九年級</a:t>
                      </a:r>
                      <a:endParaRPr lang="zh-TW" altLang="en-US" dirty="0"/>
                    </a:p>
                  </a:txBody>
                  <a:tcPr/>
                </a:tc>
                <a:extLst>
                  <a:ext uri="{0D108BD9-81ED-4DB2-BD59-A6C34878D82A}">
                    <a16:rowId xmlns:a16="http://schemas.microsoft.com/office/drawing/2014/main" val="3764305021"/>
                  </a:ext>
                </a:extLst>
              </a:tr>
              <a:tr h="370840">
                <a:tc>
                  <a:txBody>
                    <a:bodyPr/>
                    <a:lstStyle/>
                    <a:p>
                      <a:pPr marL="285750" indent="-285750">
                        <a:spcAft>
                          <a:spcPts val="0"/>
                        </a:spcAft>
                        <a:buFont typeface="Arial" panose="020B0604020202020204" pitchFamily="34" charset="0"/>
                        <a:buChar char="•"/>
                      </a:pPr>
                      <a:r>
                        <a:rPr 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程式</a:t>
                      </a:r>
                      <a:r>
                        <a:rPr lang="zh-TW" sz="1800" kern="100" dirty="0">
                          <a:effectLst/>
                          <a:latin typeface="Calibri" panose="020F0502020204030204" pitchFamily="34" charset="0"/>
                          <a:ea typeface="新細明體" panose="02020500000000000000" pitchFamily="18" charset="-120"/>
                          <a:cs typeface="Times New Roman" panose="02020603050405020304" pitchFamily="18" charset="0"/>
                        </a:rPr>
                        <a:t>語言基本概念、功能及應用</a:t>
                      </a:r>
                    </a:p>
                    <a:p>
                      <a:pPr marL="285750" indent="-285750">
                        <a:spcAft>
                          <a:spcPts val="0"/>
                        </a:spcAft>
                        <a:buFont typeface="Arial" panose="020B0604020202020204" pitchFamily="34" charset="0"/>
                        <a:buChar char="•"/>
                      </a:pPr>
                      <a:r>
                        <a:rPr 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結構</a:t>
                      </a:r>
                      <a:r>
                        <a:rPr lang="zh-TW" sz="1800" kern="100" dirty="0">
                          <a:effectLst/>
                          <a:latin typeface="Calibri" panose="020F0502020204030204" pitchFamily="34" charset="0"/>
                          <a:ea typeface="新細明體" panose="02020500000000000000" pitchFamily="18" charset="-120"/>
                          <a:cs typeface="Times New Roman" panose="02020603050405020304" pitchFamily="18" charset="0"/>
                        </a:rPr>
                        <a:t>化</a:t>
                      </a:r>
                      <a:r>
                        <a:rPr 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程式設計</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285750" indent="-285750">
                        <a:spcAft>
                          <a:spcPts val="0"/>
                        </a:spcAft>
                        <a:buFont typeface="Arial" panose="020B0604020202020204" pitchFamily="34" charset="0"/>
                        <a:buChar char="•"/>
                      </a:pPr>
                      <a:r>
                        <a:rPr 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陣列</a:t>
                      </a:r>
                      <a:r>
                        <a:rPr lang="zh-TW" sz="1800" kern="100" dirty="0">
                          <a:effectLst/>
                          <a:latin typeface="Calibri" panose="020F0502020204030204" pitchFamily="34" charset="0"/>
                          <a:ea typeface="新細明體" panose="02020500000000000000" pitchFamily="18" charset="-120"/>
                          <a:cs typeface="Times New Roman" panose="02020603050405020304" pitchFamily="18" charset="0"/>
                        </a:rPr>
                        <a:t>程式設計實作</a:t>
                      </a:r>
                    </a:p>
                    <a:p>
                      <a:pPr marL="285750" indent="-285750">
                        <a:spcAft>
                          <a:spcPts val="0"/>
                        </a:spcAft>
                        <a:buFont typeface="Arial" panose="020B0604020202020204" pitchFamily="34" charset="0"/>
                        <a:buChar char="•"/>
                      </a:pPr>
                      <a:r>
                        <a:rPr 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模組化</a:t>
                      </a:r>
                      <a:r>
                        <a:rPr lang="zh-TW" sz="1800" kern="100" dirty="0">
                          <a:effectLst/>
                          <a:latin typeface="Calibri" panose="020F0502020204030204" pitchFamily="34" charset="0"/>
                          <a:ea typeface="新細明體" panose="02020500000000000000" pitchFamily="18" charset="-120"/>
                          <a:cs typeface="Times New Roman" panose="02020603050405020304" pitchFamily="18" charset="0"/>
                        </a:rPr>
                        <a:t>程式設計的概念</a:t>
                      </a:r>
                    </a:p>
                    <a:p>
                      <a:pPr marL="285750" indent="-285750">
                        <a:spcAft>
                          <a:spcPts val="0"/>
                        </a:spcAft>
                        <a:buFont typeface="Arial" panose="020B0604020202020204" pitchFamily="34" charset="0"/>
                        <a:buChar char="•"/>
                      </a:pPr>
                      <a:r>
                        <a:rPr 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模組化</a:t>
                      </a:r>
                      <a:r>
                        <a:rPr lang="zh-TW" sz="1800" kern="100" dirty="0">
                          <a:effectLst/>
                          <a:latin typeface="Calibri" panose="020F0502020204030204" pitchFamily="34" charset="0"/>
                          <a:ea typeface="新細明體" panose="02020500000000000000" pitchFamily="18" charset="-120"/>
                          <a:cs typeface="Times New Roman" panose="02020603050405020304" pitchFamily="18" charset="0"/>
                        </a:rPr>
                        <a:t>程式設計與問題解決實作</a:t>
                      </a:r>
                    </a:p>
                  </a:txBody>
                  <a:tcPr marL="68580" marR="68580" marT="0" marB="0"/>
                </a:tc>
                <a:tc>
                  <a:txBody>
                    <a:bodyPr/>
                    <a:lstStyle/>
                    <a:p>
                      <a:pPr marL="285750" indent="-285750">
                        <a:buFont typeface="Arial" panose="020B0604020202020204" pitchFamily="34" charset="0"/>
                        <a:buChar char="•"/>
                      </a:pPr>
                      <a:endParaRPr lang="zh-TW" altLang="en-US" dirty="0"/>
                    </a:p>
                  </a:txBody>
                  <a:tcPr/>
                </a:tc>
                <a:extLst>
                  <a:ext uri="{0D108BD9-81ED-4DB2-BD59-A6C34878D82A}">
                    <a16:rowId xmlns:a16="http://schemas.microsoft.com/office/drawing/2014/main" val="721862732"/>
                  </a:ext>
                </a:extLst>
              </a:tr>
            </a:tbl>
          </a:graphicData>
        </a:graphic>
      </p:graphicFrame>
      <p:sp>
        <p:nvSpPr>
          <p:cNvPr id="2" name="標題 1"/>
          <p:cNvSpPr>
            <a:spLocks noGrp="1"/>
          </p:cNvSpPr>
          <p:nvPr>
            <p:ph type="title"/>
          </p:nvPr>
        </p:nvSpPr>
        <p:spPr/>
        <p:txBody>
          <a:bodyPr>
            <a:normAutofit fontScale="90000"/>
          </a:bodyPr>
          <a:lstStyle/>
          <a:p>
            <a:r>
              <a:rPr lang="zh-TW" altLang="en-US" dirty="0" smtClean="0"/>
              <a:t>二、程式設計 </a:t>
            </a:r>
            <a:r>
              <a:rPr lang="en-US" altLang="zh-TW" dirty="0"/>
              <a:t>(P)</a:t>
            </a:r>
            <a:endParaRPr lang="zh-TW" altLang="en-US" dirty="0"/>
          </a:p>
        </p:txBody>
      </p:sp>
      <p:sp>
        <p:nvSpPr>
          <p:cNvPr id="3" name="文字版面配置區 2"/>
          <p:cNvSpPr>
            <a:spLocks noGrp="1"/>
          </p:cNvSpPr>
          <p:nvPr>
            <p:ph type="body" idx="1"/>
          </p:nvPr>
        </p:nvSpPr>
        <p:spPr>
          <a:xfrm>
            <a:off x="1979712" y="2783707"/>
            <a:ext cx="6969438" cy="957411"/>
          </a:xfrm>
        </p:spPr>
        <p:txBody>
          <a:bodyPr>
            <a:normAutofit lnSpcReduction="10000"/>
          </a:bodyPr>
          <a:lstStyle/>
          <a:p>
            <a:r>
              <a:rPr lang="zh-TW" altLang="en-US" sz="1600" dirty="0"/>
              <a:t>介紹程式設計的</a:t>
            </a:r>
            <a:r>
              <a:rPr lang="zh-TW" altLang="en-US" sz="1800" b="1" dirty="0" smtClean="0">
                <a:solidFill>
                  <a:srgbClr val="0070C0"/>
                </a:solidFill>
              </a:rPr>
              <a:t>概念</a:t>
            </a:r>
            <a:r>
              <a:rPr lang="zh-TW" altLang="en-US" sz="1800" b="1" dirty="0">
                <a:solidFill>
                  <a:srgbClr val="0070C0"/>
                </a:solidFill>
              </a:rPr>
              <a:t>、實作及應用</a:t>
            </a:r>
            <a:r>
              <a:rPr lang="zh-TW" altLang="en-US" sz="1600" dirty="0"/>
              <a:t>等</a:t>
            </a:r>
            <a:r>
              <a:rPr lang="zh-TW" altLang="en-US" sz="1600" dirty="0" smtClean="0"/>
              <a:t>內涵。</a:t>
            </a:r>
            <a:endParaRPr lang="en-US" altLang="zh-TW" sz="1600" dirty="0" smtClean="0"/>
          </a:p>
          <a:p>
            <a:r>
              <a:rPr lang="zh-TW" altLang="en-US" sz="1600" dirty="0" smtClean="0"/>
              <a:t>透過</a:t>
            </a:r>
            <a:r>
              <a:rPr lang="zh-TW" altLang="en-US" sz="1600" dirty="0"/>
              <a:t>程式設計</a:t>
            </a:r>
            <a:r>
              <a:rPr lang="zh-TW" altLang="en-US" sz="1800" b="1" dirty="0" smtClean="0">
                <a:solidFill>
                  <a:srgbClr val="0070C0"/>
                </a:solidFill>
              </a:rPr>
              <a:t>實踐</a:t>
            </a:r>
            <a:r>
              <a:rPr lang="zh-TW" altLang="en-US" sz="1800" b="1" dirty="0">
                <a:solidFill>
                  <a:srgbClr val="0070C0"/>
                </a:solidFill>
              </a:rPr>
              <a:t>運算思維</a:t>
            </a:r>
            <a:r>
              <a:rPr lang="zh-TW" altLang="en-US" sz="1600" dirty="0"/>
              <a:t>，培養</a:t>
            </a:r>
            <a:r>
              <a:rPr lang="zh-TW" altLang="en-US" sz="1600" dirty="0" smtClean="0"/>
              <a:t>以運算</a:t>
            </a:r>
            <a:r>
              <a:rPr lang="zh-TW" altLang="en-US" sz="1600" dirty="0"/>
              <a:t>思維解決問題</a:t>
            </a:r>
            <a:r>
              <a:rPr lang="zh-TW" altLang="en-US" sz="1600" dirty="0" smtClean="0"/>
              <a:t>，及</a:t>
            </a:r>
            <a:r>
              <a:rPr lang="zh-TW" altLang="en-US" sz="1600" dirty="0"/>
              <a:t>與他人進行合作</a:t>
            </a:r>
            <a:r>
              <a:rPr lang="zh-TW" altLang="en-US" sz="1600" dirty="0" smtClean="0"/>
              <a:t>共創</a:t>
            </a:r>
            <a:r>
              <a:rPr lang="zh-TW" altLang="en-US" sz="1600" dirty="0"/>
              <a:t>之能力。</a:t>
            </a:r>
          </a:p>
        </p:txBody>
      </p:sp>
      <p:sp>
        <p:nvSpPr>
          <p:cNvPr id="4" name="投影片編號版面配置區 3"/>
          <p:cNvSpPr>
            <a:spLocks noGrp="1"/>
          </p:cNvSpPr>
          <p:nvPr>
            <p:ph type="sldNum" idx="12"/>
          </p:nvPr>
        </p:nvSpPr>
        <p:spPr/>
        <p:txBody>
          <a:bodyPr/>
          <a:lstStyle/>
          <a:p>
            <a:fld id="{00000000-1234-1234-1234-123412341234}" type="slidenum">
              <a:rPr lang="en-US" altLang="zh-TW" smtClean="0"/>
              <a:pPr/>
              <a:t>44</a:t>
            </a:fld>
            <a:endParaRPr lang="zh-TW" altLang="en-US"/>
          </a:p>
        </p:txBody>
      </p:sp>
      <p:sp>
        <p:nvSpPr>
          <p:cNvPr id="8" name="矩形 7"/>
          <p:cNvSpPr/>
          <p:nvPr/>
        </p:nvSpPr>
        <p:spPr>
          <a:xfrm>
            <a:off x="2123728" y="3886734"/>
            <a:ext cx="6753414" cy="2739211"/>
          </a:xfrm>
          <a:prstGeom prst="rect">
            <a:avLst/>
          </a:prstGeom>
        </p:spPr>
        <p:txBody>
          <a:bodyPr wrap="square">
            <a:spAutoFit/>
          </a:bodyPr>
          <a:lstStyle/>
          <a:p>
            <a:pPr marL="342900" indent="-342900">
              <a:buFont typeface="+mj-lt"/>
              <a:buAutoNum type="arabicPeriod"/>
            </a:pPr>
            <a:r>
              <a:rPr lang="zh-TW" altLang="en-US" sz="1600" dirty="0" smtClean="0"/>
              <a:t>程式設計</a:t>
            </a:r>
            <a:r>
              <a:rPr lang="zh-TW" altLang="en-US" sz="1600" dirty="0"/>
              <a:t>教學應著重於建立以運算思維解決問題的實作能力，</a:t>
            </a:r>
            <a:r>
              <a:rPr lang="zh-TW" altLang="en-US" b="1" dirty="0">
                <a:solidFill>
                  <a:srgbClr val="FF0000"/>
                </a:solidFill>
              </a:rPr>
              <a:t>避免只教授程式語法</a:t>
            </a:r>
            <a:r>
              <a:rPr lang="zh-TW" altLang="en-US" sz="1600" dirty="0"/>
              <a:t>。</a:t>
            </a:r>
          </a:p>
          <a:p>
            <a:pPr marL="342900" indent="-342900">
              <a:buFont typeface="+mj-lt"/>
              <a:buAutoNum type="arabicPeriod"/>
            </a:pPr>
            <a:r>
              <a:rPr lang="zh-TW" altLang="en-US" sz="1600" dirty="0" smtClean="0"/>
              <a:t>教師</a:t>
            </a:r>
            <a:r>
              <a:rPr lang="zh-TW" altLang="en-US" sz="1600" dirty="0"/>
              <a:t>應挑選適合該階段學生能力的</a:t>
            </a:r>
            <a:r>
              <a:rPr lang="zh-TW" altLang="en-US" b="1" dirty="0">
                <a:solidFill>
                  <a:srgbClr val="FF0000"/>
                </a:solidFill>
              </a:rPr>
              <a:t>程式設計工具</a:t>
            </a:r>
            <a:r>
              <a:rPr lang="zh-TW" altLang="en-US" sz="1600" dirty="0"/>
              <a:t>，例如：國中、小階段可利用視覺化程式設計進行教學，以更能專注於核心能力的培養。</a:t>
            </a:r>
          </a:p>
          <a:p>
            <a:pPr marL="342900" indent="-342900">
              <a:buFont typeface="+mj-lt"/>
              <a:buAutoNum type="arabicPeriod"/>
            </a:pPr>
            <a:r>
              <a:rPr lang="zh-TW" altLang="en-US" sz="1600" dirty="0" smtClean="0"/>
              <a:t>宜</a:t>
            </a:r>
            <a:r>
              <a:rPr lang="zh-TW" altLang="en-US" sz="1600" dirty="0"/>
              <a:t>考量學生個人興趣與能力的差異，調整教材之深度與廣度，以實踐</a:t>
            </a:r>
            <a:r>
              <a:rPr lang="zh-TW" altLang="en-US" b="1" dirty="0">
                <a:solidFill>
                  <a:srgbClr val="FF0000"/>
                </a:solidFill>
              </a:rPr>
              <a:t>差異化教學</a:t>
            </a:r>
            <a:r>
              <a:rPr lang="zh-TW" altLang="en-US" sz="1600" dirty="0"/>
              <a:t>。</a:t>
            </a:r>
          </a:p>
          <a:p>
            <a:pPr marL="342900" indent="-342900">
              <a:buFont typeface="+mj-lt"/>
              <a:buAutoNum type="arabicPeriod"/>
            </a:pPr>
            <a:r>
              <a:rPr lang="zh-TW" altLang="en-US" sz="1600" dirty="0" smtClean="0"/>
              <a:t>課程</a:t>
            </a:r>
            <a:r>
              <a:rPr lang="zh-TW" altLang="en-US" sz="1600" dirty="0"/>
              <a:t>實施可包含</a:t>
            </a:r>
            <a:r>
              <a:rPr lang="zh-TW" altLang="en-US" b="1" dirty="0">
                <a:solidFill>
                  <a:srgbClr val="FF0000"/>
                </a:solidFill>
              </a:rPr>
              <a:t>合作程式設計專題</a:t>
            </a:r>
            <a:r>
              <a:rPr lang="zh-TW" altLang="en-US" sz="1600" dirty="0"/>
              <a:t>，以培養學生溝通協調、應用適當工具進行共創及表達資訊科技創作的能力。</a:t>
            </a:r>
          </a:p>
          <a:p>
            <a:pPr marL="342900" indent="-342900">
              <a:buFont typeface="+mj-lt"/>
              <a:buAutoNum type="arabicPeriod"/>
            </a:pPr>
            <a:r>
              <a:rPr lang="zh-TW" altLang="en-US" sz="1600" dirty="0" smtClean="0"/>
              <a:t>程式設計</a:t>
            </a:r>
            <a:r>
              <a:rPr lang="zh-TW" altLang="en-US" sz="1600" dirty="0"/>
              <a:t>範例或專題主題宜</a:t>
            </a:r>
            <a:r>
              <a:rPr lang="zh-TW" altLang="en-US" b="1" dirty="0">
                <a:solidFill>
                  <a:srgbClr val="FF0000"/>
                </a:solidFill>
              </a:rPr>
              <a:t>融入生活化情境</a:t>
            </a:r>
            <a:r>
              <a:rPr lang="zh-TW" altLang="en-US" sz="1600" dirty="0"/>
              <a:t>，例如：以校園為背景設計遊戲、解決日常需求問題等，使學生體驗程式設計之實用性。</a:t>
            </a:r>
          </a:p>
        </p:txBody>
      </p:sp>
    </p:spTree>
    <p:extLst>
      <p:ext uri="{BB962C8B-B14F-4D97-AF65-F5344CB8AC3E}">
        <p14:creationId xmlns:p14="http://schemas.microsoft.com/office/powerpoint/2010/main" val="132964474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三、系統平台 </a:t>
            </a:r>
            <a:r>
              <a:rPr lang="en-US" altLang="zh-TW" dirty="0"/>
              <a:t>(S)</a:t>
            </a:r>
            <a:endParaRPr lang="zh-TW" altLang="en-US" dirty="0"/>
          </a:p>
        </p:txBody>
      </p:sp>
      <p:sp>
        <p:nvSpPr>
          <p:cNvPr id="4" name="投影片編號版面配置區 3"/>
          <p:cNvSpPr>
            <a:spLocks noGrp="1"/>
          </p:cNvSpPr>
          <p:nvPr>
            <p:ph type="sldNum" idx="12"/>
          </p:nvPr>
        </p:nvSpPr>
        <p:spPr/>
        <p:txBody>
          <a:bodyPr/>
          <a:lstStyle/>
          <a:p>
            <a:fld id="{00000000-1234-1234-1234-123412341234}" type="slidenum">
              <a:rPr lang="en-US" altLang="zh-TW" smtClean="0"/>
              <a:pPr/>
              <a:t>45</a:t>
            </a:fld>
            <a:endParaRPr lang="zh-TW" altLang="en-US"/>
          </a:p>
        </p:txBody>
      </p:sp>
      <p:sp>
        <p:nvSpPr>
          <p:cNvPr id="6" name="文字方塊 4"/>
          <p:cNvSpPr txBox="1">
            <a:spLocks noChangeArrowheads="1"/>
          </p:cNvSpPr>
          <p:nvPr/>
        </p:nvSpPr>
        <p:spPr bwMode="auto">
          <a:xfrm>
            <a:off x="242048" y="6436812"/>
            <a:ext cx="44743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科技領域課程綱要</a:t>
            </a:r>
            <a:r>
              <a:rPr lang="en-US" altLang="zh-TW" sz="1200" dirty="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之「附錄三、學習內容說明」</a:t>
            </a:r>
            <a:r>
              <a:rPr lang="en-US" altLang="zh-TW" sz="1200" dirty="0">
                <a:latin typeface="微軟正黑體" panose="020B0604030504040204" pitchFamily="34" charset="-120"/>
                <a:ea typeface="微軟正黑體" panose="020B0604030504040204" pitchFamily="34" charset="-120"/>
              </a:rPr>
              <a:t>p44-46</a:t>
            </a:r>
            <a:endParaRPr lang="zh-TW" altLang="en-US" sz="1200" dirty="0">
              <a:latin typeface="微軟正黑體" panose="020B0604030504040204" pitchFamily="34" charset="-120"/>
              <a:ea typeface="微軟正黑體" panose="020B0604030504040204" pitchFamily="34" charset="-120"/>
            </a:endParaRPr>
          </a:p>
        </p:txBody>
      </p:sp>
      <p:graphicFrame>
        <p:nvGraphicFramePr>
          <p:cNvPr id="5" name="表格 4"/>
          <p:cNvGraphicFramePr>
            <a:graphicFrameLocks noGrp="1"/>
          </p:cNvGraphicFramePr>
          <p:nvPr>
            <p:extLst>
              <p:ext uri="{D42A27DB-BD31-4B8C-83A1-F6EECF244321}">
                <p14:modId xmlns:p14="http://schemas.microsoft.com/office/powerpoint/2010/main" val="2990370347"/>
              </p:ext>
            </p:extLst>
          </p:nvPr>
        </p:nvGraphicFramePr>
        <p:xfrm>
          <a:off x="1085526" y="1340768"/>
          <a:ext cx="7746775" cy="4759960"/>
        </p:xfrm>
        <a:graphic>
          <a:graphicData uri="http://schemas.openxmlformats.org/drawingml/2006/table">
            <a:tbl>
              <a:tblPr firstRow="1" bandRow="1">
                <a:tableStyleId>{5C22544A-7EE6-4342-B048-85BDC9FD1C3A}</a:tableStyleId>
              </a:tblPr>
              <a:tblGrid>
                <a:gridCol w="787065">
                  <a:extLst>
                    <a:ext uri="{9D8B030D-6E8A-4147-A177-3AD203B41FA5}">
                      <a16:colId xmlns:a16="http://schemas.microsoft.com/office/drawing/2014/main" val="2222919018"/>
                    </a:ext>
                  </a:extLst>
                </a:gridCol>
                <a:gridCol w="2123345">
                  <a:extLst>
                    <a:ext uri="{9D8B030D-6E8A-4147-A177-3AD203B41FA5}">
                      <a16:colId xmlns:a16="http://schemas.microsoft.com/office/drawing/2014/main" val="363316256"/>
                    </a:ext>
                  </a:extLst>
                </a:gridCol>
                <a:gridCol w="4836365">
                  <a:extLst>
                    <a:ext uri="{9D8B030D-6E8A-4147-A177-3AD203B41FA5}">
                      <a16:colId xmlns:a16="http://schemas.microsoft.com/office/drawing/2014/main" val="2742786943"/>
                    </a:ext>
                  </a:extLst>
                </a:gridCol>
              </a:tblGrid>
              <a:tr h="370840">
                <a:tc>
                  <a:txBody>
                    <a:bodyPr/>
                    <a:lstStyle/>
                    <a:p>
                      <a:pPr algn="ctr"/>
                      <a:r>
                        <a:rPr lang="zh-TW" altLang="en-US" smtClean="0"/>
                        <a:t>年級</a:t>
                      </a:r>
                      <a:endParaRPr lang="zh-TW" altLang="en-US" dirty="0"/>
                    </a:p>
                  </a:txBody>
                  <a:tcPr/>
                </a:tc>
                <a:tc>
                  <a:txBody>
                    <a:bodyPr/>
                    <a:lstStyle/>
                    <a:p>
                      <a:pPr algn="ctr"/>
                      <a:r>
                        <a:rPr lang="zh-TW" altLang="en-US" dirty="0" smtClean="0"/>
                        <a:t>學習內容</a:t>
                      </a:r>
                      <a:endParaRPr lang="zh-TW" altLang="en-US" dirty="0"/>
                    </a:p>
                  </a:txBody>
                  <a:tcPr/>
                </a:tc>
                <a:tc>
                  <a:txBody>
                    <a:bodyPr/>
                    <a:lstStyle/>
                    <a:p>
                      <a:pPr algn="ctr"/>
                      <a:r>
                        <a:rPr lang="zh-TW" altLang="en-US" dirty="0" smtClean="0"/>
                        <a:t>內容說明</a:t>
                      </a:r>
                      <a:endParaRPr lang="zh-TW" altLang="en-US" dirty="0"/>
                    </a:p>
                  </a:txBody>
                  <a:tcPr/>
                </a:tc>
                <a:extLst>
                  <a:ext uri="{0D108BD9-81ED-4DB2-BD59-A6C34878D82A}">
                    <a16:rowId xmlns:a16="http://schemas.microsoft.com/office/drawing/2014/main" val="3764305021"/>
                  </a:ext>
                </a:extLst>
              </a:tr>
              <a:tr h="370840">
                <a:tc rowSpan="4">
                  <a:txBody>
                    <a:bodyPr/>
                    <a:lstStyle/>
                    <a:p>
                      <a:pPr marL="0" indent="0" algn="ctr">
                        <a:spcAft>
                          <a:spcPts val="0"/>
                        </a:spcAft>
                        <a:buFont typeface="Arial" panose="020B0604020202020204" pitchFamily="34" charset="0"/>
                        <a:buNone/>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九</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4">
                        <a:lumMod val="40000"/>
                        <a:lumOff val="60000"/>
                      </a:schemeClr>
                    </a:solidFill>
                  </a:tcPr>
                </a:tc>
                <a:tc>
                  <a:txBody>
                    <a:bodyPr/>
                    <a:lstStyle/>
                    <a:p>
                      <a:pPr marL="285750" indent="-285750">
                        <a:buFont typeface="Arial" panose="020B0604020202020204" pitchFamily="34" charset="0"/>
                        <a:buChar char="•"/>
                      </a:pPr>
                      <a:r>
                        <a:rPr lang="zh-TW" altLang="en-US" dirty="0" smtClean="0"/>
                        <a:t>系統平台重要發展與演進</a:t>
                      </a:r>
                    </a:p>
                  </a:txBody>
                  <a:tcPr marL="68580" marR="68580" marT="0" marB="0">
                    <a:solidFill>
                      <a:schemeClr val="accent4">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系統平台演進歷程與重要趨勢。</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4">
                        <a:lumMod val="40000"/>
                        <a:lumOff val="60000"/>
                      </a:schemeClr>
                    </a:solidFill>
                  </a:tcPr>
                </a:tc>
                <a:extLst>
                  <a:ext uri="{0D108BD9-81ED-4DB2-BD59-A6C34878D82A}">
                    <a16:rowId xmlns:a16="http://schemas.microsoft.com/office/drawing/2014/main" val="721862732"/>
                  </a:ext>
                </a:extLst>
              </a:tr>
              <a:tr h="370840">
                <a:tc vMerge="1">
                  <a:txBody>
                    <a:bodyPr/>
                    <a:lstStyle/>
                    <a:p>
                      <a:pPr marL="0" indent="0" algn="ctr">
                        <a:spcAft>
                          <a:spcPts val="0"/>
                        </a:spcAft>
                        <a:buFont typeface="Arial" panose="020B0604020202020204" pitchFamily="34" charset="0"/>
                        <a:buNone/>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TW" altLang="en-US" dirty="0" smtClean="0"/>
                        <a:t>系統平台之組成架構與基本運作原理</a:t>
                      </a:r>
                      <a:endParaRPr lang="zh-TW" alt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4">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系統軟硬體架構與運作原理：作業系統、</a:t>
                      </a:r>
                      <a:r>
                        <a:rPr lang="en-US" altLang="zh-TW" sz="1800" b="0" i="0" u="none" strike="noStrike" kern="1200" baseline="0" dirty="0" smtClean="0">
                          <a:solidFill>
                            <a:schemeClr val="dk1"/>
                          </a:solidFill>
                          <a:latin typeface="+mn-lt"/>
                          <a:ea typeface="+mn-ea"/>
                          <a:cs typeface="+mn-cs"/>
                        </a:rPr>
                        <a:t>CPU</a:t>
                      </a:r>
                      <a:r>
                        <a:rPr lang="zh-TW" altLang="en-US" sz="1800" b="0" i="0" u="none" strike="noStrike" kern="1200" baseline="0" dirty="0" smtClean="0">
                          <a:solidFill>
                            <a:schemeClr val="dk1"/>
                          </a:solidFill>
                          <a:latin typeface="+mn-lt"/>
                          <a:ea typeface="+mn-ea"/>
                          <a:cs typeface="+mn-cs"/>
                        </a:rPr>
                        <a:t>、記憶體、輸入輸出。</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4">
                        <a:lumMod val="40000"/>
                        <a:lumOff val="60000"/>
                      </a:schemeClr>
                    </a:solidFill>
                  </a:tcPr>
                </a:tc>
                <a:extLst>
                  <a:ext uri="{0D108BD9-81ED-4DB2-BD59-A6C34878D82A}">
                    <a16:rowId xmlns:a16="http://schemas.microsoft.com/office/drawing/2014/main" val="3281556225"/>
                  </a:ext>
                </a:extLst>
              </a:tr>
              <a:tr h="370840">
                <a:tc vMerge="1">
                  <a:txBody>
                    <a:bodyPr/>
                    <a:lstStyle/>
                    <a:p>
                      <a:pPr marL="0" indent="0" algn="ctr">
                        <a:spcAft>
                          <a:spcPts val="0"/>
                        </a:spcAft>
                        <a:buFont typeface="Arial" panose="020B0604020202020204" pitchFamily="34" charset="0"/>
                        <a:buNone/>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1">
                        <a:lumMod val="60000"/>
                        <a:lumOff val="40000"/>
                      </a:scheme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TW" altLang="en-US" dirty="0" smtClean="0"/>
                        <a:t>網路技術的概念與介紹</a:t>
                      </a:r>
                      <a:endParaRPr lang="zh-TW"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4">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電腦網路的概念與發展歷史。</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網際網路的重要概念。</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無線區域網路的重要概念。</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＊無線個人區域網路的重要概念。</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＊行動通訊系統的重要概念。</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4">
                        <a:lumMod val="40000"/>
                        <a:lumOff val="60000"/>
                      </a:schemeClr>
                    </a:solidFill>
                  </a:tcPr>
                </a:tc>
                <a:extLst>
                  <a:ext uri="{0D108BD9-81ED-4DB2-BD59-A6C34878D82A}">
                    <a16:rowId xmlns:a16="http://schemas.microsoft.com/office/drawing/2014/main" val="405498372"/>
                  </a:ext>
                </a:extLst>
              </a:tr>
              <a:tr h="370840">
                <a:tc vMerge="1">
                  <a:txBody>
                    <a:bodyPr/>
                    <a:lstStyle/>
                    <a:p>
                      <a:pPr marL="0" indent="0">
                        <a:buFont typeface="Arial" panose="020B0604020202020204" pitchFamily="34" charset="0"/>
                        <a:buNone/>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TW" altLang="en-US" dirty="0" smtClean="0"/>
                        <a:t>網路服務的概念與介紹</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4">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網際網路服務 （如電子郵件、全球</a:t>
                      </a:r>
                    </a:p>
                    <a:p>
                      <a:r>
                        <a:rPr lang="zh-TW" altLang="en-US" sz="1800" b="0" i="0" u="none" strike="noStrike" kern="1200" baseline="0" dirty="0" smtClean="0">
                          <a:solidFill>
                            <a:schemeClr val="dk1"/>
                          </a:solidFill>
                          <a:latin typeface="+mn-lt"/>
                          <a:ea typeface="+mn-ea"/>
                          <a:cs typeface="+mn-cs"/>
                        </a:rPr>
                        <a:t>資訊網、即時通訊、隨選視訊等）。</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物聯網系統。</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雲端運算系統。</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其他新興的網路服務。</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社群平台介紹。</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4">
                        <a:lumMod val="40000"/>
                        <a:lumOff val="60000"/>
                      </a:schemeClr>
                    </a:solidFill>
                  </a:tcPr>
                </a:tc>
                <a:extLst>
                  <a:ext uri="{0D108BD9-81ED-4DB2-BD59-A6C34878D82A}">
                    <a16:rowId xmlns:a16="http://schemas.microsoft.com/office/drawing/2014/main" val="2079319987"/>
                  </a:ext>
                </a:extLst>
              </a:tr>
            </a:tbl>
          </a:graphicData>
        </a:graphic>
      </p:graphicFrame>
      <p:sp>
        <p:nvSpPr>
          <p:cNvPr id="7" name="文字方塊 4"/>
          <p:cNvSpPr txBox="1">
            <a:spLocks noChangeArrowheads="1"/>
          </p:cNvSpPr>
          <p:nvPr/>
        </p:nvSpPr>
        <p:spPr bwMode="auto">
          <a:xfrm>
            <a:off x="1089425" y="6100728"/>
            <a:ext cx="572464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t>「＊」表示各校或教師可依學生學習需求自行決定是否教授本學習內容或其說明。</a:t>
            </a:r>
            <a:endParaRPr lang="zh-TW" altLang="en-US" sz="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35210862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表格 13"/>
          <p:cNvGraphicFramePr>
            <a:graphicFrameLocks noGrp="1"/>
          </p:cNvGraphicFramePr>
          <p:nvPr>
            <p:extLst>
              <p:ext uri="{D42A27DB-BD31-4B8C-83A1-F6EECF244321}">
                <p14:modId xmlns:p14="http://schemas.microsoft.com/office/powerpoint/2010/main" val="2649096496"/>
              </p:ext>
            </p:extLst>
          </p:nvPr>
        </p:nvGraphicFramePr>
        <p:xfrm>
          <a:off x="1289620" y="1357896"/>
          <a:ext cx="7542681" cy="1559560"/>
        </p:xfrm>
        <a:graphic>
          <a:graphicData uri="http://schemas.openxmlformats.org/drawingml/2006/table">
            <a:tbl>
              <a:tblPr firstRow="1" bandRow="1">
                <a:tableStyleId>{5C22544A-7EE6-4342-B048-85BDC9FD1C3A}</a:tableStyleId>
              </a:tblPr>
              <a:tblGrid>
                <a:gridCol w="1122140">
                  <a:extLst>
                    <a:ext uri="{9D8B030D-6E8A-4147-A177-3AD203B41FA5}">
                      <a16:colId xmlns:a16="http://schemas.microsoft.com/office/drawing/2014/main" val="363316256"/>
                    </a:ext>
                  </a:extLst>
                </a:gridCol>
                <a:gridCol w="1152128">
                  <a:extLst>
                    <a:ext uri="{9D8B030D-6E8A-4147-A177-3AD203B41FA5}">
                      <a16:colId xmlns:a16="http://schemas.microsoft.com/office/drawing/2014/main" val="2742786943"/>
                    </a:ext>
                  </a:extLst>
                </a:gridCol>
                <a:gridCol w="5268413">
                  <a:extLst>
                    <a:ext uri="{9D8B030D-6E8A-4147-A177-3AD203B41FA5}">
                      <a16:colId xmlns:a16="http://schemas.microsoft.com/office/drawing/2014/main" val="3309344905"/>
                    </a:ext>
                  </a:extLst>
                </a:gridCol>
              </a:tblGrid>
              <a:tr h="370840">
                <a:tc>
                  <a:txBody>
                    <a:bodyPr/>
                    <a:lstStyle/>
                    <a:p>
                      <a:pPr algn="ctr"/>
                      <a:r>
                        <a:rPr lang="zh-TW" altLang="en-US" dirty="0" smtClean="0"/>
                        <a:t>七年級</a:t>
                      </a:r>
                      <a:endParaRPr lang="zh-TW" altLang="en-US" dirty="0"/>
                    </a:p>
                  </a:txBody>
                  <a:tcPr/>
                </a:tc>
                <a:tc>
                  <a:txBody>
                    <a:bodyPr/>
                    <a:lstStyle/>
                    <a:p>
                      <a:pPr algn="ctr"/>
                      <a:r>
                        <a:rPr lang="zh-TW" altLang="en-US" dirty="0" smtClean="0"/>
                        <a:t>八年級</a:t>
                      </a:r>
                      <a:endParaRPr lang="zh-TW" altLang="en-US" dirty="0"/>
                    </a:p>
                  </a:txBody>
                  <a:tcPr/>
                </a:tc>
                <a:tc>
                  <a:txBody>
                    <a:bodyPr/>
                    <a:lstStyle/>
                    <a:p>
                      <a:pPr algn="ctr"/>
                      <a:r>
                        <a:rPr lang="zh-TW" altLang="en-US" dirty="0" smtClean="0"/>
                        <a:t>九年級</a:t>
                      </a:r>
                      <a:endParaRPr lang="zh-TW" altLang="en-US" dirty="0"/>
                    </a:p>
                  </a:txBody>
                  <a:tcPr/>
                </a:tc>
                <a:extLst>
                  <a:ext uri="{0D108BD9-81ED-4DB2-BD59-A6C34878D82A}">
                    <a16:rowId xmlns:a16="http://schemas.microsoft.com/office/drawing/2014/main" val="3764305021"/>
                  </a:ext>
                </a:extLst>
              </a:tr>
              <a:tr h="370840">
                <a:tc>
                  <a:txBody>
                    <a:bodyPr/>
                    <a:lstStyle/>
                    <a:p>
                      <a:pPr marL="285750" indent="-285750">
                        <a:spcAft>
                          <a:spcPts val="0"/>
                        </a:spcAft>
                        <a:buFont typeface="Arial" panose="020B0604020202020204" pitchFamily="34" charset="0"/>
                        <a:buChar char="•"/>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285750" indent="-285750">
                        <a:spcAft>
                          <a:spcPts val="0"/>
                        </a:spcAft>
                        <a:buFont typeface="Arial" panose="020B0604020202020204" pitchFamily="34" charset="0"/>
                        <a:buChar char="•"/>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285750" indent="-285750">
                        <a:buFont typeface="Arial" panose="020B0604020202020204" pitchFamily="34" charset="0"/>
                        <a:buChar char="•"/>
                      </a:pPr>
                      <a:r>
                        <a:rPr lang="zh-TW" altLang="en-US" dirty="0" smtClean="0"/>
                        <a:t>系統平台重要發展與演進</a:t>
                      </a:r>
                    </a:p>
                    <a:p>
                      <a:pPr marL="285750" indent="-285750">
                        <a:buFont typeface="Arial" panose="020B0604020202020204" pitchFamily="34" charset="0"/>
                        <a:buChar char="•"/>
                      </a:pPr>
                      <a:r>
                        <a:rPr lang="zh-TW" altLang="en-US" dirty="0" smtClean="0"/>
                        <a:t>系統平台之組成架構與基本運作原理</a:t>
                      </a:r>
                    </a:p>
                    <a:p>
                      <a:pPr marL="285750" indent="-285750">
                        <a:buFont typeface="Arial" panose="020B0604020202020204" pitchFamily="34" charset="0"/>
                        <a:buChar char="•"/>
                      </a:pPr>
                      <a:r>
                        <a:rPr lang="zh-TW" altLang="en-US" dirty="0" smtClean="0"/>
                        <a:t>網路技術的概念與介紹</a:t>
                      </a:r>
                    </a:p>
                    <a:p>
                      <a:pPr marL="285750" indent="-285750">
                        <a:buFont typeface="Arial" panose="020B0604020202020204" pitchFamily="34" charset="0"/>
                        <a:buChar char="•"/>
                      </a:pPr>
                      <a:r>
                        <a:rPr lang="zh-TW" altLang="en-US" dirty="0" smtClean="0"/>
                        <a:t>網路服務的概念與介紹</a:t>
                      </a:r>
                      <a:endParaRPr lang="zh-TW" altLang="en-US" dirty="0"/>
                    </a:p>
                  </a:txBody>
                  <a:tcPr/>
                </a:tc>
                <a:extLst>
                  <a:ext uri="{0D108BD9-81ED-4DB2-BD59-A6C34878D82A}">
                    <a16:rowId xmlns:a16="http://schemas.microsoft.com/office/drawing/2014/main" val="721862732"/>
                  </a:ext>
                </a:extLst>
              </a:tr>
            </a:tbl>
          </a:graphicData>
        </a:graphic>
      </p:graphicFrame>
      <p:grpSp>
        <p:nvGrpSpPr>
          <p:cNvPr id="7" name="群組 6"/>
          <p:cNvGrpSpPr/>
          <p:nvPr/>
        </p:nvGrpSpPr>
        <p:grpSpPr>
          <a:xfrm>
            <a:off x="899712" y="3019113"/>
            <a:ext cx="8121447" cy="1477073"/>
            <a:chOff x="899712" y="2339946"/>
            <a:chExt cx="8121447" cy="1477073"/>
          </a:xfrm>
        </p:grpSpPr>
        <p:sp>
          <p:nvSpPr>
            <p:cNvPr id="9" name="圓角矩形 8"/>
            <p:cNvSpPr/>
            <p:nvPr/>
          </p:nvSpPr>
          <p:spPr>
            <a:xfrm>
              <a:off x="899712" y="2339946"/>
              <a:ext cx="8121447" cy="1477073"/>
            </a:xfrm>
            <a:prstGeom prst="roundRect">
              <a:avLst>
                <a:gd name="adj" fmla="val 5000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0" name="橢圓 9"/>
            <p:cNvSpPr/>
            <p:nvPr/>
          </p:nvSpPr>
          <p:spPr>
            <a:xfrm>
              <a:off x="1043729" y="2534684"/>
              <a:ext cx="1080000" cy="108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eaLnBrk="0" fontAlgn="base" hangingPunct="0">
                <a:spcBef>
                  <a:spcPct val="0"/>
                </a:spcBef>
                <a:spcAft>
                  <a:spcPct val="0"/>
                </a:spcAft>
              </a:pPr>
              <a:r>
                <a:rPr kumimoji="1" lang="zh-TW" altLang="en-US" b="1" dirty="0">
                  <a:solidFill>
                    <a:prstClr val="black"/>
                  </a:solidFill>
                </a:rPr>
                <a:t>內容說明</a:t>
              </a:r>
            </a:p>
          </p:txBody>
        </p:sp>
      </p:grpSp>
      <p:grpSp>
        <p:nvGrpSpPr>
          <p:cNvPr id="11" name="群組 10"/>
          <p:cNvGrpSpPr/>
          <p:nvPr/>
        </p:nvGrpSpPr>
        <p:grpSpPr>
          <a:xfrm>
            <a:off x="899712" y="4638892"/>
            <a:ext cx="8121447" cy="1751542"/>
            <a:chOff x="899711" y="3548042"/>
            <a:chExt cx="8121447" cy="1751542"/>
          </a:xfrm>
        </p:grpSpPr>
        <p:sp>
          <p:nvSpPr>
            <p:cNvPr id="12" name="圓角矩形 11"/>
            <p:cNvSpPr/>
            <p:nvPr/>
          </p:nvSpPr>
          <p:spPr>
            <a:xfrm>
              <a:off x="899711" y="3548042"/>
              <a:ext cx="8121447" cy="1751542"/>
            </a:xfrm>
            <a:prstGeom prst="roundRect">
              <a:avLst>
                <a:gd name="adj" fmla="val 17945"/>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3" name="橢圓 12"/>
            <p:cNvSpPr/>
            <p:nvPr/>
          </p:nvSpPr>
          <p:spPr>
            <a:xfrm>
              <a:off x="1043728" y="3605906"/>
              <a:ext cx="1080000" cy="108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eaLnBrk="0" fontAlgn="base" hangingPunct="0">
                <a:spcBef>
                  <a:spcPct val="0"/>
                </a:spcBef>
                <a:spcAft>
                  <a:spcPct val="0"/>
                </a:spcAft>
              </a:pPr>
              <a:r>
                <a:rPr kumimoji="1" lang="zh-TW" altLang="en-US" b="1" dirty="0" smtClean="0">
                  <a:solidFill>
                    <a:prstClr val="black"/>
                  </a:solidFill>
                </a:rPr>
                <a:t>備註</a:t>
              </a:r>
              <a:endParaRPr kumimoji="1" lang="zh-TW" altLang="en-US" b="1" dirty="0">
                <a:solidFill>
                  <a:prstClr val="black"/>
                </a:solidFill>
              </a:endParaRPr>
            </a:p>
          </p:txBody>
        </p:sp>
      </p:grpSp>
      <p:sp>
        <p:nvSpPr>
          <p:cNvPr id="2" name="標題 1"/>
          <p:cNvSpPr>
            <a:spLocks noGrp="1"/>
          </p:cNvSpPr>
          <p:nvPr>
            <p:ph type="title"/>
          </p:nvPr>
        </p:nvSpPr>
        <p:spPr/>
        <p:txBody>
          <a:bodyPr>
            <a:normAutofit fontScale="90000"/>
          </a:bodyPr>
          <a:lstStyle/>
          <a:p>
            <a:r>
              <a:rPr lang="zh-TW" altLang="en-US" dirty="0" smtClean="0"/>
              <a:t>三、系統</a:t>
            </a:r>
            <a:r>
              <a:rPr lang="zh-TW" altLang="en-US" dirty="0"/>
              <a:t>平台 </a:t>
            </a:r>
            <a:r>
              <a:rPr lang="en-US" altLang="zh-TW" dirty="0"/>
              <a:t>(S)</a:t>
            </a:r>
            <a:endParaRPr lang="zh-TW" altLang="en-US" dirty="0"/>
          </a:p>
        </p:txBody>
      </p:sp>
      <p:sp>
        <p:nvSpPr>
          <p:cNvPr id="3" name="文字版面配置區 2"/>
          <p:cNvSpPr>
            <a:spLocks noGrp="1"/>
          </p:cNvSpPr>
          <p:nvPr>
            <p:ph type="body" idx="1"/>
          </p:nvPr>
        </p:nvSpPr>
        <p:spPr>
          <a:xfrm>
            <a:off x="1979712" y="3047085"/>
            <a:ext cx="6852588" cy="1413532"/>
          </a:xfrm>
        </p:spPr>
        <p:txBody>
          <a:bodyPr spcFirstLastPara="1" vert="horz" wrap="square" lIns="91425" tIns="91425" rIns="91425" bIns="91425" rtlCol="0" anchor="t" anchorCtr="0">
            <a:noAutofit/>
          </a:bodyPr>
          <a:lstStyle/>
          <a:p>
            <a:r>
              <a:rPr lang="zh-TW" altLang="en-US" sz="1600" dirty="0"/>
              <a:t>介紹各式資訊系統平台（例如：</a:t>
            </a:r>
            <a:r>
              <a:rPr lang="zh-TW" altLang="en-US" sz="1800" b="1" dirty="0">
                <a:solidFill>
                  <a:srgbClr val="0070C0"/>
                </a:solidFill>
              </a:rPr>
              <a:t>個人電腦、行動裝置、網際網路、雲端運算平台</a:t>
            </a:r>
            <a:r>
              <a:rPr lang="zh-TW" altLang="en-US" sz="1600" dirty="0"/>
              <a:t>）之使用方法、基本架構、工作原理及未來發展等內涵</a:t>
            </a:r>
            <a:r>
              <a:rPr lang="zh-TW" altLang="en-US" sz="1600" dirty="0" smtClean="0"/>
              <a:t>。</a:t>
            </a:r>
            <a:endParaRPr lang="en-US" altLang="zh-TW" sz="1600" dirty="0" smtClean="0"/>
          </a:p>
          <a:p>
            <a:r>
              <a:rPr lang="zh-TW" altLang="en-US" sz="1600" dirty="0" smtClean="0"/>
              <a:t>透過</a:t>
            </a:r>
            <a:r>
              <a:rPr lang="zh-TW" altLang="en-US" sz="1600" dirty="0"/>
              <a:t>資訊系統平台運作原理與方法之學習，了解運算的特性與方法，以培養有效應用運算思維與資訊科技解決問題之能力。</a:t>
            </a:r>
          </a:p>
          <a:p>
            <a:endParaRPr lang="zh-TW" altLang="en-US" sz="1600" dirty="0"/>
          </a:p>
        </p:txBody>
      </p:sp>
      <p:sp>
        <p:nvSpPr>
          <p:cNvPr id="4" name="投影片編號版面配置區 3"/>
          <p:cNvSpPr>
            <a:spLocks noGrp="1"/>
          </p:cNvSpPr>
          <p:nvPr>
            <p:ph type="sldNum" idx="12"/>
          </p:nvPr>
        </p:nvSpPr>
        <p:spPr/>
        <p:txBody>
          <a:bodyPr/>
          <a:lstStyle/>
          <a:p>
            <a:fld id="{00000000-1234-1234-1234-123412341234}" type="slidenum">
              <a:rPr lang="en-US" altLang="zh-TW" smtClean="0"/>
              <a:pPr/>
              <a:t>46</a:t>
            </a:fld>
            <a:endParaRPr lang="zh-TW" altLang="en-US"/>
          </a:p>
        </p:txBody>
      </p:sp>
      <p:sp>
        <p:nvSpPr>
          <p:cNvPr id="6" name="文字方塊 4"/>
          <p:cNvSpPr txBox="1">
            <a:spLocks noChangeArrowheads="1"/>
          </p:cNvSpPr>
          <p:nvPr/>
        </p:nvSpPr>
        <p:spPr bwMode="auto">
          <a:xfrm>
            <a:off x="242048" y="6436812"/>
            <a:ext cx="57054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科技領域課程綱要課程手冊初稿更新五版</a:t>
            </a:r>
            <a:r>
              <a:rPr lang="en-US" altLang="zh-TW" sz="1200" dirty="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之「肆、學習重點解析」</a:t>
            </a:r>
            <a:r>
              <a:rPr lang="en-US" altLang="zh-TW" sz="1200" dirty="0" smtClean="0">
                <a:latin typeface="微軟正黑體" panose="020B0604030504040204" pitchFamily="34" charset="-120"/>
                <a:ea typeface="微軟正黑體" panose="020B0604030504040204" pitchFamily="34" charset="-120"/>
              </a:rPr>
              <a:t>p47-51</a:t>
            </a:r>
            <a:endParaRPr lang="zh-TW" altLang="en-US" sz="1200" dirty="0">
              <a:latin typeface="微軟正黑體" panose="020B0604030504040204" pitchFamily="34" charset="-120"/>
              <a:ea typeface="微軟正黑體" panose="020B0604030504040204" pitchFamily="34" charset="-120"/>
            </a:endParaRPr>
          </a:p>
        </p:txBody>
      </p:sp>
      <p:sp>
        <p:nvSpPr>
          <p:cNvPr id="8" name="矩形 7"/>
          <p:cNvSpPr/>
          <p:nvPr/>
        </p:nvSpPr>
        <p:spPr>
          <a:xfrm>
            <a:off x="2123729" y="4727239"/>
            <a:ext cx="6708572" cy="1692771"/>
          </a:xfrm>
          <a:prstGeom prst="rect">
            <a:avLst/>
          </a:prstGeom>
        </p:spPr>
        <p:txBody>
          <a:bodyPr wrap="square">
            <a:spAutoFit/>
          </a:bodyPr>
          <a:lstStyle/>
          <a:p>
            <a:pPr marL="342900" indent="-342900">
              <a:buFont typeface="+mj-lt"/>
              <a:buAutoNum type="arabicPeriod"/>
            </a:pPr>
            <a:r>
              <a:rPr lang="zh-TW" altLang="en-US" sz="1600" dirty="0" smtClean="0"/>
              <a:t>教學</a:t>
            </a:r>
            <a:r>
              <a:rPr lang="zh-TW" altLang="en-US" sz="1600" dirty="0"/>
              <a:t>內容應著重於</a:t>
            </a:r>
            <a:r>
              <a:rPr lang="zh-TW" altLang="en-US" b="1" dirty="0">
                <a:solidFill>
                  <a:srgbClr val="FF0000"/>
                </a:solidFill>
              </a:rPr>
              <a:t>理解系統平台運作原理與應用領域</a:t>
            </a:r>
            <a:r>
              <a:rPr lang="zh-TW" altLang="en-US" sz="1600" dirty="0"/>
              <a:t>，實作部份以讓學生</a:t>
            </a:r>
            <a:r>
              <a:rPr lang="zh-TW" altLang="en-US" b="1" dirty="0">
                <a:solidFill>
                  <a:srgbClr val="FF0000"/>
                </a:solidFill>
              </a:rPr>
              <a:t>體驗其特色與效能為主</a:t>
            </a:r>
            <a:r>
              <a:rPr lang="zh-TW" altLang="en-US" sz="1600" dirty="0"/>
              <a:t>，避免只教授名詞定義等知識性的內容或軟硬體操作技能。</a:t>
            </a:r>
          </a:p>
          <a:p>
            <a:pPr marL="342900" indent="-342900">
              <a:buFont typeface="+mj-lt"/>
              <a:buAutoNum type="arabicPeriod"/>
            </a:pPr>
            <a:r>
              <a:rPr lang="zh-TW" altLang="en-US" sz="1600" dirty="0" smtClean="0"/>
              <a:t>在</a:t>
            </a:r>
            <a:r>
              <a:rPr lang="zh-TW" altLang="en-US" sz="1600" dirty="0"/>
              <a:t>介紹系統平台發展演進時，應避免過多歷史年代、名詞定義等知識性的內容，而應著重於</a:t>
            </a:r>
            <a:r>
              <a:rPr lang="zh-TW" altLang="en-US" b="1" dirty="0">
                <a:solidFill>
                  <a:srgbClr val="FF0000"/>
                </a:solidFill>
              </a:rPr>
              <a:t>引導學生觀察資訊科技演進與社會發展的相互影響</a:t>
            </a:r>
            <a:r>
              <a:rPr lang="zh-TW" altLang="en-US" sz="1600" dirty="0"/>
              <a:t>，培養學生覺察資訊科技脈動的能力。</a:t>
            </a:r>
          </a:p>
        </p:txBody>
      </p:sp>
    </p:spTree>
    <p:extLst>
      <p:ext uri="{BB962C8B-B14F-4D97-AF65-F5344CB8AC3E}">
        <p14:creationId xmlns:p14="http://schemas.microsoft.com/office/powerpoint/2010/main" val="218311630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四、資料表示、處理及分析 </a:t>
            </a:r>
            <a:r>
              <a:rPr lang="en-US" altLang="zh-TW" dirty="0"/>
              <a:t>(D)</a:t>
            </a:r>
            <a:endParaRPr lang="zh-TW" altLang="en-US" dirty="0"/>
          </a:p>
        </p:txBody>
      </p:sp>
      <p:sp>
        <p:nvSpPr>
          <p:cNvPr id="4" name="投影片編號版面配置區 3"/>
          <p:cNvSpPr>
            <a:spLocks noGrp="1"/>
          </p:cNvSpPr>
          <p:nvPr>
            <p:ph type="sldNum" idx="12"/>
          </p:nvPr>
        </p:nvSpPr>
        <p:spPr/>
        <p:txBody>
          <a:bodyPr/>
          <a:lstStyle/>
          <a:p>
            <a:fld id="{00000000-1234-1234-1234-123412341234}" type="slidenum">
              <a:rPr lang="en-US" altLang="zh-TW" smtClean="0"/>
              <a:pPr/>
              <a:t>47</a:t>
            </a:fld>
            <a:endParaRPr lang="zh-TW" altLang="en-US"/>
          </a:p>
        </p:txBody>
      </p:sp>
      <p:sp>
        <p:nvSpPr>
          <p:cNvPr id="6" name="文字方塊 4"/>
          <p:cNvSpPr txBox="1">
            <a:spLocks noChangeArrowheads="1"/>
          </p:cNvSpPr>
          <p:nvPr/>
        </p:nvSpPr>
        <p:spPr bwMode="auto">
          <a:xfrm>
            <a:off x="242048" y="6436812"/>
            <a:ext cx="44743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科技領域課程綱要</a:t>
            </a:r>
            <a:r>
              <a:rPr lang="en-US" altLang="zh-TW" sz="1200" dirty="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之「附錄三、學習內容說明」</a:t>
            </a:r>
            <a:r>
              <a:rPr lang="en-US" altLang="zh-TW" sz="1200" dirty="0">
                <a:latin typeface="微軟正黑體" panose="020B0604030504040204" pitchFamily="34" charset="-120"/>
                <a:ea typeface="微軟正黑體" panose="020B0604030504040204" pitchFamily="34" charset="-120"/>
              </a:rPr>
              <a:t>p44-46</a:t>
            </a:r>
            <a:endParaRPr lang="zh-TW" altLang="en-US" sz="1200" dirty="0">
              <a:latin typeface="微軟正黑體" panose="020B0604030504040204" pitchFamily="34" charset="-120"/>
              <a:ea typeface="微軟正黑體" panose="020B0604030504040204" pitchFamily="34" charset="-120"/>
            </a:endParaRPr>
          </a:p>
        </p:txBody>
      </p:sp>
      <p:sp>
        <p:nvSpPr>
          <p:cNvPr id="7" name="文字方塊 4"/>
          <p:cNvSpPr txBox="1">
            <a:spLocks noChangeArrowheads="1"/>
          </p:cNvSpPr>
          <p:nvPr/>
        </p:nvSpPr>
        <p:spPr bwMode="auto">
          <a:xfrm>
            <a:off x="1089425" y="6100728"/>
            <a:ext cx="572464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t>「＊」表示各校或教師可依學生學習需求自行決定是否教授本學習內容或其說明。</a:t>
            </a:r>
            <a:endParaRPr lang="zh-TW" altLang="en-US" sz="1200" dirty="0">
              <a:latin typeface="微軟正黑體" panose="020B0604030504040204" pitchFamily="34" charset="-120"/>
              <a:ea typeface="微軟正黑體" panose="020B0604030504040204" pitchFamily="34" charset="-120"/>
            </a:endParaRPr>
          </a:p>
        </p:txBody>
      </p:sp>
      <p:graphicFrame>
        <p:nvGraphicFramePr>
          <p:cNvPr id="8" name="表格 7"/>
          <p:cNvGraphicFramePr>
            <a:graphicFrameLocks noGrp="1"/>
          </p:cNvGraphicFramePr>
          <p:nvPr>
            <p:extLst>
              <p:ext uri="{D42A27DB-BD31-4B8C-83A1-F6EECF244321}">
                <p14:modId xmlns:p14="http://schemas.microsoft.com/office/powerpoint/2010/main" val="1202936802"/>
              </p:ext>
            </p:extLst>
          </p:nvPr>
        </p:nvGraphicFramePr>
        <p:xfrm>
          <a:off x="1085526" y="1340768"/>
          <a:ext cx="7746775" cy="3388360"/>
        </p:xfrm>
        <a:graphic>
          <a:graphicData uri="http://schemas.openxmlformats.org/drawingml/2006/table">
            <a:tbl>
              <a:tblPr firstRow="1" bandRow="1">
                <a:tableStyleId>{5C22544A-7EE6-4342-B048-85BDC9FD1C3A}</a:tableStyleId>
              </a:tblPr>
              <a:tblGrid>
                <a:gridCol w="787065">
                  <a:extLst>
                    <a:ext uri="{9D8B030D-6E8A-4147-A177-3AD203B41FA5}">
                      <a16:colId xmlns:a16="http://schemas.microsoft.com/office/drawing/2014/main" val="2222919018"/>
                    </a:ext>
                  </a:extLst>
                </a:gridCol>
                <a:gridCol w="2123345">
                  <a:extLst>
                    <a:ext uri="{9D8B030D-6E8A-4147-A177-3AD203B41FA5}">
                      <a16:colId xmlns:a16="http://schemas.microsoft.com/office/drawing/2014/main" val="363316256"/>
                    </a:ext>
                  </a:extLst>
                </a:gridCol>
                <a:gridCol w="4836365">
                  <a:extLst>
                    <a:ext uri="{9D8B030D-6E8A-4147-A177-3AD203B41FA5}">
                      <a16:colId xmlns:a16="http://schemas.microsoft.com/office/drawing/2014/main" val="2742786943"/>
                    </a:ext>
                  </a:extLst>
                </a:gridCol>
              </a:tblGrid>
              <a:tr h="370840">
                <a:tc>
                  <a:txBody>
                    <a:bodyPr/>
                    <a:lstStyle/>
                    <a:p>
                      <a:pPr algn="ctr"/>
                      <a:r>
                        <a:rPr lang="zh-TW" altLang="en-US" smtClean="0"/>
                        <a:t>年級</a:t>
                      </a:r>
                      <a:endParaRPr lang="zh-TW" altLang="en-US" dirty="0"/>
                    </a:p>
                  </a:txBody>
                  <a:tcPr/>
                </a:tc>
                <a:tc>
                  <a:txBody>
                    <a:bodyPr/>
                    <a:lstStyle/>
                    <a:p>
                      <a:pPr algn="ctr"/>
                      <a:r>
                        <a:rPr lang="zh-TW" altLang="en-US" dirty="0" smtClean="0"/>
                        <a:t>學習內容</a:t>
                      </a:r>
                      <a:endParaRPr lang="zh-TW" altLang="en-US" dirty="0"/>
                    </a:p>
                  </a:txBody>
                  <a:tcPr/>
                </a:tc>
                <a:tc>
                  <a:txBody>
                    <a:bodyPr/>
                    <a:lstStyle/>
                    <a:p>
                      <a:pPr algn="ctr"/>
                      <a:r>
                        <a:rPr lang="zh-TW" altLang="en-US" dirty="0" smtClean="0"/>
                        <a:t>內容說明</a:t>
                      </a:r>
                      <a:endParaRPr lang="zh-TW" altLang="en-US" dirty="0"/>
                    </a:p>
                  </a:txBody>
                  <a:tcPr/>
                </a:tc>
                <a:extLst>
                  <a:ext uri="{0D108BD9-81ED-4DB2-BD59-A6C34878D82A}">
                    <a16:rowId xmlns:a16="http://schemas.microsoft.com/office/drawing/2014/main" val="3764305021"/>
                  </a:ext>
                </a:extLst>
              </a:tr>
              <a:tr h="370840">
                <a:tc rowSpan="3">
                  <a:txBody>
                    <a:bodyPr/>
                    <a:lstStyle/>
                    <a:p>
                      <a:pPr marL="0" indent="0" algn="ctr">
                        <a:spcAft>
                          <a:spcPts val="0"/>
                        </a:spcAft>
                        <a:buFont typeface="Arial" panose="020B0604020202020204" pitchFamily="34" charset="0"/>
                        <a:buNone/>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九</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4">
                        <a:lumMod val="40000"/>
                        <a:lumOff val="60000"/>
                      </a:schemeClr>
                    </a:solidFill>
                  </a:tcPr>
                </a:tc>
                <a:tc>
                  <a:txBody>
                    <a:bodyPr/>
                    <a:lstStyle/>
                    <a:p>
                      <a:pPr marL="285750" indent="-285750">
                        <a:buFont typeface="Arial" panose="020B0604020202020204" pitchFamily="34" charset="0"/>
                        <a:buChar char="•"/>
                      </a:pPr>
                      <a:r>
                        <a:rPr lang="zh-TW" altLang="en-US" dirty="0" smtClean="0"/>
                        <a:t>資料數位化之原理與方法</a:t>
                      </a:r>
                    </a:p>
                  </a:txBody>
                  <a:tcPr marL="68580" marR="68580" marT="0" marB="0">
                    <a:solidFill>
                      <a:schemeClr val="accent4">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數位化原理與方法：取樣、量化。</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資料數位化應用：圖片數位化、音訊</a:t>
                      </a:r>
                    </a:p>
                    <a:p>
                      <a:r>
                        <a:rPr lang="zh-TW" altLang="en-US" sz="1800" b="0" i="0" u="none" strike="noStrike" kern="1200" baseline="0" dirty="0" smtClean="0">
                          <a:solidFill>
                            <a:schemeClr val="dk1"/>
                          </a:solidFill>
                          <a:latin typeface="+mn-lt"/>
                          <a:ea typeface="+mn-ea"/>
                          <a:cs typeface="+mn-cs"/>
                        </a:rPr>
                        <a:t>數位化、視訊數位化。</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4">
                        <a:lumMod val="40000"/>
                        <a:lumOff val="60000"/>
                      </a:schemeClr>
                    </a:solidFill>
                  </a:tcPr>
                </a:tc>
                <a:extLst>
                  <a:ext uri="{0D108BD9-81ED-4DB2-BD59-A6C34878D82A}">
                    <a16:rowId xmlns:a16="http://schemas.microsoft.com/office/drawing/2014/main" val="721862732"/>
                  </a:ext>
                </a:extLst>
              </a:tr>
              <a:tr h="370840">
                <a:tc vMerge="1">
                  <a:txBody>
                    <a:bodyPr/>
                    <a:lstStyle/>
                    <a:p>
                      <a:pPr marL="0" indent="0" algn="ctr">
                        <a:spcAft>
                          <a:spcPts val="0"/>
                        </a:spcAft>
                        <a:buFont typeface="Arial" panose="020B0604020202020204" pitchFamily="34" charset="0"/>
                        <a:buNone/>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TW" altLang="en-US" dirty="0" smtClean="0"/>
                        <a:t>數位資料的表示方法</a:t>
                      </a:r>
                      <a:endParaRPr lang="zh-TW" alt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4">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數位資料表示法的概念。</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二進位資料表示法。</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編碼的概念。</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4">
                        <a:lumMod val="40000"/>
                        <a:lumOff val="60000"/>
                      </a:schemeClr>
                    </a:solidFill>
                  </a:tcPr>
                </a:tc>
                <a:extLst>
                  <a:ext uri="{0D108BD9-81ED-4DB2-BD59-A6C34878D82A}">
                    <a16:rowId xmlns:a16="http://schemas.microsoft.com/office/drawing/2014/main" val="3281556225"/>
                  </a:ext>
                </a:extLst>
              </a:tr>
              <a:tr h="741680">
                <a:tc vMerge="1">
                  <a:txBody>
                    <a:bodyPr/>
                    <a:lstStyle/>
                    <a:p>
                      <a:pPr marL="0" indent="0" algn="ctr">
                        <a:spcAft>
                          <a:spcPts val="0"/>
                        </a:spcAft>
                        <a:buFont typeface="Arial" panose="020B0604020202020204" pitchFamily="34" charset="0"/>
                        <a:buNone/>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1">
                        <a:lumMod val="60000"/>
                        <a:lumOff val="40000"/>
                      </a:scheme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TW" altLang="en-US" dirty="0" smtClean="0"/>
                        <a:t>資料處理概念與方法</a:t>
                      </a:r>
                      <a:endParaRPr lang="en-US" altLang="zh-TW" dirty="0" smtClean="0"/>
                    </a:p>
                    <a:p>
                      <a:r>
                        <a:rPr lang="zh-TW" altLang="en-US" sz="1800" b="0" i="0" u="none" strike="noStrike" kern="1200" baseline="0" dirty="0" smtClean="0">
                          <a:solidFill>
                            <a:schemeClr val="dk1"/>
                          </a:solidFill>
                          <a:latin typeface="+mn-lt"/>
                          <a:ea typeface="+mn-ea"/>
                          <a:cs typeface="+mn-cs"/>
                        </a:rPr>
                        <a:t>　</a:t>
                      </a:r>
                      <a:r>
                        <a:rPr lang="en-US" altLang="zh-TW" sz="1800" b="0" i="0" u="none" strike="noStrike" kern="1200" baseline="0" dirty="0" smtClean="0">
                          <a:solidFill>
                            <a:schemeClr val="dk1"/>
                          </a:solidFill>
                          <a:latin typeface="+mn-lt"/>
                          <a:ea typeface="+mn-ea"/>
                          <a:cs typeface="+mn-cs"/>
                        </a:rPr>
                        <a:t>-</a:t>
                      </a:r>
                      <a:r>
                        <a:rPr lang="zh-TW" altLang="en-US" sz="1800" b="0" i="0" u="none" strike="noStrike" kern="1200" baseline="0" dirty="0" smtClean="0">
                          <a:solidFill>
                            <a:schemeClr val="dk1"/>
                          </a:solidFill>
                          <a:latin typeface="+mn-lt"/>
                          <a:ea typeface="+mn-ea"/>
                          <a:cs typeface="+mn-cs"/>
                        </a:rPr>
                        <a:t> 資料整理與整合</a:t>
                      </a:r>
                      <a:endParaRPr lang="en-US" altLang="zh-TW" sz="1800" b="0" i="0" u="none" strike="noStrike" kern="1200" baseline="0" dirty="0" smtClean="0">
                        <a:solidFill>
                          <a:schemeClr val="dk1"/>
                        </a:solidFill>
                        <a:latin typeface="+mn-lt"/>
                        <a:ea typeface="+mn-ea"/>
                        <a:cs typeface="+mn-cs"/>
                      </a:endParaRPr>
                    </a:p>
                    <a:p>
                      <a:r>
                        <a:rPr lang="zh-TW" altLang="en-US" sz="1800" b="0" i="0" u="none" strike="noStrike" kern="1200" baseline="0" dirty="0" smtClean="0">
                          <a:solidFill>
                            <a:schemeClr val="dk1"/>
                          </a:solidFill>
                          <a:latin typeface="+mn-lt"/>
                          <a:ea typeface="+mn-ea"/>
                          <a:cs typeface="+mn-cs"/>
                        </a:rPr>
                        <a:t>　</a:t>
                      </a:r>
                      <a:r>
                        <a:rPr lang="en-US" altLang="zh-TW" sz="1800" b="0" i="0" u="none" strike="noStrike" kern="1200" baseline="0" dirty="0" smtClean="0">
                          <a:solidFill>
                            <a:schemeClr val="dk1"/>
                          </a:solidFill>
                          <a:latin typeface="+mn-lt"/>
                          <a:ea typeface="+mn-ea"/>
                          <a:cs typeface="+mn-cs"/>
                        </a:rPr>
                        <a:t>-</a:t>
                      </a:r>
                      <a:r>
                        <a:rPr lang="zh-TW" altLang="en-US" sz="1800" b="0" i="0" u="none" strike="noStrike" kern="1200" baseline="0" dirty="0" smtClean="0">
                          <a:solidFill>
                            <a:schemeClr val="dk1"/>
                          </a:solidFill>
                          <a:latin typeface="+mn-lt"/>
                          <a:ea typeface="+mn-ea"/>
                          <a:cs typeface="+mn-cs"/>
                        </a:rPr>
                        <a:t> 資料轉換</a:t>
                      </a:r>
                    </a:p>
                    <a:p>
                      <a:r>
                        <a:rPr lang="zh-TW" altLang="en-US" sz="1800" b="0" i="0" u="none" strike="noStrike" kern="1200" baseline="0" dirty="0" smtClean="0">
                          <a:solidFill>
                            <a:schemeClr val="dk1"/>
                          </a:solidFill>
                          <a:latin typeface="+mn-lt"/>
                          <a:ea typeface="+mn-ea"/>
                          <a:cs typeface="+mn-cs"/>
                        </a:rPr>
                        <a:t>　</a:t>
                      </a:r>
                      <a:r>
                        <a:rPr lang="en-US" altLang="zh-TW" sz="1800" b="0" i="0" u="none" strike="noStrike" kern="1200" baseline="0" dirty="0" smtClean="0">
                          <a:solidFill>
                            <a:schemeClr val="dk1"/>
                          </a:solidFill>
                          <a:latin typeface="+mn-lt"/>
                          <a:ea typeface="+mn-ea"/>
                          <a:cs typeface="+mn-cs"/>
                        </a:rPr>
                        <a:t>-</a:t>
                      </a:r>
                      <a:r>
                        <a:rPr lang="zh-TW" altLang="en-US" sz="1800" b="0" i="0" u="none" strike="noStrike" kern="1200" baseline="0" dirty="0" smtClean="0">
                          <a:solidFill>
                            <a:schemeClr val="dk1"/>
                          </a:solidFill>
                          <a:latin typeface="+mn-lt"/>
                          <a:ea typeface="+mn-ea"/>
                          <a:cs typeface="+mn-cs"/>
                        </a:rPr>
                        <a:t>＊資料壓縮</a:t>
                      </a:r>
                      <a:endParaRPr lang="zh-TW"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4">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資料前處理的概念與方法。</a:t>
                      </a:r>
                    </a:p>
                    <a:p>
                      <a:r>
                        <a:rPr lang="zh-TW" altLang="en-US" sz="1800" u="none" strike="noStrike" kern="1200" baseline="0" dirty="0" smtClean="0"/>
                        <a:t> ．</a:t>
                      </a:r>
                      <a:r>
                        <a:rPr lang="zh-TW" altLang="en-US" sz="1800" b="0" i="0" u="none" strike="noStrike" kern="1200" baseline="0" dirty="0" smtClean="0">
                          <a:solidFill>
                            <a:schemeClr val="dk1"/>
                          </a:solidFill>
                          <a:latin typeface="+mn-lt"/>
                          <a:ea typeface="+mn-ea"/>
                          <a:cs typeface="+mn-cs"/>
                        </a:rPr>
                        <a:t>資料清理。</a:t>
                      </a:r>
                    </a:p>
                    <a:p>
                      <a:r>
                        <a:rPr lang="zh-TW" altLang="en-US" sz="1800" u="none" strike="noStrike" kern="1200" baseline="0" dirty="0" smtClean="0"/>
                        <a:t> ．</a:t>
                      </a:r>
                      <a:r>
                        <a:rPr lang="zh-TW" altLang="en-US" sz="1800" b="0" i="0" u="none" strike="noStrike" kern="1200" baseline="0" dirty="0" smtClean="0">
                          <a:solidFill>
                            <a:schemeClr val="dk1"/>
                          </a:solidFill>
                          <a:latin typeface="+mn-lt"/>
                          <a:ea typeface="+mn-ea"/>
                          <a:cs typeface="+mn-cs"/>
                        </a:rPr>
                        <a:t>資料整合。</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資料轉換的概念與方法。</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＊資料壓縮的概念與基本原理。</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4">
                        <a:lumMod val="40000"/>
                        <a:lumOff val="60000"/>
                      </a:schemeClr>
                    </a:solidFill>
                  </a:tcPr>
                </a:tc>
                <a:extLst>
                  <a:ext uri="{0D108BD9-81ED-4DB2-BD59-A6C34878D82A}">
                    <a16:rowId xmlns:a16="http://schemas.microsoft.com/office/drawing/2014/main" val="405498372"/>
                  </a:ext>
                </a:extLst>
              </a:tr>
            </a:tbl>
          </a:graphicData>
        </a:graphic>
      </p:graphicFrame>
    </p:spTree>
    <p:extLst>
      <p:ext uri="{BB962C8B-B14F-4D97-AF65-F5344CB8AC3E}">
        <p14:creationId xmlns:p14="http://schemas.microsoft.com/office/powerpoint/2010/main" val="315805559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字方塊 4"/>
          <p:cNvSpPr txBox="1">
            <a:spLocks noChangeArrowheads="1"/>
          </p:cNvSpPr>
          <p:nvPr/>
        </p:nvSpPr>
        <p:spPr bwMode="auto">
          <a:xfrm>
            <a:off x="242048" y="6436812"/>
            <a:ext cx="57054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科技領域課程綱要課程手冊初稿更新五版</a:t>
            </a:r>
            <a:r>
              <a:rPr lang="en-US" altLang="zh-TW" sz="1200" dirty="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之「肆、學習重點解析」</a:t>
            </a:r>
            <a:r>
              <a:rPr lang="en-US" altLang="zh-TW" sz="1200" dirty="0" smtClean="0">
                <a:latin typeface="微軟正黑體" panose="020B0604030504040204" pitchFamily="34" charset="-120"/>
                <a:ea typeface="微軟正黑體" panose="020B0604030504040204" pitchFamily="34" charset="-120"/>
              </a:rPr>
              <a:t>p47-51</a:t>
            </a:r>
          </a:p>
        </p:txBody>
      </p:sp>
      <p:grpSp>
        <p:nvGrpSpPr>
          <p:cNvPr id="12" name="群組 11"/>
          <p:cNvGrpSpPr/>
          <p:nvPr/>
        </p:nvGrpSpPr>
        <p:grpSpPr>
          <a:xfrm>
            <a:off x="899712" y="4147638"/>
            <a:ext cx="8121447" cy="2402924"/>
            <a:chOff x="899711" y="3548041"/>
            <a:chExt cx="8121447" cy="2402924"/>
          </a:xfrm>
        </p:grpSpPr>
        <p:sp>
          <p:nvSpPr>
            <p:cNvPr id="13" name="圓角矩形 12"/>
            <p:cNvSpPr/>
            <p:nvPr/>
          </p:nvSpPr>
          <p:spPr>
            <a:xfrm>
              <a:off x="899711" y="3548041"/>
              <a:ext cx="8121447" cy="2402924"/>
            </a:xfrm>
            <a:prstGeom prst="roundRect">
              <a:avLst>
                <a:gd name="adj" fmla="val 17945"/>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4" name="橢圓 13"/>
            <p:cNvSpPr/>
            <p:nvPr/>
          </p:nvSpPr>
          <p:spPr>
            <a:xfrm>
              <a:off x="1043728" y="3605906"/>
              <a:ext cx="1080000" cy="108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eaLnBrk="0" fontAlgn="base" hangingPunct="0">
                <a:spcBef>
                  <a:spcPct val="0"/>
                </a:spcBef>
                <a:spcAft>
                  <a:spcPct val="0"/>
                </a:spcAft>
              </a:pPr>
              <a:r>
                <a:rPr kumimoji="1" lang="zh-TW" altLang="en-US" b="1" dirty="0" smtClean="0">
                  <a:solidFill>
                    <a:prstClr val="black"/>
                  </a:solidFill>
                </a:rPr>
                <a:t>備註</a:t>
              </a:r>
              <a:endParaRPr kumimoji="1" lang="zh-TW" altLang="en-US" b="1" dirty="0">
                <a:solidFill>
                  <a:prstClr val="black"/>
                </a:solidFill>
              </a:endParaRPr>
            </a:p>
          </p:txBody>
        </p:sp>
      </p:grpSp>
      <p:grpSp>
        <p:nvGrpSpPr>
          <p:cNvPr id="9" name="群組 8"/>
          <p:cNvGrpSpPr/>
          <p:nvPr/>
        </p:nvGrpSpPr>
        <p:grpSpPr>
          <a:xfrm>
            <a:off x="899712" y="2756328"/>
            <a:ext cx="8121447" cy="1274738"/>
            <a:chOff x="899712" y="2339947"/>
            <a:chExt cx="8121447" cy="1274738"/>
          </a:xfrm>
        </p:grpSpPr>
        <p:sp>
          <p:nvSpPr>
            <p:cNvPr id="10" name="圓角矩形 9"/>
            <p:cNvSpPr/>
            <p:nvPr/>
          </p:nvSpPr>
          <p:spPr>
            <a:xfrm>
              <a:off x="899712" y="2339947"/>
              <a:ext cx="8121447" cy="1274738"/>
            </a:xfrm>
            <a:prstGeom prst="roundRect">
              <a:avLst>
                <a:gd name="adj" fmla="val 5000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1" name="橢圓 10"/>
            <p:cNvSpPr/>
            <p:nvPr/>
          </p:nvSpPr>
          <p:spPr>
            <a:xfrm>
              <a:off x="1043729" y="2439007"/>
              <a:ext cx="1080000" cy="108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eaLnBrk="0" fontAlgn="base" hangingPunct="0">
                <a:spcBef>
                  <a:spcPct val="0"/>
                </a:spcBef>
                <a:spcAft>
                  <a:spcPct val="0"/>
                </a:spcAft>
              </a:pPr>
              <a:r>
                <a:rPr kumimoji="1" lang="zh-TW" altLang="en-US" b="1" dirty="0">
                  <a:solidFill>
                    <a:prstClr val="black"/>
                  </a:solidFill>
                </a:rPr>
                <a:t>內容說明</a:t>
              </a:r>
            </a:p>
          </p:txBody>
        </p:sp>
      </p:grpSp>
      <p:sp>
        <p:nvSpPr>
          <p:cNvPr id="2" name="標題 1"/>
          <p:cNvSpPr>
            <a:spLocks noGrp="1"/>
          </p:cNvSpPr>
          <p:nvPr>
            <p:ph type="title"/>
          </p:nvPr>
        </p:nvSpPr>
        <p:spPr/>
        <p:txBody>
          <a:bodyPr>
            <a:normAutofit fontScale="90000"/>
          </a:bodyPr>
          <a:lstStyle/>
          <a:p>
            <a:r>
              <a:rPr lang="zh-TW" altLang="en-US" dirty="0" smtClean="0"/>
              <a:t>四、資料</a:t>
            </a:r>
            <a:r>
              <a:rPr lang="zh-TW" altLang="en-US" dirty="0"/>
              <a:t>表示、處理及分析 </a:t>
            </a:r>
            <a:r>
              <a:rPr lang="en-US" altLang="zh-TW" dirty="0"/>
              <a:t>(D)</a:t>
            </a:r>
            <a:endParaRPr lang="zh-TW" altLang="en-US" dirty="0"/>
          </a:p>
        </p:txBody>
      </p:sp>
      <p:sp>
        <p:nvSpPr>
          <p:cNvPr id="3" name="文字版面配置區 2"/>
          <p:cNvSpPr>
            <a:spLocks noGrp="1"/>
          </p:cNvSpPr>
          <p:nvPr>
            <p:ph type="body" idx="1"/>
          </p:nvPr>
        </p:nvSpPr>
        <p:spPr>
          <a:xfrm>
            <a:off x="1907704" y="2825768"/>
            <a:ext cx="7041447" cy="1205297"/>
          </a:xfrm>
        </p:spPr>
        <p:txBody>
          <a:bodyPr>
            <a:noAutofit/>
          </a:bodyPr>
          <a:lstStyle/>
          <a:p>
            <a:r>
              <a:rPr lang="zh-TW" altLang="en-US" sz="1600" dirty="0"/>
              <a:t>介紹</a:t>
            </a:r>
            <a:r>
              <a:rPr lang="zh-TW" altLang="en-US" sz="1800" b="1" dirty="0">
                <a:solidFill>
                  <a:srgbClr val="0070C0"/>
                </a:solidFill>
              </a:rPr>
              <a:t>數位資料的屬性、表示、轉換、分析及應用</a:t>
            </a:r>
            <a:r>
              <a:rPr lang="zh-TW" altLang="en-US" sz="1600" dirty="0"/>
              <a:t>等內涵</a:t>
            </a:r>
            <a:r>
              <a:rPr lang="zh-TW" altLang="en-US" sz="1600" dirty="0" smtClean="0"/>
              <a:t>。</a:t>
            </a:r>
            <a:endParaRPr lang="en-US" altLang="zh-TW" sz="1600" dirty="0" smtClean="0"/>
          </a:p>
          <a:p>
            <a:r>
              <a:rPr lang="zh-TW" altLang="en-US" sz="1600" dirty="0" smtClean="0"/>
              <a:t>透過</a:t>
            </a:r>
            <a:r>
              <a:rPr lang="zh-TW" altLang="en-US" sz="1600" dirty="0"/>
              <a:t>學習資料表示、處理及分析之原理與方法，了解資料如何在資訊系統中被有效地使用及運算，進一步</a:t>
            </a:r>
            <a:r>
              <a:rPr lang="zh-TW" altLang="en-US" sz="1900" b="1" dirty="0">
                <a:solidFill>
                  <a:srgbClr val="0070C0"/>
                </a:solidFill>
              </a:rPr>
              <a:t>培養分析及組織資料的能力以與人進行溝通表達與合作共創</a:t>
            </a:r>
            <a:r>
              <a:rPr lang="zh-TW" altLang="en-US" sz="1600" dirty="0"/>
              <a:t>，並能有效解決問題。</a:t>
            </a:r>
          </a:p>
          <a:p>
            <a:endParaRPr lang="zh-TW" altLang="en-US" sz="1600" dirty="0"/>
          </a:p>
        </p:txBody>
      </p:sp>
      <p:sp>
        <p:nvSpPr>
          <p:cNvPr id="4" name="投影片編號版面配置區 3"/>
          <p:cNvSpPr>
            <a:spLocks noGrp="1"/>
          </p:cNvSpPr>
          <p:nvPr>
            <p:ph type="sldNum" idx="12"/>
          </p:nvPr>
        </p:nvSpPr>
        <p:spPr/>
        <p:txBody>
          <a:bodyPr/>
          <a:lstStyle/>
          <a:p>
            <a:fld id="{00000000-1234-1234-1234-123412341234}" type="slidenum">
              <a:rPr lang="en-US" altLang="zh-TW" smtClean="0"/>
              <a:pPr/>
              <a:t>48</a:t>
            </a:fld>
            <a:endParaRPr lang="zh-TW" altLang="en-US"/>
          </a:p>
        </p:txBody>
      </p:sp>
      <p:sp>
        <p:nvSpPr>
          <p:cNvPr id="8" name="矩形 7"/>
          <p:cNvSpPr/>
          <p:nvPr/>
        </p:nvSpPr>
        <p:spPr>
          <a:xfrm>
            <a:off x="2123729" y="4242238"/>
            <a:ext cx="6863894" cy="2369880"/>
          </a:xfrm>
          <a:prstGeom prst="rect">
            <a:avLst/>
          </a:prstGeom>
        </p:spPr>
        <p:txBody>
          <a:bodyPr wrap="square">
            <a:spAutoFit/>
          </a:bodyPr>
          <a:lstStyle/>
          <a:p>
            <a:pPr marL="342900" indent="-342900">
              <a:buFont typeface="+mj-lt"/>
              <a:buAutoNum type="arabicPeriod"/>
            </a:pPr>
            <a:r>
              <a:rPr lang="zh-TW" altLang="en-US" sz="1600" dirty="0" smtClean="0"/>
              <a:t>課程</a:t>
            </a:r>
            <a:r>
              <a:rPr lang="zh-TW" altLang="en-US" sz="1600" dirty="0"/>
              <a:t>應著重於認識數位資料特性、理解與實作資料蒐集、處理及分析方法以解決問題等，而</a:t>
            </a:r>
            <a:r>
              <a:rPr lang="zh-TW" altLang="en-US" b="1" dirty="0">
                <a:solidFill>
                  <a:srgbClr val="FF0000"/>
                </a:solidFill>
              </a:rPr>
              <a:t>非偏重於教授特定軟體之操作技能。</a:t>
            </a:r>
          </a:p>
          <a:p>
            <a:pPr marL="342900" indent="-342900">
              <a:buFont typeface="+mj-lt"/>
              <a:buAutoNum type="arabicPeriod"/>
            </a:pPr>
            <a:r>
              <a:rPr lang="zh-TW" altLang="en-US" sz="1600" dirty="0" smtClean="0"/>
              <a:t>課程</a:t>
            </a:r>
            <a:r>
              <a:rPr lang="zh-TW" altLang="en-US" sz="1600" dirty="0"/>
              <a:t>設計時，可帶領學生認識資料與其他主題之間的關聯性，例如：二元表示法與電腦特性的關係、視訊資料在網路傳輸中的特殊需求及其資料表示方法、或資料結構的特性與演算法設計之間的關係，使學生能更全面理解運算領域中資訊符號表達的特性與方法。</a:t>
            </a:r>
          </a:p>
          <a:p>
            <a:pPr marL="342900" indent="-342900">
              <a:buFont typeface="+mj-lt"/>
              <a:buAutoNum type="arabicPeriod"/>
            </a:pPr>
            <a:r>
              <a:rPr lang="zh-TW" altLang="en-US" sz="1600" dirty="0" smtClean="0"/>
              <a:t>宜</a:t>
            </a:r>
            <a:r>
              <a:rPr lang="zh-TW" altLang="en-US" sz="1600" dirty="0"/>
              <a:t>以</a:t>
            </a:r>
            <a:r>
              <a:rPr lang="zh-TW" altLang="en-US" b="1" dirty="0">
                <a:solidFill>
                  <a:srgbClr val="FF0000"/>
                </a:solidFill>
              </a:rPr>
              <a:t>生活化的實例</a:t>
            </a:r>
            <a:r>
              <a:rPr lang="zh-TW" altLang="en-US" sz="1600" dirty="0"/>
              <a:t>說明資料處理的原理與方法，例如：透過開放資料的處理與分析了解重要的社會現象等，以增進學生的學習興趣並了解其重要性。</a:t>
            </a:r>
          </a:p>
        </p:txBody>
      </p:sp>
      <p:graphicFrame>
        <p:nvGraphicFramePr>
          <p:cNvPr id="7" name="表格 6"/>
          <p:cNvGraphicFramePr>
            <a:graphicFrameLocks noGrp="1"/>
          </p:cNvGraphicFramePr>
          <p:nvPr>
            <p:extLst>
              <p:ext uri="{D42A27DB-BD31-4B8C-83A1-F6EECF244321}">
                <p14:modId xmlns:p14="http://schemas.microsoft.com/office/powerpoint/2010/main" val="1099842363"/>
              </p:ext>
            </p:extLst>
          </p:nvPr>
        </p:nvGraphicFramePr>
        <p:xfrm>
          <a:off x="1289620" y="1357896"/>
          <a:ext cx="7542681" cy="1285240"/>
        </p:xfrm>
        <a:graphic>
          <a:graphicData uri="http://schemas.openxmlformats.org/drawingml/2006/table">
            <a:tbl>
              <a:tblPr firstRow="1" bandRow="1">
                <a:tableStyleId>{5C22544A-7EE6-4342-B048-85BDC9FD1C3A}</a:tableStyleId>
              </a:tblPr>
              <a:tblGrid>
                <a:gridCol w="1122140">
                  <a:extLst>
                    <a:ext uri="{9D8B030D-6E8A-4147-A177-3AD203B41FA5}">
                      <a16:colId xmlns:a16="http://schemas.microsoft.com/office/drawing/2014/main" val="363316256"/>
                    </a:ext>
                  </a:extLst>
                </a:gridCol>
                <a:gridCol w="1152128">
                  <a:extLst>
                    <a:ext uri="{9D8B030D-6E8A-4147-A177-3AD203B41FA5}">
                      <a16:colId xmlns:a16="http://schemas.microsoft.com/office/drawing/2014/main" val="2742786943"/>
                    </a:ext>
                  </a:extLst>
                </a:gridCol>
                <a:gridCol w="5268413">
                  <a:extLst>
                    <a:ext uri="{9D8B030D-6E8A-4147-A177-3AD203B41FA5}">
                      <a16:colId xmlns:a16="http://schemas.microsoft.com/office/drawing/2014/main" val="3309344905"/>
                    </a:ext>
                  </a:extLst>
                </a:gridCol>
              </a:tblGrid>
              <a:tr h="370840">
                <a:tc>
                  <a:txBody>
                    <a:bodyPr/>
                    <a:lstStyle/>
                    <a:p>
                      <a:pPr algn="ctr"/>
                      <a:r>
                        <a:rPr lang="zh-TW" altLang="en-US" dirty="0" smtClean="0"/>
                        <a:t>七年級</a:t>
                      </a:r>
                      <a:endParaRPr lang="zh-TW" altLang="en-US" dirty="0"/>
                    </a:p>
                  </a:txBody>
                  <a:tcPr/>
                </a:tc>
                <a:tc>
                  <a:txBody>
                    <a:bodyPr/>
                    <a:lstStyle/>
                    <a:p>
                      <a:pPr algn="ctr"/>
                      <a:r>
                        <a:rPr lang="zh-TW" altLang="en-US" dirty="0" smtClean="0"/>
                        <a:t>八年級</a:t>
                      </a:r>
                      <a:endParaRPr lang="zh-TW" altLang="en-US" dirty="0"/>
                    </a:p>
                  </a:txBody>
                  <a:tcPr/>
                </a:tc>
                <a:tc>
                  <a:txBody>
                    <a:bodyPr/>
                    <a:lstStyle/>
                    <a:p>
                      <a:pPr algn="ctr"/>
                      <a:r>
                        <a:rPr lang="zh-TW" altLang="en-US" dirty="0" smtClean="0"/>
                        <a:t>九年級</a:t>
                      </a:r>
                      <a:endParaRPr lang="zh-TW" altLang="en-US" dirty="0"/>
                    </a:p>
                  </a:txBody>
                  <a:tcPr/>
                </a:tc>
                <a:extLst>
                  <a:ext uri="{0D108BD9-81ED-4DB2-BD59-A6C34878D82A}">
                    <a16:rowId xmlns:a16="http://schemas.microsoft.com/office/drawing/2014/main" val="3764305021"/>
                  </a:ext>
                </a:extLst>
              </a:tr>
              <a:tr h="370840">
                <a:tc>
                  <a:txBody>
                    <a:bodyPr/>
                    <a:lstStyle/>
                    <a:p>
                      <a:pPr marL="285750" indent="-285750">
                        <a:spcAft>
                          <a:spcPts val="0"/>
                        </a:spcAft>
                        <a:buFont typeface="Arial" panose="020B0604020202020204" pitchFamily="34" charset="0"/>
                        <a:buChar char="•"/>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285750" indent="-285750">
                        <a:spcAft>
                          <a:spcPts val="0"/>
                        </a:spcAft>
                        <a:buFont typeface="Arial" panose="020B0604020202020204" pitchFamily="34" charset="0"/>
                        <a:buChar char="•"/>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285750" indent="-285750">
                        <a:buFont typeface="Arial" panose="020B0604020202020204" pitchFamily="34" charset="0"/>
                        <a:buChar char="•"/>
                      </a:pPr>
                      <a:r>
                        <a:rPr lang="zh-TW" altLang="en-US" dirty="0" smtClean="0"/>
                        <a:t>資料數位化之原理與方法</a:t>
                      </a:r>
                    </a:p>
                    <a:p>
                      <a:pPr marL="285750" indent="-285750">
                        <a:buFont typeface="Arial" panose="020B0604020202020204" pitchFamily="34" charset="0"/>
                        <a:buChar char="•"/>
                      </a:pPr>
                      <a:r>
                        <a:rPr lang="zh-TW" altLang="en-US" dirty="0" smtClean="0"/>
                        <a:t>數位資料的表示方法</a:t>
                      </a:r>
                    </a:p>
                    <a:p>
                      <a:pPr marL="285750" indent="-285750">
                        <a:buFont typeface="Arial" panose="020B0604020202020204" pitchFamily="34" charset="0"/>
                        <a:buChar char="•"/>
                      </a:pPr>
                      <a:r>
                        <a:rPr lang="zh-TW" altLang="en-US" dirty="0" smtClean="0"/>
                        <a:t>資料處理概念與方法</a:t>
                      </a:r>
                    </a:p>
                  </a:txBody>
                  <a:tcPr/>
                </a:tc>
                <a:extLst>
                  <a:ext uri="{0D108BD9-81ED-4DB2-BD59-A6C34878D82A}">
                    <a16:rowId xmlns:a16="http://schemas.microsoft.com/office/drawing/2014/main" val="721862732"/>
                  </a:ext>
                </a:extLst>
              </a:tr>
            </a:tbl>
          </a:graphicData>
        </a:graphic>
      </p:graphicFrame>
    </p:spTree>
    <p:extLst>
      <p:ext uri="{BB962C8B-B14F-4D97-AF65-F5344CB8AC3E}">
        <p14:creationId xmlns:p14="http://schemas.microsoft.com/office/powerpoint/2010/main" val="50322423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伍、資訊科技應用 </a:t>
            </a:r>
            <a:r>
              <a:rPr lang="en-US" altLang="zh-TW" dirty="0"/>
              <a:t>(T)</a:t>
            </a:r>
            <a:endParaRPr lang="zh-TW" altLang="en-US" dirty="0"/>
          </a:p>
        </p:txBody>
      </p:sp>
      <p:sp>
        <p:nvSpPr>
          <p:cNvPr id="4" name="投影片編號版面配置區 3"/>
          <p:cNvSpPr>
            <a:spLocks noGrp="1"/>
          </p:cNvSpPr>
          <p:nvPr>
            <p:ph type="sldNum" idx="12"/>
          </p:nvPr>
        </p:nvSpPr>
        <p:spPr/>
        <p:txBody>
          <a:bodyPr/>
          <a:lstStyle/>
          <a:p>
            <a:fld id="{00000000-1234-1234-1234-123412341234}" type="slidenum">
              <a:rPr lang="en-US" altLang="zh-TW" smtClean="0"/>
              <a:pPr/>
              <a:t>49</a:t>
            </a:fld>
            <a:endParaRPr lang="zh-TW" altLang="en-US"/>
          </a:p>
        </p:txBody>
      </p:sp>
      <p:sp>
        <p:nvSpPr>
          <p:cNvPr id="6" name="文字方塊 4"/>
          <p:cNvSpPr txBox="1">
            <a:spLocks noChangeArrowheads="1"/>
          </p:cNvSpPr>
          <p:nvPr/>
        </p:nvSpPr>
        <p:spPr bwMode="auto">
          <a:xfrm>
            <a:off x="242048" y="6436812"/>
            <a:ext cx="44743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科技領域課程綱要</a:t>
            </a:r>
            <a:r>
              <a:rPr lang="en-US" altLang="zh-TW" sz="1200" dirty="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之「附錄三、學習內容說明」</a:t>
            </a:r>
            <a:r>
              <a:rPr lang="en-US" altLang="zh-TW" sz="1200" dirty="0">
                <a:latin typeface="微軟正黑體" panose="020B0604030504040204" pitchFamily="34" charset="-120"/>
                <a:ea typeface="微軟正黑體" panose="020B0604030504040204" pitchFamily="34" charset="-120"/>
              </a:rPr>
              <a:t>p44-46</a:t>
            </a:r>
            <a:endParaRPr lang="zh-TW" altLang="en-US" sz="1200" dirty="0">
              <a:latin typeface="微軟正黑體" panose="020B0604030504040204" pitchFamily="34" charset="-120"/>
              <a:ea typeface="微軟正黑體" panose="020B0604030504040204" pitchFamily="34" charset="-120"/>
            </a:endParaRPr>
          </a:p>
        </p:txBody>
      </p:sp>
      <p:graphicFrame>
        <p:nvGraphicFramePr>
          <p:cNvPr id="5" name="表格 4"/>
          <p:cNvGraphicFramePr>
            <a:graphicFrameLocks noGrp="1"/>
          </p:cNvGraphicFramePr>
          <p:nvPr>
            <p:extLst>
              <p:ext uri="{D42A27DB-BD31-4B8C-83A1-F6EECF244321}">
                <p14:modId xmlns:p14="http://schemas.microsoft.com/office/powerpoint/2010/main" val="2366042591"/>
              </p:ext>
            </p:extLst>
          </p:nvPr>
        </p:nvGraphicFramePr>
        <p:xfrm>
          <a:off x="1085526" y="1340768"/>
          <a:ext cx="7746775" cy="4754880"/>
        </p:xfrm>
        <a:graphic>
          <a:graphicData uri="http://schemas.openxmlformats.org/drawingml/2006/table">
            <a:tbl>
              <a:tblPr firstRow="1" bandRow="1">
                <a:tableStyleId>{5C22544A-7EE6-4342-B048-85BDC9FD1C3A}</a:tableStyleId>
              </a:tblPr>
              <a:tblGrid>
                <a:gridCol w="787065">
                  <a:extLst>
                    <a:ext uri="{9D8B030D-6E8A-4147-A177-3AD203B41FA5}">
                      <a16:colId xmlns:a16="http://schemas.microsoft.com/office/drawing/2014/main" val="2222919018"/>
                    </a:ext>
                  </a:extLst>
                </a:gridCol>
                <a:gridCol w="2123345">
                  <a:extLst>
                    <a:ext uri="{9D8B030D-6E8A-4147-A177-3AD203B41FA5}">
                      <a16:colId xmlns:a16="http://schemas.microsoft.com/office/drawing/2014/main" val="363316256"/>
                    </a:ext>
                  </a:extLst>
                </a:gridCol>
                <a:gridCol w="4836365">
                  <a:extLst>
                    <a:ext uri="{9D8B030D-6E8A-4147-A177-3AD203B41FA5}">
                      <a16:colId xmlns:a16="http://schemas.microsoft.com/office/drawing/2014/main" val="2742786943"/>
                    </a:ext>
                  </a:extLst>
                </a:gridCol>
              </a:tblGrid>
              <a:tr h="0">
                <a:tc>
                  <a:txBody>
                    <a:bodyPr/>
                    <a:lstStyle/>
                    <a:p>
                      <a:pPr algn="ctr"/>
                      <a:r>
                        <a:rPr lang="zh-TW" altLang="en-US" dirty="0" smtClean="0"/>
                        <a:t>年級</a:t>
                      </a:r>
                      <a:endParaRPr lang="zh-TW" altLang="en-US" dirty="0"/>
                    </a:p>
                  </a:txBody>
                  <a:tcPr/>
                </a:tc>
                <a:tc>
                  <a:txBody>
                    <a:bodyPr/>
                    <a:lstStyle/>
                    <a:p>
                      <a:pPr algn="ctr"/>
                      <a:r>
                        <a:rPr lang="zh-TW" altLang="en-US" dirty="0" smtClean="0"/>
                        <a:t>學習內容</a:t>
                      </a:r>
                      <a:endParaRPr lang="zh-TW" altLang="en-US" dirty="0"/>
                    </a:p>
                  </a:txBody>
                  <a:tcPr/>
                </a:tc>
                <a:tc>
                  <a:txBody>
                    <a:bodyPr/>
                    <a:lstStyle/>
                    <a:p>
                      <a:pPr algn="ctr"/>
                      <a:r>
                        <a:rPr lang="zh-TW" altLang="en-US" dirty="0" smtClean="0"/>
                        <a:t>內容說明</a:t>
                      </a:r>
                      <a:endParaRPr lang="zh-TW" altLang="en-US" dirty="0"/>
                    </a:p>
                  </a:txBody>
                  <a:tcPr/>
                </a:tc>
                <a:extLst>
                  <a:ext uri="{0D108BD9-81ED-4DB2-BD59-A6C34878D82A}">
                    <a16:rowId xmlns:a16="http://schemas.microsoft.com/office/drawing/2014/main" val="3764305021"/>
                  </a:ext>
                </a:extLst>
              </a:tr>
              <a:tr h="97211">
                <a:tc>
                  <a:txBody>
                    <a:bodyPr/>
                    <a:lstStyle/>
                    <a:p>
                      <a:pPr marL="0" indent="0" algn="ctr">
                        <a:spcAft>
                          <a:spcPts val="0"/>
                        </a:spcAft>
                        <a:buFont typeface="Arial" panose="020B0604020202020204" pitchFamily="34" charset="0"/>
                        <a:buNone/>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七</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1">
                        <a:lumMod val="20000"/>
                        <a:lumOff val="80000"/>
                      </a:schemeClr>
                    </a:solidFill>
                  </a:tcPr>
                </a:tc>
                <a:tc>
                  <a:txBody>
                    <a:bodyPr/>
                    <a:lstStyle/>
                    <a:p>
                      <a:pPr marL="285750" indent="-285750">
                        <a:spcAft>
                          <a:spcPts val="0"/>
                        </a:spcAft>
                        <a:buFont typeface="Arial" panose="020B0604020202020204" pitchFamily="34" charset="0"/>
                        <a:buChar char="•"/>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資料處理應用專題</a:t>
                      </a:r>
                      <a:endParaRPr lang="en-US"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endParaRPr>
                    </a:p>
                    <a:p>
                      <a:r>
                        <a:rPr lang="zh-TW" altLang="en-US" sz="1800" b="0" i="0" u="none" strike="noStrike" kern="1200" baseline="0" dirty="0" smtClean="0">
                          <a:solidFill>
                            <a:schemeClr val="dk1"/>
                          </a:solidFill>
                          <a:latin typeface="+mn-lt"/>
                          <a:ea typeface="+mn-ea"/>
                          <a:cs typeface="+mn-cs"/>
                        </a:rPr>
                        <a:t>　</a:t>
                      </a:r>
                      <a:r>
                        <a:rPr lang="en-US" altLang="zh-TW" sz="1800" b="0" i="0" u="none" strike="noStrike" kern="1200" baseline="0" dirty="0" smtClean="0">
                          <a:solidFill>
                            <a:schemeClr val="dk1"/>
                          </a:solidFill>
                          <a:latin typeface="+mn-lt"/>
                          <a:ea typeface="+mn-ea"/>
                          <a:cs typeface="+mn-cs"/>
                        </a:rPr>
                        <a:t>-</a:t>
                      </a:r>
                      <a:r>
                        <a:rPr lang="zh-TW" altLang="en-US" sz="1800" b="0" i="0" u="none" strike="noStrike" kern="1200" baseline="0" dirty="0" smtClean="0">
                          <a:solidFill>
                            <a:schemeClr val="dk1"/>
                          </a:solidFill>
                          <a:latin typeface="+mn-lt"/>
                          <a:ea typeface="+mn-ea"/>
                          <a:cs typeface="+mn-cs"/>
                        </a:rPr>
                        <a:t> 資料搜尋</a:t>
                      </a:r>
                    </a:p>
                    <a:p>
                      <a:r>
                        <a:rPr lang="zh-TW" altLang="en-US" sz="1800" b="0" i="0" u="none" strike="noStrike" kern="1200" baseline="0" dirty="0" smtClean="0">
                          <a:solidFill>
                            <a:schemeClr val="dk1"/>
                          </a:solidFill>
                          <a:latin typeface="+mn-lt"/>
                          <a:ea typeface="+mn-ea"/>
                          <a:cs typeface="+mn-cs"/>
                        </a:rPr>
                        <a:t>　</a:t>
                      </a:r>
                      <a:r>
                        <a:rPr lang="en-US" altLang="zh-TW" sz="1800" b="0" i="0" u="none" strike="noStrike" kern="1200" baseline="0" dirty="0" smtClean="0">
                          <a:solidFill>
                            <a:schemeClr val="dk1"/>
                          </a:solidFill>
                          <a:latin typeface="+mn-lt"/>
                          <a:ea typeface="+mn-ea"/>
                          <a:cs typeface="+mn-cs"/>
                        </a:rPr>
                        <a:t>-</a:t>
                      </a:r>
                      <a:r>
                        <a:rPr lang="zh-TW" altLang="en-US" sz="1800" b="0" i="0" u="none" strike="noStrike" kern="1200" baseline="0" dirty="0" smtClean="0">
                          <a:solidFill>
                            <a:schemeClr val="dk1"/>
                          </a:solidFill>
                          <a:latin typeface="+mn-lt"/>
                          <a:ea typeface="+mn-ea"/>
                          <a:cs typeface="+mn-cs"/>
                        </a:rPr>
                        <a:t> 資料組織與表達</a:t>
                      </a:r>
                    </a:p>
                    <a:p>
                      <a:r>
                        <a:rPr lang="zh-TW" altLang="en-US" sz="1800" b="0" i="0" u="none" strike="noStrike" kern="1200" baseline="0" dirty="0" smtClean="0">
                          <a:solidFill>
                            <a:schemeClr val="dk1"/>
                          </a:solidFill>
                          <a:latin typeface="+mn-lt"/>
                          <a:ea typeface="+mn-ea"/>
                          <a:cs typeface="+mn-cs"/>
                        </a:rPr>
                        <a:t>　</a:t>
                      </a:r>
                      <a:r>
                        <a:rPr lang="en-US" altLang="zh-TW" sz="1800" b="0" i="0" u="none" strike="noStrike" kern="1200" baseline="0" dirty="0" smtClean="0">
                          <a:solidFill>
                            <a:schemeClr val="dk1"/>
                          </a:solidFill>
                          <a:latin typeface="+mn-lt"/>
                          <a:ea typeface="+mn-ea"/>
                          <a:cs typeface="+mn-cs"/>
                        </a:rPr>
                        <a:t>-</a:t>
                      </a:r>
                      <a:r>
                        <a:rPr lang="zh-TW" altLang="en-US" sz="1800" b="0" i="0" u="none" strike="noStrike" kern="1200" baseline="0" dirty="0" smtClean="0">
                          <a:solidFill>
                            <a:schemeClr val="dk1"/>
                          </a:solidFill>
                          <a:latin typeface="+mn-lt"/>
                          <a:ea typeface="+mn-ea"/>
                          <a:cs typeface="+mn-cs"/>
                        </a:rPr>
                        <a:t> 資料運算與分析</a:t>
                      </a:r>
                      <a:endPar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1">
                        <a:lumMod val="20000"/>
                        <a:lumOff val="8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以實作方式整合應用資料搜尋、組織與表達、運算與分析之概念與方法以解決問題。</a:t>
                      </a:r>
                    </a:p>
                    <a:p>
                      <a:r>
                        <a:rPr lang="zh-TW" altLang="en-US" sz="1800" u="none" strike="noStrike" kern="1200" baseline="0" dirty="0" smtClean="0"/>
                        <a:t> ．</a:t>
                      </a:r>
                      <a:r>
                        <a:rPr lang="zh-TW" altLang="en-US" sz="1800" b="0" i="0" u="none" strike="noStrike" kern="1200" baseline="0" dirty="0" smtClean="0">
                          <a:solidFill>
                            <a:schemeClr val="dk1"/>
                          </a:solidFill>
                          <a:latin typeface="+mn-lt"/>
                          <a:ea typeface="+mn-ea"/>
                          <a:cs typeface="+mn-cs"/>
                        </a:rPr>
                        <a:t>資料搜尋：有效率進行文字、影像、音訊、視訊與其他數位資料之搜尋以解決問題，可視需要融入瀏覽器的使用。</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資料組織與表達。</a:t>
                      </a:r>
                    </a:p>
                    <a:p>
                      <a:r>
                        <a:rPr lang="zh-TW" altLang="en-US" sz="1800" b="0" i="0" u="none" strike="noStrike" kern="1200" baseline="0" dirty="0" smtClean="0">
                          <a:solidFill>
                            <a:schemeClr val="dk1"/>
                          </a:solidFill>
                          <a:latin typeface="+mn-lt"/>
                          <a:ea typeface="+mn-ea"/>
                          <a:cs typeface="+mn-cs"/>
                        </a:rPr>
                        <a:t> ．應用數位工具組織與整合各種資訊，並將其進行視覺化等表徵，以有效解決問題，可視需要融入文書處理軟體、繪圖軟體、影音編輯軟體等的應用。</a:t>
                      </a:r>
                    </a:p>
                    <a:p>
                      <a:r>
                        <a:rPr lang="zh-TW" altLang="en-US" sz="1800" b="0" i="0" u="none" strike="noStrike" kern="1200" baseline="0" dirty="0" smtClean="0">
                          <a:solidFill>
                            <a:schemeClr val="dk1"/>
                          </a:solidFill>
                          <a:latin typeface="+mn-lt"/>
                          <a:ea typeface="+mn-ea"/>
                          <a:cs typeface="+mn-cs"/>
                        </a:rPr>
                        <a:t> ．應用數位工具陳述並表達概念，以進行有效溝通，可視需要融入簡報軟體、網路通訊軟體、雲端服務或工具的應用。</a:t>
                      </a:r>
                      <a:endParaRPr lang="en-US" altLang="zh-TW" sz="1800" b="0" i="0" u="none" strike="noStrike" kern="1200" baseline="0" dirty="0" smtClean="0">
                        <a:solidFill>
                          <a:schemeClr val="dk1"/>
                        </a:solidFill>
                        <a:latin typeface="+mn-lt"/>
                        <a:ea typeface="+mn-ea"/>
                        <a:cs typeface="+mn-cs"/>
                      </a:endParaRP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資料運算與分析：應用數位工具進行資料運算與分析以獲取所需資訊，可視需要融入試算表軟體的應用。</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721862732"/>
                  </a:ext>
                </a:extLst>
              </a:tr>
            </a:tbl>
          </a:graphicData>
        </a:graphic>
      </p:graphicFrame>
      <p:sp>
        <p:nvSpPr>
          <p:cNvPr id="7" name="文字方塊 4"/>
          <p:cNvSpPr txBox="1">
            <a:spLocks noChangeArrowheads="1"/>
          </p:cNvSpPr>
          <p:nvPr/>
        </p:nvSpPr>
        <p:spPr bwMode="auto">
          <a:xfrm>
            <a:off x="1089425" y="6100728"/>
            <a:ext cx="572464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t>「＊」表示各校或教師可依學生學習需求自行決定是否教授本學習內容或其說明。</a:t>
            </a:r>
            <a:endParaRPr lang="zh-TW" altLang="en-US" sz="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3987772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1" name="Google Shape;171;p18"/>
          <p:cNvPicPr preferRelativeResize="0"/>
          <p:nvPr/>
        </p:nvPicPr>
        <p:blipFill rotWithShape="1">
          <a:blip r:embed="rId3">
            <a:alphaModFix/>
          </a:blip>
          <a:srcRect l="9353" t="17702" r="11312"/>
          <a:stretch/>
        </p:blipFill>
        <p:spPr>
          <a:xfrm>
            <a:off x="184358" y="3183304"/>
            <a:ext cx="3037669" cy="1763310"/>
          </a:xfrm>
          <a:prstGeom prst="rect">
            <a:avLst/>
          </a:prstGeom>
          <a:noFill/>
          <a:ln>
            <a:noFill/>
          </a:ln>
        </p:spPr>
      </p:pic>
      <p:pic>
        <p:nvPicPr>
          <p:cNvPr id="172" name="Google Shape;172;p18"/>
          <p:cNvPicPr preferRelativeResize="0"/>
          <p:nvPr/>
        </p:nvPicPr>
        <p:blipFill rotWithShape="1">
          <a:blip r:embed="rId4">
            <a:alphaModFix/>
          </a:blip>
          <a:srcRect l="10932" t="14770" r="8920"/>
          <a:stretch/>
        </p:blipFill>
        <p:spPr>
          <a:xfrm>
            <a:off x="4367552" y="3172166"/>
            <a:ext cx="3266620" cy="1938956"/>
          </a:xfrm>
          <a:prstGeom prst="rect">
            <a:avLst/>
          </a:prstGeom>
          <a:noFill/>
          <a:ln>
            <a:noFill/>
          </a:ln>
        </p:spPr>
      </p:pic>
      <p:sp>
        <p:nvSpPr>
          <p:cNvPr id="7" name="手繪多邊形 6"/>
          <p:cNvSpPr/>
          <p:nvPr/>
        </p:nvSpPr>
        <p:spPr>
          <a:xfrm>
            <a:off x="113618" y="2866826"/>
            <a:ext cx="9039594" cy="3876419"/>
          </a:xfrm>
          <a:custGeom>
            <a:avLst/>
            <a:gdLst>
              <a:gd name="connsiteX0" fmla="*/ 1514901 w 9062113"/>
              <a:gd name="connsiteY0" fmla="*/ 2060812 h 3480179"/>
              <a:gd name="connsiteX1" fmla="*/ 0 w 9062113"/>
              <a:gd name="connsiteY1" fmla="*/ 2934269 h 3480179"/>
              <a:gd name="connsiteX2" fmla="*/ 68239 w 9062113"/>
              <a:gd name="connsiteY2" fmla="*/ 3480179 h 3480179"/>
              <a:gd name="connsiteX3" fmla="*/ 9048465 w 9062113"/>
              <a:gd name="connsiteY3" fmla="*/ 3425588 h 3480179"/>
              <a:gd name="connsiteX4" fmla="*/ 9062113 w 9062113"/>
              <a:gd name="connsiteY4" fmla="*/ 0 h 3480179"/>
              <a:gd name="connsiteX5" fmla="*/ 8038531 w 9062113"/>
              <a:gd name="connsiteY5" fmla="*/ 955343 h 3480179"/>
              <a:gd name="connsiteX6" fmla="*/ 5936776 w 9062113"/>
              <a:gd name="connsiteY6" fmla="*/ 2074460 h 3480179"/>
              <a:gd name="connsiteX7" fmla="*/ 3411940 w 9062113"/>
              <a:gd name="connsiteY7" fmla="*/ 1201003 h 3480179"/>
              <a:gd name="connsiteX8" fmla="*/ 1514901 w 9062113"/>
              <a:gd name="connsiteY8" fmla="*/ 2060812 h 3480179"/>
              <a:gd name="connsiteX0" fmla="*/ 1446662 w 8993874"/>
              <a:gd name="connsiteY0" fmla="*/ 2060812 h 3480179"/>
              <a:gd name="connsiteX1" fmla="*/ 54591 w 8993874"/>
              <a:gd name="connsiteY1" fmla="*/ 2866030 h 3480179"/>
              <a:gd name="connsiteX2" fmla="*/ 0 w 8993874"/>
              <a:gd name="connsiteY2" fmla="*/ 3480179 h 3480179"/>
              <a:gd name="connsiteX3" fmla="*/ 8980226 w 8993874"/>
              <a:gd name="connsiteY3" fmla="*/ 3425588 h 3480179"/>
              <a:gd name="connsiteX4" fmla="*/ 8993874 w 8993874"/>
              <a:gd name="connsiteY4" fmla="*/ 0 h 3480179"/>
              <a:gd name="connsiteX5" fmla="*/ 7970292 w 8993874"/>
              <a:gd name="connsiteY5" fmla="*/ 955343 h 3480179"/>
              <a:gd name="connsiteX6" fmla="*/ 5868537 w 8993874"/>
              <a:gd name="connsiteY6" fmla="*/ 2074460 h 3480179"/>
              <a:gd name="connsiteX7" fmla="*/ 3343701 w 8993874"/>
              <a:gd name="connsiteY7" fmla="*/ 1201003 h 3480179"/>
              <a:gd name="connsiteX8" fmla="*/ 1446662 w 8993874"/>
              <a:gd name="connsiteY8" fmla="*/ 2060812 h 3480179"/>
              <a:gd name="connsiteX0" fmla="*/ 1460651 w 9007863"/>
              <a:gd name="connsiteY0" fmla="*/ 2060812 h 3480179"/>
              <a:gd name="connsiteX1" fmla="*/ 0 w 9007863"/>
              <a:gd name="connsiteY1" fmla="*/ 2835550 h 3480179"/>
              <a:gd name="connsiteX2" fmla="*/ 13989 w 9007863"/>
              <a:gd name="connsiteY2" fmla="*/ 3480179 h 3480179"/>
              <a:gd name="connsiteX3" fmla="*/ 8994215 w 9007863"/>
              <a:gd name="connsiteY3" fmla="*/ 3425588 h 3480179"/>
              <a:gd name="connsiteX4" fmla="*/ 9007863 w 9007863"/>
              <a:gd name="connsiteY4" fmla="*/ 0 h 3480179"/>
              <a:gd name="connsiteX5" fmla="*/ 7984281 w 9007863"/>
              <a:gd name="connsiteY5" fmla="*/ 955343 h 3480179"/>
              <a:gd name="connsiteX6" fmla="*/ 5882526 w 9007863"/>
              <a:gd name="connsiteY6" fmla="*/ 2074460 h 3480179"/>
              <a:gd name="connsiteX7" fmla="*/ 3357690 w 9007863"/>
              <a:gd name="connsiteY7" fmla="*/ 1201003 h 3480179"/>
              <a:gd name="connsiteX8" fmla="*/ 1460651 w 9007863"/>
              <a:gd name="connsiteY8" fmla="*/ 2060812 h 3480179"/>
              <a:gd name="connsiteX0" fmla="*/ 1460651 w 9007863"/>
              <a:gd name="connsiteY0" fmla="*/ 2060812 h 3425588"/>
              <a:gd name="connsiteX1" fmla="*/ 0 w 9007863"/>
              <a:gd name="connsiteY1" fmla="*/ 2835550 h 3425588"/>
              <a:gd name="connsiteX2" fmla="*/ 196869 w 9007863"/>
              <a:gd name="connsiteY2" fmla="*/ 3282059 h 3425588"/>
              <a:gd name="connsiteX3" fmla="*/ 8994215 w 9007863"/>
              <a:gd name="connsiteY3" fmla="*/ 3425588 h 3425588"/>
              <a:gd name="connsiteX4" fmla="*/ 9007863 w 9007863"/>
              <a:gd name="connsiteY4" fmla="*/ 0 h 3425588"/>
              <a:gd name="connsiteX5" fmla="*/ 7984281 w 9007863"/>
              <a:gd name="connsiteY5" fmla="*/ 955343 h 3425588"/>
              <a:gd name="connsiteX6" fmla="*/ 5882526 w 9007863"/>
              <a:gd name="connsiteY6" fmla="*/ 2074460 h 3425588"/>
              <a:gd name="connsiteX7" fmla="*/ 3357690 w 9007863"/>
              <a:gd name="connsiteY7" fmla="*/ 1201003 h 3425588"/>
              <a:gd name="connsiteX8" fmla="*/ 1460651 w 9007863"/>
              <a:gd name="connsiteY8" fmla="*/ 2060812 h 3425588"/>
              <a:gd name="connsiteX0" fmla="*/ 1469522 w 9016734"/>
              <a:gd name="connsiteY0" fmla="*/ 2060812 h 3426839"/>
              <a:gd name="connsiteX1" fmla="*/ 8871 w 9016734"/>
              <a:gd name="connsiteY1" fmla="*/ 2835550 h 3426839"/>
              <a:gd name="connsiteX2" fmla="*/ 0 w 9016734"/>
              <a:gd name="connsiteY2" fmla="*/ 3426839 h 3426839"/>
              <a:gd name="connsiteX3" fmla="*/ 9003086 w 9016734"/>
              <a:gd name="connsiteY3" fmla="*/ 3425588 h 3426839"/>
              <a:gd name="connsiteX4" fmla="*/ 9016734 w 9016734"/>
              <a:gd name="connsiteY4" fmla="*/ 0 h 3426839"/>
              <a:gd name="connsiteX5" fmla="*/ 7993152 w 9016734"/>
              <a:gd name="connsiteY5" fmla="*/ 955343 h 3426839"/>
              <a:gd name="connsiteX6" fmla="*/ 5891397 w 9016734"/>
              <a:gd name="connsiteY6" fmla="*/ 2074460 h 3426839"/>
              <a:gd name="connsiteX7" fmla="*/ 3366561 w 9016734"/>
              <a:gd name="connsiteY7" fmla="*/ 1201003 h 3426839"/>
              <a:gd name="connsiteX8" fmla="*/ 1469522 w 9016734"/>
              <a:gd name="connsiteY8" fmla="*/ 2060812 h 3426839"/>
              <a:gd name="connsiteX0" fmla="*/ 1469522 w 9016734"/>
              <a:gd name="connsiteY0" fmla="*/ 2060812 h 3426839"/>
              <a:gd name="connsiteX1" fmla="*/ 8871 w 9016734"/>
              <a:gd name="connsiteY1" fmla="*/ 2835550 h 3426839"/>
              <a:gd name="connsiteX2" fmla="*/ 0 w 9016734"/>
              <a:gd name="connsiteY2" fmla="*/ 3426839 h 3426839"/>
              <a:gd name="connsiteX3" fmla="*/ 8530646 w 9016734"/>
              <a:gd name="connsiteY3" fmla="*/ 3136028 h 3426839"/>
              <a:gd name="connsiteX4" fmla="*/ 9016734 w 9016734"/>
              <a:gd name="connsiteY4" fmla="*/ 0 h 3426839"/>
              <a:gd name="connsiteX5" fmla="*/ 7993152 w 9016734"/>
              <a:gd name="connsiteY5" fmla="*/ 955343 h 3426839"/>
              <a:gd name="connsiteX6" fmla="*/ 5891397 w 9016734"/>
              <a:gd name="connsiteY6" fmla="*/ 2074460 h 3426839"/>
              <a:gd name="connsiteX7" fmla="*/ 3366561 w 9016734"/>
              <a:gd name="connsiteY7" fmla="*/ 1201003 h 3426839"/>
              <a:gd name="connsiteX8" fmla="*/ 1469522 w 9016734"/>
              <a:gd name="connsiteY8" fmla="*/ 2060812 h 3426839"/>
              <a:gd name="connsiteX0" fmla="*/ 1469522 w 9026678"/>
              <a:gd name="connsiteY0" fmla="*/ 2060812 h 3426839"/>
              <a:gd name="connsiteX1" fmla="*/ 8871 w 9026678"/>
              <a:gd name="connsiteY1" fmla="*/ 2835550 h 3426839"/>
              <a:gd name="connsiteX2" fmla="*/ 0 w 9026678"/>
              <a:gd name="connsiteY2" fmla="*/ 3426839 h 3426839"/>
              <a:gd name="connsiteX3" fmla="*/ 9025946 w 9026678"/>
              <a:gd name="connsiteY3" fmla="*/ 3410348 h 3426839"/>
              <a:gd name="connsiteX4" fmla="*/ 9016734 w 9026678"/>
              <a:gd name="connsiteY4" fmla="*/ 0 h 3426839"/>
              <a:gd name="connsiteX5" fmla="*/ 7993152 w 9026678"/>
              <a:gd name="connsiteY5" fmla="*/ 955343 h 3426839"/>
              <a:gd name="connsiteX6" fmla="*/ 5891397 w 9026678"/>
              <a:gd name="connsiteY6" fmla="*/ 2074460 h 3426839"/>
              <a:gd name="connsiteX7" fmla="*/ 3366561 w 9026678"/>
              <a:gd name="connsiteY7" fmla="*/ 1201003 h 3426839"/>
              <a:gd name="connsiteX8" fmla="*/ 1469522 w 9026678"/>
              <a:gd name="connsiteY8" fmla="*/ 2060812 h 3426839"/>
              <a:gd name="connsiteX0" fmla="*/ 1469522 w 9039594"/>
              <a:gd name="connsiteY0" fmla="*/ 2510392 h 3876419"/>
              <a:gd name="connsiteX1" fmla="*/ 8871 w 9039594"/>
              <a:gd name="connsiteY1" fmla="*/ 3285130 h 3876419"/>
              <a:gd name="connsiteX2" fmla="*/ 0 w 9039594"/>
              <a:gd name="connsiteY2" fmla="*/ 3876419 h 3876419"/>
              <a:gd name="connsiteX3" fmla="*/ 9025946 w 9039594"/>
              <a:gd name="connsiteY3" fmla="*/ 3859928 h 3876419"/>
              <a:gd name="connsiteX4" fmla="*/ 9039594 w 9039594"/>
              <a:gd name="connsiteY4" fmla="*/ 0 h 3876419"/>
              <a:gd name="connsiteX5" fmla="*/ 7993152 w 9039594"/>
              <a:gd name="connsiteY5" fmla="*/ 1404923 h 3876419"/>
              <a:gd name="connsiteX6" fmla="*/ 5891397 w 9039594"/>
              <a:gd name="connsiteY6" fmla="*/ 2524040 h 3876419"/>
              <a:gd name="connsiteX7" fmla="*/ 3366561 w 9039594"/>
              <a:gd name="connsiteY7" fmla="*/ 1650583 h 3876419"/>
              <a:gd name="connsiteX8" fmla="*/ 1469522 w 9039594"/>
              <a:gd name="connsiteY8" fmla="*/ 2510392 h 3876419"/>
              <a:gd name="connsiteX0" fmla="*/ 1469522 w 9039594"/>
              <a:gd name="connsiteY0" fmla="*/ 2510392 h 3876419"/>
              <a:gd name="connsiteX1" fmla="*/ 8871 w 9039594"/>
              <a:gd name="connsiteY1" fmla="*/ 3285130 h 3876419"/>
              <a:gd name="connsiteX2" fmla="*/ 0 w 9039594"/>
              <a:gd name="connsiteY2" fmla="*/ 3876419 h 3876419"/>
              <a:gd name="connsiteX3" fmla="*/ 9025946 w 9039594"/>
              <a:gd name="connsiteY3" fmla="*/ 3859928 h 3876419"/>
              <a:gd name="connsiteX4" fmla="*/ 9039594 w 9039594"/>
              <a:gd name="connsiteY4" fmla="*/ 0 h 3876419"/>
              <a:gd name="connsiteX5" fmla="*/ 8137932 w 9039594"/>
              <a:gd name="connsiteY5" fmla="*/ 1359203 h 3876419"/>
              <a:gd name="connsiteX6" fmla="*/ 5891397 w 9039594"/>
              <a:gd name="connsiteY6" fmla="*/ 2524040 h 3876419"/>
              <a:gd name="connsiteX7" fmla="*/ 3366561 w 9039594"/>
              <a:gd name="connsiteY7" fmla="*/ 1650583 h 3876419"/>
              <a:gd name="connsiteX8" fmla="*/ 1469522 w 9039594"/>
              <a:gd name="connsiteY8" fmla="*/ 2510392 h 3876419"/>
              <a:gd name="connsiteX0" fmla="*/ 1500002 w 9039594"/>
              <a:gd name="connsiteY0" fmla="*/ 2556112 h 3876419"/>
              <a:gd name="connsiteX1" fmla="*/ 8871 w 9039594"/>
              <a:gd name="connsiteY1" fmla="*/ 3285130 h 3876419"/>
              <a:gd name="connsiteX2" fmla="*/ 0 w 9039594"/>
              <a:gd name="connsiteY2" fmla="*/ 3876419 h 3876419"/>
              <a:gd name="connsiteX3" fmla="*/ 9025946 w 9039594"/>
              <a:gd name="connsiteY3" fmla="*/ 3859928 h 3876419"/>
              <a:gd name="connsiteX4" fmla="*/ 9039594 w 9039594"/>
              <a:gd name="connsiteY4" fmla="*/ 0 h 3876419"/>
              <a:gd name="connsiteX5" fmla="*/ 8137932 w 9039594"/>
              <a:gd name="connsiteY5" fmla="*/ 1359203 h 3876419"/>
              <a:gd name="connsiteX6" fmla="*/ 5891397 w 9039594"/>
              <a:gd name="connsiteY6" fmla="*/ 2524040 h 3876419"/>
              <a:gd name="connsiteX7" fmla="*/ 3366561 w 9039594"/>
              <a:gd name="connsiteY7" fmla="*/ 1650583 h 3876419"/>
              <a:gd name="connsiteX8" fmla="*/ 1500002 w 9039594"/>
              <a:gd name="connsiteY8" fmla="*/ 2556112 h 3876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39594" h="3876419">
                <a:moveTo>
                  <a:pt x="1500002" y="2556112"/>
                </a:moveTo>
                <a:lnTo>
                  <a:pt x="8871" y="3285130"/>
                </a:lnTo>
                <a:lnTo>
                  <a:pt x="0" y="3876419"/>
                </a:lnTo>
                <a:lnTo>
                  <a:pt x="9025946" y="3859928"/>
                </a:lnTo>
                <a:cubicBezTo>
                  <a:pt x="9030495" y="2718065"/>
                  <a:pt x="9035045" y="1141863"/>
                  <a:pt x="9039594" y="0"/>
                </a:cubicBezTo>
                <a:lnTo>
                  <a:pt x="8137932" y="1359203"/>
                </a:lnTo>
                <a:lnTo>
                  <a:pt x="5891397" y="2524040"/>
                </a:lnTo>
                <a:lnTo>
                  <a:pt x="3366561" y="1650583"/>
                </a:lnTo>
                <a:lnTo>
                  <a:pt x="1500002" y="2556112"/>
                </a:lnTo>
                <a:close/>
              </a:path>
            </a:pathLst>
          </a:custGeom>
          <a:gradFill>
            <a:gsLst>
              <a:gs pos="100000">
                <a:schemeClr val="accent6">
                  <a:lumMod val="40000"/>
                  <a:lumOff val="60000"/>
                </a:schemeClr>
              </a:gs>
              <a:gs pos="0">
                <a:schemeClr val="accent6">
                  <a:shade val="93000"/>
                  <a:satMod val="130000"/>
                </a:schemeClr>
              </a:gs>
              <a:gs pos="20000">
                <a:srgbClr val="FFA553"/>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a:endParaRPr lang="zh-TW" altLang="en-US"/>
          </a:p>
        </p:txBody>
      </p:sp>
      <p:sp>
        <p:nvSpPr>
          <p:cNvPr id="173" name="Google Shape;173;p18"/>
          <p:cNvSpPr txBox="1">
            <a:spLocks noGrp="1"/>
          </p:cNvSpPr>
          <p:nvPr>
            <p:ph type="title"/>
          </p:nvPr>
        </p:nvSpPr>
        <p:spPr>
          <a:xfrm>
            <a:off x="827584" y="274638"/>
            <a:ext cx="78591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zh-TW" b="1" dirty="0"/>
              <a:t>一、為何要修課綱</a:t>
            </a:r>
            <a:endParaRPr b="1" dirty="0"/>
          </a:p>
        </p:txBody>
      </p:sp>
      <p:sp>
        <p:nvSpPr>
          <p:cNvPr id="174" name="Google Shape;174;p18"/>
          <p:cNvSpPr txBox="1">
            <a:spLocks noGrp="1"/>
          </p:cNvSpPr>
          <p:nvPr>
            <p:ph type="sldNum" idx="12"/>
          </p:nvPr>
        </p:nvSpPr>
        <p:spPr>
          <a:xfrm>
            <a:off x="6948264" y="6356349"/>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ltLang="zh-TW"/>
              <a:t>5</a:t>
            </a:fld>
            <a:endParaRPr/>
          </a:p>
        </p:txBody>
      </p:sp>
      <p:pic>
        <p:nvPicPr>
          <p:cNvPr id="186" name="Google Shape;186;p18"/>
          <p:cNvPicPr preferRelativeResize="0"/>
          <p:nvPr/>
        </p:nvPicPr>
        <p:blipFill rotWithShape="1">
          <a:blip r:embed="rId5">
            <a:alphaModFix/>
          </a:blip>
          <a:srcRect l="5289" t="13051" r="10881"/>
          <a:stretch/>
        </p:blipFill>
        <p:spPr>
          <a:xfrm>
            <a:off x="5944106" y="1237024"/>
            <a:ext cx="3137773" cy="1804801"/>
          </a:xfrm>
          <a:prstGeom prst="rect">
            <a:avLst/>
          </a:prstGeom>
          <a:noFill/>
          <a:ln>
            <a:noFill/>
          </a:ln>
        </p:spPr>
      </p:pic>
      <p:grpSp>
        <p:nvGrpSpPr>
          <p:cNvPr id="12" name="群組 11"/>
          <p:cNvGrpSpPr/>
          <p:nvPr/>
        </p:nvGrpSpPr>
        <p:grpSpPr>
          <a:xfrm>
            <a:off x="5988575" y="3872375"/>
            <a:ext cx="3219019" cy="1545581"/>
            <a:chOff x="5988575" y="3872375"/>
            <a:chExt cx="3219019" cy="1545581"/>
          </a:xfrm>
        </p:grpSpPr>
        <p:cxnSp>
          <p:nvCxnSpPr>
            <p:cNvPr id="187" name="Google Shape;187;p18"/>
            <p:cNvCxnSpPr/>
            <p:nvPr/>
          </p:nvCxnSpPr>
          <p:spPr>
            <a:xfrm flipV="1">
              <a:off x="5988575" y="4206725"/>
              <a:ext cx="2186638" cy="1211231"/>
            </a:xfrm>
            <a:prstGeom prst="straightConnector1">
              <a:avLst/>
            </a:prstGeom>
            <a:noFill/>
            <a:ln w="228600" cap="flat" cmpd="sng">
              <a:solidFill>
                <a:srgbClr val="A82A08"/>
              </a:solidFill>
              <a:prstDash val="solid"/>
              <a:round/>
              <a:headEnd type="none" w="med" len="med"/>
              <a:tailEnd type="none" w="med" len="med"/>
            </a:ln>
          </p:spPr>
        </p:cxnSp>
        <p:sp>
          <p:nvSpPr>
            <p:cNvPr id="178" name="Google Shape;178;p18"/>
            <p:cNvSpPr/>
            <p:nvPr/>
          </p:nvSpPr>
          <p:spPr>
            <a:xfrm>
              <a:off x="7863200" y="3872375"/>
              <a:ext cx="668700" cy="668700"/>
            </a:xfrm>
            <a:prstGeom prst="ellipse">
              <a:avLst/>
            </a:prstGeom>
            <a:solidFill>
              <a:srgbClr val="A82A08"/>
            </a:solidFill>
            <a:ln w="9525" cap="flat" cmpd="sng">
              <a:noFill/>
              <a:prstDash val="solid"/>
              <a:round/>
              <a:headEnd type="none" w="sm" len="sm"/>
              <a:tailEnd type="none" w="sm" len="sm"/>
            </a:ln>
            <a:scene3d>
              <a:camera prst="orthographicFront"/>
              <a:lightRig rig="threePt" dir="t"/>
            </a:scene3d>
            <a:sp3d>
              <a:bevelT/>
            </a:sp3d>
          </p:spPr>
          <p:txBody>
            <a:bodyPr spcFirstLastPara="1" wrap="square" lIns="91425" tIns="91425" rIns="91425" bIns="91425" anchor="ctr" anchorCtr="0">
              <a:noAutofit/>
            </a:bodyPr>
            <a:lstStyle/>
            <a:p>
              <a:endParaRPr/>
            </a:p>
          </p:txBody>
        </p:sp>
        <p:sp>
          <p:nvSpPr>
            <p:cNvPr id="182" name="Google Shape;182;p18"/>
            <p:cNvSpPr txBox="1"/>
            <p:nvPr/>
          </p:nvSpPr>
          <p:spPr>
            <a:xfrm>
              <a:off x="6693860" y="4574946"/>
              <a:ext cx="2513734" cy="659966"/>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zh-TW" sz="3000" dirty="0"/>
                <a:t>培養未來能力</a:t>
              </a:r>
              <a:endParaRPr sz="3000" dirty="0"/>
            </a:p>
          </p:txBody>
        </p:sp>
      </p:grpSp>
      <p:grpSp>
        <p:nvGrpSpPr>
          <p:cNvPr id="11" name="群組 10"/>
          <p:cNvGrpSpPr/>
          <p:nvPr/>
        </p:nvGrpSpPr>
        <p:grpSpPr>
          <a:xfrm>
            <a:off x="3530835" y="4517085"/>
            <a:ext cx="3551059" cy="1880777"/>
            <a:chOff x="3530835" y="4517085"/>
            <a:chExt cx="3551059" cy="1880777"/>
          </a:xfrm>
        </p:grpSpPr>
        <p:sp>
          <p:nvSpPr>
            <p:cNvPr id="181" name="Google Shape;181;p18"/>
            <p:cNvSpPr txBox="1"/>
            <p:nvPr/>
          </p:nvSpPr>
          <p:spPr>
            <a:xfrm>
              <a:off x="4970742" y="5737896"/>
              <a:ext cx="2111152" cy="659966"/>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zh-TW" sz="3000" dirty="0"/>
                <a:t>學習落差大</a:t>
              </a:r>
              <a:endParaRPr sz="3000" dirty="0"/>
            </a:p>
          </p:txBody>
        </p:sp>
        <p:cxnSp>
          <p:nvCxnSpPr>
            <p:cNvPr id="184" name="Google Shape;184;p18"/>
            <p:cNvCxnSpPr/>
            <p:nvPr/>
          </p:nvCxnSpPr>
          <p:spPr>
            <a:xfrm>
              <a:off x="3530835" y="4517085"/>
              <a:ext cx="2413271" cy="900870"/>
            </a:xfrm>
            <a:prstGeom prst="straightConnector1">
              <a:avLst/>
            </a:prstGeom>
            <a:noFill/>
            <a:ln w="228600" cap="flat" cmpd="sng">
              <a:solidFill>
                <a:srgbClr val="A82A08"/>
              </a:solidFill>
              <a:prstDash val="solid"/>
              <a:round/>
              <a:headEnd type="none" w="med" len="med"/>
              <a:tailEnd type="none" w="med" len="med"/>
            </a:ln>
          </p:spPr>
        </p:cxnSp>
        <p:sp>
          <p:nvSpPr>
            <p:cNvPr id="177" name="Google Shape;177;p18"/>
            <p:cNvSpPr/>
            <p:nvPr/>
          </p:nvSpPr>
          <p:spPr>
            <a:xfrm>
              <a:off x="5654225" y="5035325"/>
              <a:ext cx="668700" cy="668700"/>
            </a:xfrm>
            <a:prstGeom prst="ellipse">
              <a:avLst/>
            </a:prstGeom>
            <a:solidFill>
              <a:srgbClr val="A82A08"/>
            </a:solidFill>
            <a:ln w="9525" cap="flat" cmpd="sng">
              <a:noFill/>
              <a:prstDash val="solid"/>
              <a:round/>
              <a:headEnd type="none" w="sm" len="sm"/>
              <a:tailEnd type="none" w="sm" len="sm"/>
            </a:ln>
            <a:scene3d>
              <a:camera prst="orthographicFront"/>
              <a:lightRig rig="threePt" dir="t"/>
            </a:scene3d>
            <a:sp3d>
              <a:bevelT/>
            </a:sp3d>
          </p:spPr>
          <p:txBody>
            <a:bodyPr spcFirstLastPara="1" wrap="square" lIns="91425" tIns="91425" rIns="91425" bIns="91425" anchor="ctr" anchorCtr="0">
              <a:noAutofit/>
            </a:bodyPr>
            <a:lstStyle/>
            <a:p>
              <a:endParaRPr/>
            </a:p>
          </p:txBody>
        </p:sp>
      </p:grpSp>
      <p:grpSp>
        <p:nvGrpSpPr>
          <p:cNvPr id="13" name="群組 12"/>
          <p:cNvGrpSpPr/>
          <p:nvPr/>
        </p:nvGrpSpPr>
        <p:grpSpPr>
          <a:xfrm>
            <a:off x="1841651" y="1181728"/>
            <a:ext cx="3658301" cy="4389368"/>
            <a:chOff x="1841651" y="1181728"/>
            <a:chExt cx="3658301" cy="4389368"/>
          </a:xfrm>
        </p:grpSpPr>
        <p:pic>
          <p:nvPicPr>
            <p:cNvPr id="185" name="Google Shape;185;p18"/>
            <p:cNvPicPr preferRelativeResize="0"/>
            <p:nvPr/>
          </p:nvPicPr>
          <p:blipFill rotWithShape="1">
            <a:blip r:embed="rId6">
              <a:alphaModFix/>
            </a:blip>
            <a:srcRect l="9147" t="14672" r="7920" b="3084"/>
            <a:stretch/>
          </p:blipFill>
          <p:spPr>
            <a:xfrm>
              <a:off x="1841651" y="1181728"/>
              <a:ext cx="3658301" cy="2042486"/>
            </a:xfrm>
            <a:prstGeom prst="rect">
              <a:avLst/>
            </a:prstGeom>
            <a:noFill/>
            <a:ln>
              <a:noFill/>
            </a:ln>
          </p:spPr>
        </p:pic>
        <p:grpSp>
          <p:nvGrpSpPr>
            <p:cNvPr id="10" name="群組 9"/>
            <p:cNvGrpSpPr/>
            <p:nvPr/>
          </p:nvGrpSpPr>
          <p:grpSpPr>
            <a:xfrm>
              <a:off x="1841651" y="4207150"/>
              <a:ext cx="2555715" cy="1363946"/>
              <a:chOff x="1841651" y="4207150"/>
              <a:chExt cx="2555715" cy="1363946"/>
            </a:xfrm>
          </p:grpSpPr>
          <p:sp>
            <p:nvSpPr>
              <p:cNvPr id="179" name="Google Shape;179;p18"/>
              <p:cNvSpPr txBox="1"/>
              <p:nvPr/>
            </p:nvSpPr>
            <p:spPr>
              <a:xfrm>
                <a:off x="2583556" y="4911130"/>
                <a:ext cx="1813810" cy="659966"/>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zh-TW" sz="3000" dirty="0"/>
                  <a:t>社會變遷</a:t>
                </a:r>
                <a:endParaRPr sz="3000" dirty="0"/>
              </a:p>
            </p:txBody>
          </p:sp>
          <p:cxnSp>
            <p:nvCxnSpPr>
              <p:cNvPr id="183" name="Google Shape;183;p18"/>
              <p:cNvCxnSpPr/>
              <p:nvPr/>
            </p:nvCxnSpPr>
            <p:spPr>
              <a:xfrm flipV="1">
                <a:off x="1841651" y="4541075"/>
                <a:ext cx="1463342" cy="710631"/>
              </a:xfrm>
              <a:prstGeom prst="straightConnector1">
                <a:avLst/>
              </a:prstGeom>
              <a:noFill/>
              <a:ln w="228600" cap="flat" cmpd="sng">
                <a:solidFill>
                  <a:srgbClr val="A82A08"/>
                </a:solidFill>
                <a:prstDash val="solid"/>
                <a:round/>
                <a:headEnd type="none" w="med" len="med"/>
                <a:tailEnd type="none" w="med" len="med"/>
              </a:ln>
            </p:spPr>
          </p:cxnSp>
          <p:sp>
            <p:nvSpPr>
              <p:cNvPr id="176" name="Google Shape;176;p18"/>
              <p:cNvSpPr/>
              <p:nvPr/>
            </p:nvSpPr>
            <p:spPr>
              <a:xfrm>
                <a:off x="3133238" y="4207150"/>
                <a:ext cx="668700" cy="668700"/>
              </a:xfrm>
              <a:prstGeom prst="ellipse">
                <a:avLst/>
              </a:prstGeom>
              <a:solidFill>
                <a:srgbClr val="A82A08"/>
              </a:solidFill>
              <a:ln w="9525" cap="flat" cmpd="sng">
                <a:noFill/>
                <a:prstDash val="solid"/>
                <a:round/>
                <a:headEnd type="none" w="sm" len="sm"/>
                <a:tailEnd type="none" w="sm" len="sm"/>
              </a:ln>
              <a:scene3d>
                <a:camera prst="orthographicFront"/>
                <a:lightRig rig="threePt" dir="t"/>
              </a:scene3d>
              <a:sp3d>
                <a:bevelT/>
              </a:sp3d>
            </p:spPr>
            <p:txBody>
              <a:bodyPr spcFirstLastPara="1" wrap="square" lIns="91425" tIns="91425" rIns="91425" bIns="91425" anchor="ctr" anchorCtr="0">
                <a:noAutofit/>
              </a:bodyPr>
              <a:lstStyle/>
              <a:p>
                <a:endParaRPr/>
              </a:p>
            </p:txBody>
          </p:sp>
        </p:grpSp>
      </p:grpSp>
      <p:grpSp>
        <p:nvGrpSpPr>
          <p:cNvPr id="9" name="群組 8"/>
          <p:cNvGrpSpPr/>
          <p:nvPr/>
        </p:nvGrpSpPr>
        <p:grpSpPr>
          <a:xfrm>
            <a:off x="913348" y="5035325"/>
            <a:ext cx="1383803" cy="1356485"/>
            <a:chOff x="913348" y="5035325"/>
            <a:chExt cx="1383803" cy="1356485"/>
          </a:xfrm>
        </p:grpSpPr>
        <p:sp>
          <p:nvSpPr>
            <p:cNvPr id="180" name="Google Shape;180;p18"/>
            <p:cNvSpPr txBox="1"/>
            <p:nvPr/>
          </p:nvSpPr>
          <p:spPr>
            <a:xfrm>
              <a:off x="913348" y="5731947"/>
              <a:ext cx="1383803" cy="659863"/>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zh-TW" sz="3000" dirty="0"/>
                <a:t>少子化</a:t>
              </a:r>
              <a:endParaRPr sz="3000" dirty="0"/>
            </a:p>
          </p:txBody>
        </p:sp>
        <p:sp>
          <p:nvSpPr>
            <p:cNvPr id="175" name="Google Shape;175;p18"/>
            <p:cNvSpPr/>
            <p:nvPr/>
          </p:nvSpPr>
          <p:spPr>
            <a:xfrm>
              <a:off x="1270900" y="5035325"/>
              <a:ext cx="668700" cy="668700"/>
            </a:xfrm>
            <a:prstGeom prst="ellipse">
              <a:avLst/>
            </a:prstGeom>
            <a:solidFill>
              <a:srgbClr val="A82A08"/>
            </a:solidFill>
            <a:ln w="9525" cap="flat" cmpd="sng">
              <a:noFill/>
              <a:prstDash val="solid"/>
              <a:round/>
              <a:headEnd type="none" w="sm" len="sm"/>
              <a:tailEnd type="none" w="sm" len="sm"/>
            </a:ln>
            <a:scene3d>
              <a:camera prst="orthographicFront"/>
              <a:lightRig rig="threePt" dir="t"/>
            </a:scene3d>
            <a:sp3d>
              <a:bevelT/>
            </a:sp3d>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581043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伍、資訊科技應用 </a:t>
            </a:r>
            <a:r>
              <a:rPr lang="en-US" altLang="zh-TW" dirty="0"/>
              <a:t>(T)</a:t>
            </a:r>
            <a:endParaRPr lang="zh-TW" altLang="en-US" dirty="0"/>
          </a:p>
        </p:txBody>
      </p:sp>
      <p:sp>
        <p:nvSpPr>
          <p:cNvPr id="4" name="投影片編號版面配置區 3"/>
          <p:cNvSpPr>
            <a:spLocks noGrp="1"/>
          </p:cNvSpPr>
          <p:nvPr>
            <p:ph type="sldNum" idx="12"/>
          </p:nvPr>
        </p:nvSpPr>
        <p:spPr/>
        <p:txBody>
          <a:bodyPr/>
          <a:lstStyle/>
          <a:p>
            <a:fld id="{00000000-1234-1234-1234-123412341234}" type="slidenum">
              <a:rPr lang="en-US" altLang="zh-TW" smtClean="0"/>
              <a:pPr/>
              <a:t>50</a:t>
            </a:fld>
            <a:endParaRPr lang="zh-TW" altLang="en-US"/>
          </a:p>
        </p:txBody>
      </p:sp>
      <p:sp>
        <p:nvSpPr>
          <p:cNvPr id="6" name="文字方塊 4"/>
          <p:cNvSpPr txBox="1">
            <a:spLocks noChangeArrowheads="1"/>
          </p:cNvSpPr>
          <p:nvPr/>
        </p:nvSpPr>
        <p:spPr bwMode="auto">
          <a:xfrm>
            <a:off x="242048" y="6436812"/>
            <a:ext cx="44743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科技領域課程綱要</a:t>
            </a:r>
            <a:r>
              <a:rPr lang="en-US" altLang="zh-TW" sz="1200" dirty="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之「附錄三、學習內容說明」</a:t>
            </a:r>
            <a:r>
              <a:rPr lang="en-US" altLang="zh-TW" sz="1200" dirty="0">
                <a:latin typeface="微軟正黑體" panose="020B0604030504040204" pitchFamily="34" charset="-120"/>
                <a:ea typeface="微軟正黑體" panose="020B0604030504040204" pitchFamily="34" charset="-120"/>
              </a:rPr>
              <a:t>p44-46</a:t>
            </a:r>
            <a:endParaRPr lang="zh-TW" altLang="en-US" sz="1200" dirty="0">
              <a:latin typeface="微軟正黑體" panose="020B0604030504040204" pitchFamily="34" charset="-120"/>
              <a:ea typeface="微軟正黑體" panose="020B0604030504040204" pitchFamily="34" charset="-120"/>
            </a:endParaRPr>
          </a:p>
        </p:txBody>
      </p:sp>
      <p:graphicFrame>
        <p:nvGraphicFramePr>
          <p:cNvPr id="5" name="表格 4"/>
          <p:cNvGraphicFramePr>
            <a:graphicFrameLocks noGrp="1"/>
          </p:cNvGraphicFramePr>
          <p:nvPr>
            <p:extLst>
              <p:ext uri="{D42A27DB-BD31-4B8C-83A1-F6EECF244321}">
                <p14:modId xmlns:p14="http://schemas.microsoft.com/office/powerpoint/2010/main" val="1398759994"/>
              </p:ext>
            </p:extLst>
          </p:nvPr>
        </p:nvGraphicFramePr>
        <p:xfrm>
          <a:off x="1085526" y="1340768"/>
          <a:ext cx="7746775" cy="2011680"/>
        </p:xfrm>
        <a:graphic>
          <a:graphicData uri="http://schemas.openxmlformats.org/drawingml/2006/table">
            <a:tbl>
              <a:tblPr firstRow="1" bandRow="1">
                <a:tableStyleId>{5C22544A-7EE6-4342-B048-85BDC9FD1C3A}</a:tableStyleId>
              </a:tblPr>
              <a:tblGrid>
                <a:gridCol w="787065">
                  <a:extLst>
                    <a:ext uri="{9D8B030D-6E8A-4147-A177-3AD203B41FA5}">
                      <a16:colId xmlns:a16="http://schemas.microsoft.com/office/drawing/2014/main" val="2222919018"/>
                    </a:ext>
                  </a:extLst>
                </a:gridCol>
                <a:gridCol w="2123345">
                  <a:extLst>
                    <a:ext uri="{9D8B030D-6E8A-4147-A177-3AD203B41FA5}">
                      <a16:colId xmlns:a16="http://schemas.microsoft.com/office/drawing/2014/main" val="363316256"/>
                    </a:ext>
                  </a:extLst>
                </a:gridCol>
                <a:gridCol w="4836365">
                  <a:extLst>
                    <a:ext uri="{9D8B030D-6E8A-4147-A177-3AD203B41FA5}">
                      <a16:colId xmlns:a16="http://schemas.microsoft.com/office/drawing/2014/main" val="2742786943"/>
                    </a:ext>
                  </a:extLst>
                </a:gridCol>
              </a:tblGrid>
              <a:tr h="0">
                <a:tc>
                  <a:txBody>
                    <a:bodyPr/>
                    <a:lstStyle/>
                    <a:p>
                      <a:pPr algn="ctr"/>
                      <a:r>
                        <a:rPr lang="zh-TW" altLang="en-US" dirty="0" smtClean="0"/>
                        <a:t>年級</a:t>
                      </a:r>
                      <a:endParaRPr lang="zh-TW" altLang="en-US" dirty="0"/>
                    </a:p>
                  </a:txBody>
                  <a:tcPr/>
                </a:tc>
                <a:tc>
                  <a:txBody>
                    <a:bodyPr/>
                    <a:lstStyle/>
                    <a:p>
                      <a:pPr algn="ctr"/>
                      <a:r>
                        <a:rPr lang="zh-TW" altLang="en-US" dirty="0" smtClean="0"/>
                        <a:t>學習內容</a:t>
                      </a:r>
                      <a:endParaRPr lang="zh-TW" altLang="en-US" dirty="0"/>
                    </a:p>
                  </a:txBody>
                  <a:tcPr/>
                </a:tc>
                <a:tc>
                  <a:txBody>
                    <a:bodyPr/>
                    <a:lstStyle/>
                    <a:p>
                      <a:pPr algn="ctr"/>
                      <a:r>
                        <a:rPr lang="zh-TW" altLang="en-US" dirty="0" smtClean="0"/>
                        <a:t>內容說明</a:t>
                      </a:r>
                      <a:endParaRPr lang="zh-TW" altLang="en-US" dirty="0"/>
                    </a:p>
                  </a:txBody>
                  <a:tcPr/>
                </a:tc>
                <a:extLst>
                  <a:ext uri="{0D108BD9-81ED-4DB2-BD59-A6C34878D82A}">
                    <a16:rowId xmlns:a16="http://schemas.microsoft.com/office/drawing/2014/main" val="3764305021"/>
                  </a:ext>
                </a:extLst>
              </a:tr>
              <a:tr h="97211">
                <a:tc>
                  <a:txBody>
                    <a:bodyPr/>
                    <a:lstStyle/>
                    <a:p>
                      <a:pPr marL="0" indent="0" algn="ctr">
                        <a:spcAft>
                          <a:spcPts val="0"/>
                        </a:spcAft>
                        <a:buFont typeface="Arial" panose="020B0604020202020204" pitchFamily="34" charset="0"/>
                        <a:buNone/>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九</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4">
                        <a:lumMod val="40000"/>
                        <a:lumOff val="60000"/>
                      </a:schemeClr>
                    </a:solidFill>
                  </a:tcPr>
                </a:tc>
                <a:tc>
                  <a:txBody>
                    <a:bodyPr/>
                    <a:lstStyle/>
                    <a:p>
                      <a:pPr marL="285750" indent="-285750">
                        <a:spcAft>
                          <a:spcPts val="0"/>
                        </a:spcAft>
                        <a:buFont typeface="Arial" panose="020B0604020202020204" pitchFamily="34" charset="0"/>
                        <a:buChar char="•"/>
                      </a:pPr>
                      <a:r>
                        <a:rPr lang="zh-TW" altLang="en-US" sz="1800" b="0" i="0" u="none" strike="noStrike" kern="1200" baseline="0" dirty="0" smtClean="0">
                          <a:solidFill>
                            <a:schemeClr val="dk1"/>
                          </a:solidFill>
                          <a:latin typeface="+mn-lt"/>
                          <a:ea typeface="+mn-ea"/>
                          <a:cs typeface="+mn-cs"/>
                        </a:rPr>
                        <a:t>資訊科技應用專題</a:t>
                      </a:r>
                    </a:p>
                    <a:p>
                      <a:r>
                        <a:rPr lang="zh-TW" altLang="en-US" sz="1800" b="0" i="0" u="none" strike="noStrike" kern="1200" baseline="0" dirty="0" smtClean="0">
                          <a:solidFill>
                            <a:schemeClr val="dk1"/>
                          </a:solidFill>
                          <a:latin typeface="+mn-lt"/>
                          <a:ea typeface="+mn-ea"/>
                          <a:cs typeface="+mn-cs"/>
                        </a:rPr>
                        <a:t>　</a:t>
                      </a:r>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多媒體應用專題</a:t>
                      </a:r>
                    </a:p>
                    <a:p>
                      <a:r>
                        <a:rPr lang="zh-TW" altLang="en-US" sz="1800" b="0" i="0" u="none" strike="noStrike" kern="1200" baseline="0" dirty="0" smtClean="0">
                          <a:solidFill>
                            <a:schemeClr val="dk1"/>
                          </a:solidFill>
                          <a:latin typeface="+mn-lt"/>
                          <a:ea typeface="+mn-ea"/>
                          <a:cs typeface="+mn-cs"/>
                        </a:rPr>
                        <a:t>　</a:t>
                      </a:r>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程式設計應用專題</a:t>
                      </a:r>
                      <a:endPar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4">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多媒體應用專題：以實作方式應用多媒體處理與分析之概念與方法。</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程式設計專題：以程式實作方式應用「七年級或八年級所學之程式設計概念與方法」以及「九年級所學之系統平台或資料表示處理與分析之概念與方法」。</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4">
                        <a:lumMod val="40000"/>
                        <a:lumOff val="60000"/>
                      </a:schemeClr>
                    </a:solidFill>
                  </a:tcPr>
                </a:tc>
                <a:extLst>
                  <a:ext uri="{0D108BD9-81ED-4DB2-BD59-A6C34878D82A}">
                    <a16:rowId xmlns:a16="http://schemas.microsoft.com/office/drawing/2014/main" val="721862732"/>
                  </a:ext>
                </a:extLst>
              </a:tr>
            </a:tbl>
          </a:graphicData>
        </a:graphic>
      </p:graphicFrame>
      <p:sp>
        <p:nvSpPr>
          <p:cNvPr id="7" name="文字方塊 4"/>
          <p:cNvSpPr txBox="1">
            <a:spLocks noChangeArrowheads="1"/>
          </p:cNvSpPr>
          <p:nvPr/>
        </p:nvSpPr>
        <p:spPr bwMode="auto">
          <a:xfrm>
            <a:off x="1089425" y="6100728"/>
            <a:ext cx="572464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t>「＊」表示各校或教師可依學生學習需求自行決定是否教授本學習內容或其說明。</a:t>
            </a:r>
            <a:endParaRPr lang="zh-TW" altLang="en-US" sz="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67957331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群組 6"/>
          <p:cNvGrpSpPr/>
          <p:nvPr/>
        </p:nvGrpSpPr>
        <p:grpSpPr>
          <a:xfrm>
            <a:off x="899712" y="4025229"/>
            <a:ext cx="8121447" cy="1492003"/>
            <a:chOff x="899711" y="3548041"/>
            <a:chExt cx="8121447" cy="1492003"/>
          </a:xfrm>
        </p:grpSpPr>
        <p:sp>
          <p:nvSpPr>
            <p:cNvPr id="9" name="圓角矩形 8"/>
            <p:cNvSpPr/>
            <p:nvPr/>
          </p:nvSpPr>
          <p:spPr>
            <a:xfrm>
              <a:off x="899711" y="3548041"/>
              <a:ext cx="8121447" cy="1492003"/>
            </a:xfrm>
            <a:prstGeom prst="roundRect">
              <a:avLst>
                <a:gd name="adj" fmla="val 17945"/>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0" name="橢圓 9"/>
            <p:cNvSpPr/>
            <p:nvPr/>
          </p:nvSpPr>
          <p:spPr>
            <a:xfrm>
              <a:off x="1043728" y="3605906"/>
              <a:ext cx="1080000" cy="108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eaLnBrk="0" fontAlgn="base" hangingPunct="0">
                <a:spcBef>
                  <a:spcPct val="0"/>
                </a:spcBef>
                <a:spcAft>
                  <a:spcPct val="0"/>
                </a:spcAft>
              </a:pPr>
              <a:r>
                <a:rPr kumimoji="1" lang="zh-TW" altLang="en-US" b="1" dirty="0" smtClean="0">
                  <a:solidFill>
                    <a:prstClr val="black"/>
                  </a:solidFill>
                </a:rPr>
                <a:t>備註</a:t>
              </a:r>
              <a:endParaRPr kumimoji="1" lang="zh-TW" altLang="en-US" b="1" dirty="0">
                <a:solidFill>
                  <a:prstClr val="black"/>
                </a:solidFill>
              </a:endParaRPr>
            </a:p>
          </p:txBody>
        </p:sp>
      </p:grpSp>
      <p:grpSp>
        <p:nvGrpSpPr>
          <p:cNvPr id="11" name="群組 10"/>
          <p:cNvGrpSpPr/>
          <p:nvPr/>
        </p:nvGrpSpPr>
        <p:grpSpPr>
          <a:xfrm>
            <a:off x="899712" y="2417895"/>
            <a:ext cx="8121447" cy="1274738"/>
            <a:chOff x="899712" y="2339947"/>
            <a:chExt cx="8121447" cy="1274738"/>
          </a:xfrm>
        </p:grpSpPr>
        <p:sp>
          <p:nvSpPr>
            <p:cNvPr id="12" name="圓角矩形 11"/>
            <p:cNvSpPr/>
            <p:nvPr/>
          </p:nvSpPr>
          <p:spPr>
            <a:xfrm>
              <a:off x="899712" y="2339947"/>
              <a:ext cx="8121447" cy="1274738"/>
            </a:xfrm>
            <a:prstGeom prst="roundRect">
              <a:avLst>
                <a:gd name="adj" fmla="val 5000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3" name="橢圓 12"/>
            <p:cNvSpPr/>
            <p:nvPr/>
          </p:nvSpPr>
          <p:spPr>
            <a:xfrm>
              <a:off x="1043729" y="2439007"/>
              <a:ext cx="1080000" cy="108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eaLnBrk="0" fontAlgn="base" hangingPunct="0">
                <a:spcBef>
                  <a:spcPct val="0"/>
                </a:spcBef>
                <a:spcAft>
                  <a:spcPct val="0"/>
                </a:spcAft>
              </a:pPr>
              <a:r>
                <a:rPr kumimoji="1" lang="zh-TW" altLang="en-US" b="1" dirty="0">
                  <a:solidFill>
                    <a:prstClr val="black"/>
                  </a:solidFill>
                </a:rPr>
                <a:t>內容說明</a:t>
              </a:r>
            </a:p>
          </p:txBody>
        </p:sp>
      </p:grpSp>
      <p:sp>
        <p:nvSpPr>
          <p:cNvPr id="2" name="標題 1"/>
          <p:cNvSpPr>
            <a:spLocks noGrp="1"/>
          </p:cNvSpPr>
          <p:nvPr>
            <p:ph type="title"/>
          </p:nvPr>
        </p:nvSpPr>
        <p:spPr/>
        <p:txBody>
          <a:bodyPr>
            <a:normAutofit fontScale="90000"/>
          </a:bodyPr>
          <a:lstStyle/>
          <a:p>
            <a:r>
              <a:rPr lang="zh-TW" altLang="en-US" dirty="0" smtClean="0"/>
              <a:t>伍、資訊科技</a:t>
            </a:r>
            <a:r>
              <a:rPr lang="zh-TW" altLang="en-US" dirty="0"/>
              <a:t>應用 </a:t>
            </a:r>
            <a:r>
              <a:rPr lang="en-US" altLang="zh-TW" dirty="0"/>
              <a:t>(T)</a:t>
            </a:r>
            <a:endParaRPr lang="zh-TW" altLang="en-US" dirty="0"/>
          </a:p>
        </p:txBody>
      </p:sp>
      <p:sp>
        <p:nvSpPr>
          <p:cNvPr id="3" name="文字版面配置區 2"/>
          <p:cNvSpPr>
            <a:spLocks noGrp="1"/>
          </p:cNvSpPr>
          <p:nvPr>
            <p:ph type="body" idx="1"/>
          </p:nvPr>
        </p:nvSpPr>
        <p:spPr>
          <a:xfrm>
            <a:off x="1886000" y="2469120"/>
            <a:ext cx="7113455" cy="1172287"/>
          </a:xfrm>
        </p:spPr>
        <p:txBody>
          <a:bodyPr>
            <a:noAutofit/>
          </a:bodyPr>
          <a:lstStyle/>
          <a:p>
            <a:r>
              <a:rPr lang="zh-TW" altLang="en-US" sz="1800" dirty="0"/>
              <a:t>介紹各式常見</a:t>
            </a:r>
            <a:r>
              <a:rPr lang="zh-TW" altLang="en-US" sz="2000" b="1" dirty="0">
                <a:solidFill>
                  <a:srgbClr val="0070C0"/>
                </a:solidFill>
              </a:rPr>
              <a:t>資訊科技應用軟體與網路服務</a:t>
            </a:r>
            <a:r>
              <a:rPr lang="zh-TW" altLang="en-US" sz="1800" dirty="0"/>
              <a:t>的使用方法等內涵</a:t>
            </a:r>
            <a:r>
              <a:rPr lang="zh-TW" altLang="en-US" sz="1800" dirty="0" smtClean="0"/>
              <a:t>。</a:t>
            </a:r>
            <a:endParaRPr lang="en-US" altLang="zh-TW" sz="1800" dirty="0" smtClean="0"/>
          </a:p>
          <a:p>
            <a:r>
              <a:rPr lang="zh-TW" altLang="en-US" sz="1800" dirty="0" smtClean="0"/>
              <a:t>透過</a:t>
            </a:r>
            <a:r>
              <a:rPr lang="zh-TW" altLang="en-US" sz="1800" dirty="0"/>
              <a:t>資訊科技各式應用之學習，培養以資訊科技解決問題、溝通表達及與人合作共創之能力。</a:t>
            </a:r>
          </a:p>
        </p:txBody>
      </p:sp>
      <p:sp>
        <p:nvSpPr>
          <p:cNvPr id="4" name="投影片編號版面配置區 3"/>
          <p:cNvSpPr>
            <a:spLocks noGrp="1"/>
          </p:cNvSpPr>
          <p:nvPr>
            <p:ph type="sldNum" idx="12"/>
          </p:nvPr>
        </p:nvSpPr>
        <p:spPr/>
        <p:txBody>
          <a:bodyPr/>
          <a:lstStyle/>
          <a:p>
            <a:fld id="{00000000-1234-1234-1234-123412341234}" type="slidenum">
              <a:rPr lang="en-US" altLang="zh-TW" smtClean="0"/>
              <a:pPr/>
              <a:t>51</a:t>
            </a:fld>
            <a:endParaRPr lang="zh-TW" altLang="en-US"/>
          </a:p>
        </p:txBody>
      </p:sp>
      <p:sp>
        <p:nvSpPr>
          <p:cNvPr id="6" name="文字方塊 4"/>
          <p:cNvSpPr txBox="1">
            <a:spLocks noChangeArrowheads="1"/>
          </p:cNvSpPr>
          <p:nvPr/>
        </p:nvSpPr>
        <p:spPr bwMode="auto">
          <a:xfrm>
            <a:off x="242048" y="6436812"/>
            <a:ext cx="57054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科技領域課程綱要課程手冊初稿更新五版</a:t>
            </a:r>
            <a:r>
              <a:rPr lang="en-US" altLang="zh-TW" sz="1200" dirty="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之「肆、學習重點解析」</a:t>
            </a:r>
            <a:r>
              <a:rPr lang="en-US" altLang="zh-TW" sz="1200" dirty="0" smtClean="0">
                <a:latin typeface="微軟正黑體" panose="020B0604030504040204" pitchFamily="34" charset="-120"/>
                <a:ea typeface="微軟正黑體" panose="020B0604030504040204" pitchFamily="34" charset="-120"/>
              </a:rPr>
              <a:t>p47-51</a:t>
            </a:r>
            <a:endParaRPr lang="zh-TW" altLang="en-US" sz="1200" dirty="0">
              <a:latin typeface="微軟正黑體" panose="020B0604030504040204" pitchFamily="34" charset="-120"/>
              <a:ea typeface="微軟正黑體" panose="020B0604030504040204" pitchFamily="34" charset="-120"/>
            </a:endParaRPr>
          </a:p>
        </p:txBody>
      </p:sp>
      <p:sp>
        <p:nvSpPr>
          <p:cNvPr id="8" name="矩形 7"/>
          <p:cNvSpPr/>
          <p:nvPr/>
        </p:nvSpPr>
        <p:spPr>
          <a:xfrm>
            <a:off x="2123729" y="4179796"/>
            <a:ext cx="6708571" cy="1169551"/>
          </a:xfrm>
          <a:prstGeom prst="rect">
            <a:avLst/>
          </a:prstGeom>
        </p:spPr>
        <p:txBody>
          <a:bodyPr wrap="square">
            <a:spAutoFit/>
          </a:bodyPr>
          <a:lstStyle/>
          <a:p>
            <a:pPr marL="342900" indent="-342900">
              <a:buFont typeface="+mj-lt"/>
              <a:buAutoNum type="arabicPeriod"/>
            </a:pPr>
            <a:r>
              <a:rPr lang="zh-TW" altLang="en-US" sz="1600" dirty="0" smtClean="0"/>
              <a:t>應</a:t>
            </a:r>
            <a:r>
              <a:rPr lang="zh-TW" altLang="en-US" sz="1600" dirty="0"/>
              <a:t>著重於培養學生在面對不同問題時，</a:t>
            </a:r>
            <a:r>
              <a:rPr lang="zh-TW" altLang="en-US" b="1" dirty="0">
                <a:solidFill>
                  <a:srgbClr val="FF0000"/>
                </a:solidFill>
              </a:rPr>
              <a:t>選擇並應用適當資訊工具以解決問題的能力</a:t>
            </a:r>
            <a:r>
              <a:rPr lang="zh-TW" altLang="en-US" sz="1600" dirty="0"/>
              <a:t>，而非只教授繪圖、文書等軟體的操作。</a:t>
            </a:r>
          </a:p>
          <a:p>
            <a:pPr marL="342900" indent="-342900">
              <a:buFont typeface="+mj-lt"/>
              <a:buAutoNum type="arabicPeriod"/>
            </a:pPr>
            <a:r>
              <a:rPr lang="zh-TW" altLang="en-US" sz="1600" dirty="0" smtClean="0"/>
              <a:t>宜</a:t>
            </a:r>
            <a:r>
              <a:rPr lang="zh-TW" altLang="en-US" sz="1600" dirty="0"/>
              <a:t>設計</a:t>
            </a:r>
            <a:r>
              <a:rPr lang="zh-TW" altLang="en-US" b="1" dirty="0">
                <a:solidFill>
                  <a:srgbClr val="FF0000"/>
                </a:solidFill>
              </a:rPr>
              <a:t>專題實作課程</a:t>
            </a:r>
            <a:r>
              <a:rPr lang="zh-TW" altLang="en-US" sz="1600" dirty="0"/>
              <a:t>，搭配成果展示、競賽產出等，讓學生進行組織分工與溝通協調，以學習有效進行合作共創的方法。</a:t>
            </a:r>
          </a:p>
        </p:txBody>
      </p:sp>
      <p:graphicFrame>
        <p:nvGraphicFramePr>
          <p:cNvPr id="14" name="表格 13"/>
          <p:cNvGraphicFramePr>
            <a:graphicFrameLocks noGrp="1"/>
          </p:cNvGraphicFramePr>
          <p:nvPr>
            <p:extLst>
              <p:ext uri="{D42A27DB-BD31-4B8C-83A1-F6EECF244321}">
                <p14:modId xmlns:p14="http://schemas.microsoft.com/office/powerpoint/2010/main" val="1807236710"/>
              </p:ext>
            </p:extLst>
          </p:nvPr>
        </p:nvGraphicFramePr>
        <p:xfrm>
          <a:off x="1289620" y="1357896"/>
          <a:ext cx="7542681" cy="741680"/>
        </p:xfrm>
        <a:graphic>
          <a:graphicData uri="http://schemas.openxmlformats.org/drawingml/2006/table">
            <a:tbl>
              <a:tblPr firstRow="1" bandRow="1">
                <a:tableStyleId>{5C22544A-7EE6-4342-B048-85BDC9FD1C3A}</a:tableStyleId>
              </a:tblPr>
              <a:tblGrid>
                <a:gridCol w="2778324">
                  <a:extLst>
                    <a:ext uri="{9D8B030D-6E8A-4147-A177-3AD203B41FA5}">
                      <a16:colId xmlns:a16="http://schemas.microsoft.com/office/drawing/2014/main" val="363316256"/>
                    </a:ext>
                  </a:extLst>
                </a:gridCol>
                <a:gridCol w="1800200">
                  <a:extLst>
                    <a:ext uri="{9D8B030D-6E8A-4147-A177-3AD203B41FA5}">
                      <a16:colId xmlns:a16="http://schemas.microsoft.com/office/drawing/2014/main" val="2742786943"/>
                    </a:ext>
                  </a:extLst>
                </a:gridCol>
                <a:gridCol w="2964157">
                  <a:extLst>
                    <a:ext uri="{9D8B030D-6E8A-4147-A177-3AD203B41FA5}">
                      <a16:colId xmlns:a16="http://schemas.microsoft.com/office/drawing/2014/main" val="3309344905"/>
                    </a:ext>
                  </a:extLst>
                </a:gridCol>
              </a:tblGrid>
              <a:tr h="370840">
                <a:tc>
                  <a:txBody>
                    <a:bodyPr/>
                    <a:lstStyle/>
                    <a:p>
                      <a:pPr algn="ctr"/>
                      <a:r>
                        <a:rPr lang="zh-TW" altLang="en-US" dirty="0" smtClean="0"/>
                        <a:t>七年級</a:t>
                      </a:r>
                      <a:endParaRPr lang="zh-TW" altLang="en-US" dirty="0"/>
                    </a:p>
                  </a:txBody>
                  <a:tcPr/>
                </a:tc>
                <a:tc>
                  <a:txBody>
                    <a:bodyPr/>
                    <a:lstStyle/>
                    <a:p>
                      <a:pPr algn="ctr"/>
                      <a:r>
                        <a:rPr lang="zh-TW" altLang="en-US" dirty="0" smtClean="0"/>
                        <a:t>八年級</a:t>
                      </a:r>
                      <a:endParaRPr lang="zh-TW" altLang="en-US" dirty="0"/>
                    </a:p>
                  </a:txBody>
                  <a:tcPr/>
                </a:tc>
                <a:tc>
                  <a:txBody>
                    <a:bodyPr/>
                    <a:lstStyle/>
                    <a:p>
                      <a:pPr algn="ctr"/>
                      <a:r>
                        <a:rPr lang="zh-TW" altLang="en-US" dirty="0" smtClean="0"/>
                        <a:t>九年級</a:t>
                      </a:r>
                      <a:endParaRPr lang="zh-TW" altLang="en-US" dirty="0"/>
                    </a:p>
                  </a:txBody>
                  <a:tcPr/>
                </a:tc>
                <a:extLst>
                  <a:ext uri="{0D108BD9-81ED-4DB2-BD59-A6C34878D82A}">
                    <a16:rowId xmlns:a16="http://schemas.microsoft.com/office/drawing/2014/main" val="3764305021"/>
                  </a:ext>
                </a:extLst>
              </a:tr>
              <a:tr h="370840">
                <a:tc>
                  <a:txBody>
                    <a:bodyPr/>
                    <a:lstStyle/>
                    <a:p>
                      <a:pPr marL="285750" indent="-285750">
                        <a:spcAft>
                          <a:spcPts val="0"/>
                        </a:spcAft>
                        <a:buFont typeface="Arial" panose="020B0604020202020204" pitchFamily="34" charset="0"/>
                        <a:buChar char="•"/>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資料處理應用專題</a:t>
                      </a:r>
                    </a:p>
                  </a:txBody>
                  <a:tcPr marL="68580" marR="68580" marT="0" marB="0"/>
                </a:tc>
                <a:tc>
                  <a:txBody>
                    <a:bodyPr/>
                    <a:lstStyle/>
                    <a:p>
                      <a:pPr marL="285750" indent="-285750">
                        <a:spcAft>
                          <a:spcPts val="0"/>
                        </a:spcAft>
                        <a:buFont typeface="Arial" panose="020B0604020202020204" pitchFamily="34" charset="0"/>
                        <a:buChar char="•"/>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285750" indent="-285750">
                        <a:spcAft>
                          <a:spcPts val="0"/>
                        </a:spcAft>
                        <a:buFont typeface="Arial" panose="020B0604020202020204" pitchFamily="34" charset="0"/>
                        <a:buChar char="•"/>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資訊科技應用專題</a:t>
                      </a:r>
                      <a:endParaRPr lang="zh-TW" alt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a:tc>
                <a:extLst>
                  <a:ext uri="{0D108BD9-81ED-4DB2-BD59-A6C34878D82A}">
                    <a16:rowId xmlns:a16="http://schemas.microsoft.com/office/drawing/2014/main" val="721862732"/>
                  </a:ext>
                </a:extLst>
              </a:tr>
            </a:tbl>
          </a:graphicData>
        </a:graphic>
      </p:graphicFrame>
    </p:spTree>
    <p:extLst>
      <p:ext uri="{BB962C8B-B14F-4D97-AF65-F5344CB8AC3E}">
        <p14:creationId xmlns:p14="http://schemas.microsoft.com/office/powerpoint/2010/main" val="362383194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六、資訊科技與人類社會 </a:t>
            </a:r>
            <a:r>
              <a:rPr lang="en-US" altLang="zh-TW" dirty="0"/>
              <a:t>(H)</a:t>
            </a:r>
            <a:endParaRPr lang="zh-TW" altLang="en-US" dirty="0"/>
          </a:p>
        </p:txBody>
      </p:sp>
      <p:sp>
        <p:nvSpPr>
          <p:cNvPr id="4" name="投影片編號版面配置區 3"/>
          <p:cNvSpPr>
            <a:spLocks noGrp="1"/>
          </p:cNvSpPr>
          <p:nvPr>
            <p:ph type="sldNum" idx="12"/>
          </p:nvPr>
        </p:nvSpPr>
        <p:spPr/>
        <p:txBody>
          <a:bodyPr/>
          <a:lstStyle/>
          <a:p>
            <a:fld id="{00000000-1234-1234-1234-123412341234}" type="slidenum">
              <a:rPr lang="en-US" altLang="zh-TW" smtClean="0"/>
              <a:pPr/>
              <a:t>52</a:t>
            </a:fld>
            <a:endParaRPr lang="zh-TW" altLang="en-US"/>
          </a:p>
        </p:txBody>
      </p:sp>
      <p:sp>
        <p:nvSpPr>
          <p:cNvPr id="6" name="文字方塊 4"/>
          <p:cNvSpPr txBox="1">
            <a:spLocks noChangeArrowheads="1"/>
          </p:cNvSpPr>
          <p:nvPr/>
        </p:nvSpPr>
        <p:spPr bwMode="auto">
          <a:xfrm>
            <a:off x="242048" y="6436812"/>
            <a:ext cx="44743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科技領域課程綱要</a:t>
            </a:r>
            <a:r>
              <a:rPr lang="en-US" altLang="zh-TW" sz="1200" dirty="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之「附錄三、學習內容說明」</a:t>
            </a:r>
            <a:r>
              <a:rPr lang="en-US" altLang="zh-TW" sz="1200" dirty="0">
                <a:latin typeface="微軟正黑體" panose="020B0604030504040204" pitchFamily="34" charset="-120"/>
                <a:ea typeface="微軟正黑體" panose="020B0604030504040204" pitchFamily="34" charset="-120"/>
              </a:rPr>
              <a:t>p44-46</a:t>
            </a:r>
            <a:endParaRPr lang="zh-TW" altLang="en-US" sz="1200" dirty="0">
              <a:latin typeface="微軟正黑體" panose="020B0604030504040204" pitchFamily="34" charset="-120"/>
              <a:ea typeface="微軟正黑體" panose="020B0604030504040204" pitchFamily="34" charset="-120"/>
            </a:endParaRPr>
          </a:p>
        </p:txBody>
      </p:sp>
      <p:graphicFrame>
        <p:nvGraphicFramePr>
          <p:cNvPr id="5" name="表格 4"/>
          <p:cNvGraphicFramePr>
            <a:graphicFrameLocks noGrp="1"/>
          </p:cNvGraphicFramePr>
          <p:nvPr>
            <p:extLst>
              <p:ext uri="{D42A27DB-BD31-4B8C-83A1-F6EECF244321}">
                <p14:modId xmlns:p14="http://schemas.microsoft.com/office/powerpoint/2010/main" val="2621745866"/>
              </p:ext>
            </p:extLst>
          </p:nvPr>
        </p:nvGraphicFramePr>
        <p:xfrm>
          <a:off x="1085526" y="1340768"/>
          <a:ext cx="7746775" cy="4759960"/>
        </p:xfrm>
        <a:graphic>
          <a:graphicData uri="http://schemas.openxmlformats.org/drawingml/2006/table">
            <a:tbl>
              <a:tblPr firstRow="1" bandRow="1">
                <a:tableStyleId>{5C22544A-7EE6-4342-B048-85BDC9FD1C3A}</a:tableStyleId>
              </a:tblPr>
              <a:tblGrid>
                <a:gridCol w="787065">
                  <a:extLst>
                    <a:ext uri="{9D8B030D-6E8A-4147-A177-3AD203B41FA5}">
                      <a16:colId xmlns:a16="http://schemas.microsoft.com/office/drawing/2014/main" val="2222919018"/>
                    </a:ext>
                  </a:extLst>
                </a:gridCol>
                <a:gridCol w="2123345">
                  <a:extLst>
                    <a:ext uri="{9D8B030D-6E8A-4147-A177-3AD203B41FA5}">
                      <a16:colId xmlns:a16="http://schemas.microsoft.com/office/drawing/2014/main" val="363316256"/>
                    </a:ext>
                  </a:extLst>
                </a:gridCol>
                <a:gridCol w="4836365">
                  <a:extLst>
                    <a:ext uri="{9D8B030D-6E8A-4147-A177-3AD203B41FA5}">
                      <a16:colId xmlns:a16="http://schemas.microsoft.com/office/drawing/2014/main" val="2742786943"/>
                    </a:ext>
                  </a:extLst>
                </a:gridCol>
              </a:tblGrid>
              <a:tr h="370840">
                <a:tc>
                  <a:txBody>
                    <a:bodyPr/>
                    <a:lstStyle/>
                    <a:p>
                      <a:pPr algn="ctr"/>
                      <a:r>
                        <a:rPr lang="zh-TW" altLang="en-US" dirty="0" smtClean="0"/>
                        <a:t>年級</a:t>
                      </a:r>
                      <a:endParaRPr lang="zh-TW" altLang="en-US" dirty="0"/>
                    </a:p>
                  </a:txBody>
                  <a:tcPr/>
                </a:tc>
                <a:tc>
                  <a:txBody>
                    <a:bodyPr/>
                    <a:lstStyle/>
                    <a:p>
                      <a:pPr algn="ctr"/>
                      <a:r>
                        <a:rPr lang="zh-TW" altLang="en-US" dirty="0" smtClean="0"/>
                        <a:t>學習內容</a:t>
                      </a:r>
                      <a:endParaRPr lang="zh-TW" altLang="en-US" dirty="0"/>
                    </a:p>
                  </a:txBody>
                  <a:tcPr/>
                </a:tc>
                <a:tc>
                  <a:txBody>
                    <a:bodyPr/>
                    <a:lstStyle/>
                    <a:p>
                      <a:pPr algn="ctr"/>
                      <a:r>
                        <a:rPr lang="zh-TW" altLang="en-US" dirty="0" smtClean="0"/>
                        <a:t>內容說明</a:t>
                      </a:r>
                      <a:endParaRPr lang="zh-TW" altLang="en-US" dirty="0"/>
                    </a:p>
                  </a:txBody>
                  <a:tcPr/>
                </a:tc>
                <a:extLst>
                  <a:ext uri="{0D108BD9-81ED-4DB2-BD59-A6C34878D82A}">
                    <a16:rowId xmlns:a16="http://schemas.microsoft.com/office/drawing/2014/main" val="3764305021"/>
                  </a:ext>
                </a:extLst>
              </a:tr>
              <a:tr h="370840">
                <a:tc rowSpan="3">
                  <a:txBody>
                    <a:bodyPr/>
                    <a:lstStyle/>
                    <a:p>
                      <a:pPr marL="0" indent="0" algn="ctr">
                        <a:spcAft>
                          <a:spcPts val="0"/>
                        </a:spcAft>
                        <a:buFont typeface="Arial" panose="020B0604020202020204" pitchFamily="34" charset="0"/>
                        <a:buNone/>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七</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1">
                        <a:lumMod val="20000"/>
                        <a:lumOff val="80000"/>
                      </a:schemeClr>
                    </a:solidFill>
                  </a:tcPr>
                </a:tc>
                <a:tc>
                  <a:txBody>
                    <a:bodyPr/>
                    <a:lstStyle/>
                    <a:p>
                      <a:pPr marL="285750" indent="-285750">
                        <a:spcAft>
                          <a:spcPts val="0"/>
                        </a:spcAft>
                        <a:buFont typeface="Arial" panose="020B0604020202020204" pitchFamily="34" charset="0"/>
                        <a:buChar char="•"/>
                      </a:pPr>
                      <a:r>
                        <a:rPr lang="zh-TW"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個人資料保護</a:t>
                      </a:r>
                    </a:p>
                  </a:txBody>
                  <a:tcPr marL="68580" marR="68580" marT="0" marB="0">
                    <a:solidFill>
                      <a:schemeClr val="accent1">
                        <a:lumMod val="20000"/>
                        <a:lumOff val="8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網路與檔案資料的隱私權保護（如帳號管理、權限管理等）。</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721862732"/>
                  </a:ext>
                </a:extLst>
              </a:tr>
              <a:tr h="370840">
                <a:tc vMerge="1">
                  <a:txBody>
                    <a:bodyPr/>
                    <a:lstStyle/>
                    <a:p>
                      <a:pPr marL="0" indent="0">
                        <a:buFont typeface="Arial" panose="020B0604020202020204" pitchFamily="34" charset="0"/>
                        <a:buNone/>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TW"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資訊科技合理使用原則</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1">
                        <a:lumMod val="20000"/>
                        <a:lumOff val="8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數位作品之合理重製、公開播送或公開傳輸原則（範例說明原則，非僅列舉法條）。</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創用 </a:t>
                      </a:r>
                      <a:r>
                        <a:rPr lang="en-US" altLang="zh-TW" sz="1800" b="0" i="0" u="none" strike="noStrike" kern="1200" baseline="0" dirty="0" smtClean="0">
                          <a:solidFill>
                            <a:schemeClr val="dk1"/>
                          </a:solidFill>
                          <a:latin typeface="+mn-lt"/>
                          <a:ea typeface="+mn-ea"/>
                          <a:cs typeface="+mn-cs"/>
                        </a:rPr>
                        <a:t>CC</a:t>
                      </a:r>
                      <a:r>
                        <a:rPr lang="zh-TW" altLang="en-US" sz="1800" b="0" i="0" u="none" strike="noStrike" kern="1200" baseline="0" dirty="0" smtClean="0">
                          <a:solidFill>
                            <a:schemeClr val="dk1"/>
                          </a:solidFill>
                          <a:latin typeface="+mn-lt"/>
                          <a:ea typeface="+mn-ea"/>
                          <a:cs typeface="+mn-cs"/>
                        </a:rPr>
                        <a:t>。</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3281556225"/>
                  </a:ext>
                </a:extLst>
              </a:tr>
              <a:tr h="370840">
                <a:tc vMerge="1">
                  <a:txBody>
                    <a:bodyPr/>
                    <a:lstStyle/>
                    <a:p>
                      <a:pPr marL="0" indent="0" algn="ctr">
                        <a:spcAft>
                          <a:spcPts val="0"/>
                        </a:spcAft>
                        <a:buFont typeface="Arial" panose="020B0604020202020204" pitchFamily="34" charset="0"/>
                        <a:buNone/>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3">
                        <a:lumMod val="40000"/>
                        <a:lumOff val="60000"/>
                      </a:scheme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TW"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資訊安全</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1">
                        <a:lumMod val="20000"/>
                        <a:lumOff val="8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資料安全防護。</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通訊安全防護。</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405498372"/>
                  </a:ext>
                </a:extLst>
              </a:tr>
              <a:tr h="370840">
                <a:tc rowSpan="2">
                  <a:txBody>
                    <a:bodyPr/>
                    <a:lstStyle/>
                    <a:p>
                      <a:pPr marL="0" indent="0" algn="ctr">
                        <a:buFont typeface="Arial" panose="020B0604020202020204" pitchFamily="34" charset="0"/>
                        <a:buNone/>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八</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3">
                        <a:lumMod val="40000"/>
                        <a:lumOff val="60000"/>
                      </a:schemeClr>
                    </a:solidFill>
                  </a:tcPr>
                </a:tc>
                <a:tc>
                  <a:txBody>
                    <a:bodyPr/>
                    <a:lstStyle/>
                    <a:p>
                      <a:pPr marL="285750" indent="-285750">
                        <a:spcAft>
                          <a:spcPts val="0"/>
                        </a:spcAft>
                        <a:buFont typeface="Arial" panose="020B0604020202020204" pitchFamily="34" charset="0"/>
                        <a:buChar char="•"/>
                      </a:pPr>
                      <a:r>
                        <a:rPr lang="zh-TW"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資訊科技重要社會議題</a:t>
                      </a:r>
                      <a:endParaRPr lang="zh-TW" altLang="en-US" dirty="0"/>
                    </a:p>
                  </a:txBody>
                  <a:tcPr marL="68580" marR="68580" marT="0" marB="0">
                    <a:solidFill>
                      <a:schemeClr val="accent3">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網路成癮。</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網路交友。</a:t>
                      </a:r>
                      <a:endParaRPr lang="zh-TW" altLang="en-US" dirty="0"/>
                    </a:p>
                  </a:txBody>
                  <a:tcPr marL="68580" marR="68580" marT="0" marB="0" anchor="ctr">
                    <a:solidFill>
                      <a:schemeClr val="accent3">
                        <a:lumMod val="40000"/>
                        <a:lumOff val="60000"/>
                      </a:schemeClr>
                    </a:solidFill>
                  </a:tcPr>
                </a:tc>
                <a:extLst>
                  <a:ext uri="{0D108BD9-81ED-4DB2-BD59-A6C34878D82A}">
                    <a16:rowId xmlns:a16="http://schemas.microsoft.com/office/drawing/2014/main" val="2079319987"/>
                  </a:ext>
                </a:extLst>
              </a:tr>
              <a:tr h="370840">
                <a:tc vMerge="1">
                  <a:txBody>
                    <a:bodyPr/>
                    <a:lstStyle/>
                    <a:p>
                      <a:pPr marL="0" indent="0" algn="ctr">
                        <a:spcAft>
                          <a:spcPts val="0"/>
                        </a:spcAft>
                        <a:buFont typeface="Arial" panose="020B0604020202020204" pitchFamily="34" charset="0"/>
                        <a:buNone/>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1">
                        <a:lumMod val="60000"/>
                        <a:lumOff val="40000"/>
                      </a:scheme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TW"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資訊倫理與法律</a:t>
                      </a:r>
                    </a:p>
                  </a:txBody>
                  <a:tcPr marL="68580" marR="68580" marT="0" marB="0">
                    <a:solidFill>
                      <a:schemeClr val="accent3">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網路言論之法律責任。</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網路霸凌。網路詐欺。網路駭客。</a:t>
                      </a:r>
                    </a:p>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網路使用的倫理規範。</a:t>
                      </a:r>
                      <a:endParaRPr lang="zh-TW" altLang="en-US" dirty="0"/>
                    </a:p>
                  </a:txBody>
                  <a:tcPr marL="68580" marR="68580" marT="0" marB="0" anchor="ctr">
                    <a:solidFill>
                      <a:schemeClr val="accent3">
                        <a:lumMod val="40000"/>
                        <a:lumOff val="60000"/>
                      </a:schemeClr>
                    </a:solidFill>
                  </a:tcPr>
                </a:tc>
                <a:extLst>
                  <a:ext uri="{0D108BD9-81ED-4DB2-BD59-A6C34878D82A}">
                    <a16:rowId xmlns:a16="http://schemas.microsoft.com/office/drawing/2014/main" val="3478100656"/>
                  </a:ext>
                </a:extLst>
              </a:tr>
              <a:tr h="370840">
                <a:tc rowSpan="2">
                  <a:txBody>
                    <a:bodyPr/>
                    <a:lstStyle/>
                    <a:p>
                      <a:pPr marL="0" indent="0" algn="ctr">
                        <a:spcAft>
                          <a:spcPts val="0"/>
                        </a:spcAft>
                        <a:buFont typeface="Arial" panose="020B0604020202020204" pitchFamily="34" charset="0"/>
                        <a:buNone/>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九</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4">
                        <a:lumMod val="40000"/>
                        <a:lumOff val="60000"/>
                      </a:schemeClr>
                    </a:solidFill>
                  </a:tcPr>
                </a:tc>
                <a:tc>
                  <a:txBody>
                    <a:bodyPr/>
                    <a:lstStyle/>
                    <a:p>
                      <a:pPr marL="285750" indent="-285750">
                        <a:spcAft>
                          <a:spcPts val="0"/>
                        </a:spcAft>
                        <a:buFont typeface="Arial" panose="020B0604020202020204" pitchFamily="34" charset="0"/>
                        <a:buChar char="•"/>
                      </a:pPr>
                      <a:r>
                        <a:rPr lang="zh-TW" alt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資訊科技對人類生活之影響</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4">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資訊科技對食衣住行之影響與衝擊。</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4">
                        <a:lumMod val="40000"/>
                        <a:lumOff val="60000"/>
                      </a:schemeClr>
                    </a:solidFill>
                  </a:tcPr>
                </a:tc>
                <a:extLst>
                  <a:ext uri="{0D108BD9-81ED-4DB2-BD59-A6C34878D82A}">
                    <a16:rowId xmlns:a16="http://schemas.microsoft.com/office/drawing/2014/main" val="3934984849"/>
                  </a:ext>
                </a:extLst>
              </a:tr>
              <a:tr h="370840">
                <a:tc vMerge="1">
                  <a:txBody>
                    <a:bodyPr/>
                    <a:lstStyle/>
                    <a:p>
                      <a:pPr marL="0" indent="0" algn="ctr">
                        <a:spcAft>
                          <a:spcPts val="0"/>
                        </a:spcAft>
                        <a:buFont typeface="Arial" panose="020B0604020202020204" pitchFamily="34" charset="0"/>
                        <a:buNone/>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4">
                        <a:lumMod val="40000"/>
                        <a:lumOff val="60000"/>
                      </a:schemeClr>
                    </a:solidFill>
                  </a:tcPr>
                </a:tc>
                <a:tc>
                  <a:txBody>
                    <a:bodyPr/>
                    <a:lstStyle/>
                    <a:p>
                      <a:pPr marL="285750" indent="-285750">
                        <a:buFont typeface="Arial" panose="020B0604020202020204" pitchFamily="34" charset="0"/>
                        <a:buChar char="•"/>
                      </a:pPr>
                      <a:r>
                        <a:rPr lang="zh-TW" altLang="en-US" sz="1800" b="0" i="0" u="none" strike="noStrike" kern="1200" baseline="0" dirty="0" smtClean="0">
                          <a:solidFill>
                            <a:schemeClr val="dk1"/>
                          </a:solidFill>
                          <a:latin typeface="+mn-lt"/>
                          <a:ea typeface="+mn-ea"/>
                          <a:cs typeface="+mn-cs"/>
                        </a:rPr>
                        <a:t>常見資訊產業的特性與種類</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solidFill>
                      <a:schemeClr val="accent4">
                        <a:lumMod val="40000"/>
                        <a:lumOff val="60000"/>
                      </a:schemeClr>
                    </a:solidFill>
                  </a:tcPr>
                </a:tc>
                <a:tc>
                  <a:txBody>
                    <a:bodyPr/>
                    <a:lstStyle/>
                    <a:p>
                      <a:r>
                        <a:rPr lang="en-US" altLang="zh-TW" sz="1800" b="0" i="0" u="none" strike="noStrike" kern="1200" baseline="0" dirty="0" smtClean="0">
                          <a:solidFill>
                            <a:schemeClr val="dk1"/>
                          </a:solidFill>
                          <a:latin typeface="+mn-lt"/>
                          <a:ea typeface="+mn-ea"/>
                          <a:cs typeface="+mn-cs"/>
                        </a:rPr>
                        <a:t>- </a:t>
                      </a:r>
                      <a:r>
                        <a:rPr lang="zh-TW" altLang="en-US" sz="1800" b="0" i="0" u="none" strike="noStrike" kern="1200" baseline="0" dirty="0" smtClean="0">
                          <a:solidFill>
                            <a:schemeClr val="dk1"/>
                          </a:solidFill>
                          <a:latin typeface="+mn-lt"/>
                          <a:ea typeface="+mn-ea"/>
                          <a:cs typeface="+mn-cs"/>
                        </a:rPr>
                        <a:t>常見資訊產業的特性與種類。</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solidFill>
                      <a:schemeClr val="accent4">
                        <a:lumMod val="40000"/>
                        <a:lumOff val="60000"/>
                      </a:schemeClr>
                    </a:solidFill>
                  </a:tcPr>
                </a:tc>
                <a:extLst>
                  <a:ext uri="{0D108BD9-81ED-4DB2-BD59-A6C34878D82A}">
                    <a16:rowId xmlns:a16="http://schemas.microsoft.com/office/drawing/2014/main" val="3693239108"/>
                  </a:ext>
                </a:extLst>
              </a:tr>
            </a:tbl>
          </a:graphicData>
        </a:graphic>
      </p:graphicFrame>
      <p:sp>
        <p:nvSpPr>
          <p:cNvPr id="7" name="文字方塊 4"/>
          <p:cNvSpPr txBox="1">
            <a:spLocks noChangeArrowheads="1"/>
          </p:cNvSpPr>
          <p:nvPr/>
        </p:nvSpPr>
        <p:spPr bwMode="auto">
          <a:xfrm>
            <a:off x="1089425" y="6100728"/>
            <a:ext cx="572464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t>「＊」表示各校或教師可依學生學習需求自行決定是否教授本學習內容或其說明。</a:t>
            </a:r>
            <a:endParaRPr lang="zh-TW" altLang="en-US" sz="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1777045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群組 6"/>
          <p:cNvGrpSpPr/>
          <p:nvPr/>
        </p:nvGrpSpPr>
        <p:grpSpPr>
          <a:xfrm>
            <a:off x="899712" y="4244246"/>
            <a:ext cx="8121447" cy="2021003"/>
            <a:chOff x="899711" y="3548041"/>
            <a:chExt cx="8121447" cy="2021003"/>
          </a:xfrm>
        </p:grpSpPr>
        <p:sp>
          <p:nvSpPr>
            <p:cNvPr id="9" name="圓角矩形 8"/>
            <p:cNvSpPr/>
            <p:nvPr/>
          </p:nvSpPr>
          <p:spPr>
            <a:xfrm>
              <a:off x="899711" y="3548041"/>
              <a:ext cx="8121447" cy="2021003"/>
            </a:xfrm>
            <a:prstGeom prst="roundRect">
              <a:avLst>
                <a:gd name="adj" fmla="val 17945"/>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0" name="橢圓 9"/>
            <p:cNvSpPr/>
            <p:nvPr/>
          </p:nvSpPr>
          <p:spPr>
            <a:xfrm>
              <a:off x="1043728" y="3605906"/>
              <a:ext cx="1080000" cy="108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eaLnBrk="0" fontAlgn="base" hangingPunct="0">
                <a:spcBef>
                  <a:spcPct val="0"/>
                </a:spcBef>
                <a:spcAft>
                  <a:spcPct val="0"/>
                </a:spcAft>
              </a:pPr>
              <a:r>
                <a:rPr kumimoji="1" lang="zh-TW" altLang="en-US" b="1" dirty="0" smtClean="0">
                  <a:solidFill>
                    <a:prstClr val="black"/>
                  </a:solidFill>
                </a:rPr>
                <a:t>備註</a:t>
              </a:r>
              <a:endParaRPr kumimoji="1" lang="zh-TW" altLang="en-US" b="1" dirty="0">
                <a:solidFill>
                  <a:prstClr val="black"/>
                </a:solidFill>
              </a:endParaRPr>
            </a:p>
          </p:txBody>
        </p:sp>
      </p:grpSp>
      <p:grpSp>
        <p:nvGrpSpPr>
          <p:cNvPr id="11" name="群組 10"/>
          <p:cNvGrpSpPr/>
          <p:nvPr/>
        </p:nvGrpSpPr>
        <p:grpSpPr>
          <a:xfrm>
            <a:off x="899712" y="2852936"/>
            <a:ext cx="8121447" cy="1274738"/>
            <a:chOff x="899712" y="2339947"/>
            <a:chExt cx="8121447" cy="1274738"/>
          </a:xfrm>
        </p:grpSpPr>
        <p:sp>
          <p:nvSpPr>
            <p:cNvPr id="12" name="圓角矩形 11"/>
            <p:cNvSpPr/>
            <p:nvPr/>
          </p:nvSpPr>
          <p:spPr>
            <a:xfrm>
              <a:off x="899712" y="2339947"/>
              <a:ext cx="8121447" cy="1274738"/>
            </a:xfrm>
            <a:prstGeom prst="roundRect">
              <a:avLst>
                <a:gd name="adj" fmla="val 5000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3" name="橢圓 12"/>
            <p:cNvSpPr/>
            <p:nvPr/>
          </p:nvSpPr>
          <p:spPr>
            <a:xfrm>
              <a:off x="1043729" y="2439007"/>
              <a:ext cx="1080000" cy="108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eaLnBrk="0" fontAlgn="base" hangingPunct="0">
                <a:spcBef>
                  <a:spcPct val="0"/>
                </a:spcBef>
                <a:spcAft>
                  <a:spcPct val="0"/>
                </a:spcAft>
              </a:pPr>
              <a:r>
                <a:rPr kumimoji="1" lang="zh-TW" altLang="en-US" b="1" dirty="0">
                  <a:solidFill>
                    <a:prstClr val="black"/>
                  </a:solidFill>
                </a:rPr>
                <a:t>內容說明</a:t>
              </a:r>
            </a:p>
          </p:txBody>
        </p:sp>
      </p:grpSp>
      <p:sp>
        <p:nvSpPr>
          <p:cNvPr id="2" name="標題 1"/>
          <p:cNvSpPr>
            <a:spLocks noGrp="1"/>
          </p:cNvSpPr>
          <p:nvPr>
            <p:ph type="title"/>
          </p:nvPr>
        </p:nvSpPr>
        <p:spPr/>
        <p:txBody>
          <a:bodyPr>
            <a:normAutofit fontScale="90000"/>
          </a:bodyPr>
          <a:lstStyle/>
          <a:p>
            <a:r>
              <a:rPr lang="zh-TW" altLang="en-US" dirty="0" smtClean="0"/>
              <a:t>六、資訊科技</a:t>
            </a:r>
            <a:r>
              <a:rPr lang="zh-TW" altLang="en-US" dirty="0"/>
              <a:t>與人類社會 </a:t>
            </a:r>
            <a:r>
              <a:rPr lang="en-US" altLang="zh-TW" dirty="0"/>
              <a:t>(H</a:t>
            </a:r>
            <a:r>
              <a:rPr lang="en-US" altLang="zh-TW" dirty="0" smtClean="0"/>
              <a:t>)</a:t>
            </a:r>
            <a:endParaRPr lang="zh-TW" altLang="en-US" dirty="0"/>
          </a:p>
        </p:txBody>
      </p:sp>
      <p:sp>
        <p:nvSpPr>
          <p:cNvPr id="3" name="文字版面配置區 2"/>
          <p:cNvSpPr>
            <a:spLocks noGrp="1"/>
          </p:cNvSpPr>
          <p:nvPr>
            <p:ph type="body" idx="1"/>
          </p:nvPr>
        </p:nvSpPr>
        <p:spPr>
          <a:xfrm>
            <a:off x="1970373" y="3001412"/>
            <a:ext cx="6996604" cy="1172287"/>
          </a:xfrm>
        </p:spPr>
        <p:txBody>
          <a:bodyPr>
            <a:normAutofit lnSpcReduction="10000"/>
          </a:bodyPr>
          <a:lstStyle/>
          <a:p>
            <a:r>
              <a:rPr lang="zh-TW" altLang="en-US" sz="1600" dirty="0"/>
              <a:t>介紹</a:t>
            </a:r>
            <a:r>
              <a:rPr lang="zh-TW" altLang="en-US" sz="1800" b="1" dirty="0">
                <a:solidFill>
                  <a:srgbClr val="0070C0"/>
                </a:solidFill>
              </a:rPr>
              <a:t>資訊科技合理使用原則</a:t>
            </a:r>
            <a:r>
              <a:rPr lang="zh-TW" altLang="en-US" sz="1600" dirty="0"/>
              <a:t>，以及</a:t>
            </a:r>
            <a:r>
              <a:rPr lang="zh-TW" altLang="en-US" sz="1800" b="1" dirty="0">
                <a:solidFill>
                  <a:srgbClr val="0070C0"/>
                </a:solidFill>
              </a:rPr>
              <a:t>資訊倫理、法律及社會相關議題</a:t>
            </a:r>
            <a:r>
              <a:rPr lang="zh-TW" altLang="en-US" sz="1600" dirty="0"/>
              <a:t>等內涵</a:t>
            </a:r>
            <a:r>
              <a:rPr lang="zh-TW" altLang="en-US" sz="1600" dirty="0" smtClean="0"/>
              <a:t>。</a:t>
            </a:r>
            <a:endParaRPr lang="en-US" altLang="zh-TW" sz="1600" dirty="0" smtClean="0"/>
          </a:p>
          <a:p>
            <a:r>
              <a:rPr lang="zh-TW" altLang="en-US" sz="1600" dirty="0" smtClean="0"/>
              <a:t>透過</a:t>
            </a:r>
            <a:r>
              <a:rPr lang="zh-TW" altLang="en-US" sz="1600" dirty="0"/>
              <a:t>資訊倫理、法律與社會相關議題之討論，培養學生康建的資訊科技使用習慣與態度，並建立學生於資訊社會應有的責任感</a:t>
            </a:r>
            <a:r>
              <a:rPr lang="zh-TW" altLang="en-US" sz="1600" dirty="0" smtClean="0"/>
              <a:t>。</a:t>
            </a:r>
            <a:endParaRPr lang="zh-TW" altLang="en-US" sz="1600" dirty="0"/>
          </a:p>
        </p:txBody>
      </p:sp>
      <p:sp>
        <p:nvSpPr>
          <p:cNvPr id="4" name="投影片編號版面配置區 3"/>
          <p:cNvSpPr>
            <a:spLocks noGrp="1"/>
          </p:cNvSpPr>
          <p:nvPr>
            <p:ph type="sldNum" idx="12"/>
          </p:nvPr>
        </p:nvSpPr>
        <p:spPr/>
        <p:txBody>
          <a:bodyPr/>
          <a:lstStyle/>
          <a:p>
            <a:fld id="{00000000-1234-1234-1234-123412341234}" type="slidenum">
              <a:rPr lang="en-US" altLang="zh-TW" smtClean="0"/>
              <a:pPr/>
              <a:t>53</a:t>
            </a:fld>
            <a:endParaRPr lang="zh-TW" altLang="en-US"/>
          </a:p>
        </p:txBody>
      </p:sp>
      <p:sp>
        <p:nvSpPr>
          <p:cNvPr id="6" name="文字方塊 4"/>
          <p:cNvSpPr txBox="1">
            <a:spLocks noChangeArrowheads="1"/>
          </p:cNvSpPr>
          <p:nvPr/>
        </p:nvSpPr>
        <p:spPr bwMode="auto">
          <a:xfrm>
            <a:off x="242048" y="6436812"/>
            <a:ext cx="57054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科技領域課程綱要課程手冊初稿更新五版</a:t>
            </a:r>
            <a:r>
              <a:rPr lang="en-US" altLang="zh-TW" sz="1200" dirty="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之「肆、學習重點解析」</a:t>
            </a:r>
            <a:r>
              <a:rPr lang="en-US" altLang="zh-TW" sz="1200" dirty="0" smtClean="0">
                <a:latin typeface="微軟正黑體" panose="020B0604030504040204" pitchFamily="34" charset="-120"/>
                <a:ea typeface="微軟正黑體" panose="020B0604030504040204" pitchFamily="34" charset="-120"/>
              </a:rPr>
              <a:t>p47-51</a:t>
            </a:r>
          </a:p>
        </p:txBody>
      </p:sp>
      <p:sp>
        <p:nvSpPr>
          <p:cNvPr id="8" name="矩形 7"/>
          <p:cNvSpPr/>
          <p:nvPr/>
        </p:nvSpPr>
        <p:spPr>
          <a:xfrm>
            <a:off x="2184017" y="4399938"/>
            <a:ext cx="6727249" cy="1661993"/>
          </a:xfrm>
          <a:prstGeom prst="rect">
            <a:avLst/>
          </a:prstGeom>
        </p:spPr>
        <p:txBody>
          <a:bodyPr wrap="square">
            <a:spAutoFit/>
          </a:bodyPr>
          <a:lstStyle/>
          <a:p>
            <a:pPr marL="342900" indent="-342900">
              <a:buFont typeface="+mj-lt"/>
              <a:buAutoNum type="arabicPeriod"/>
            </a:pPr>
            <a:r>
              <a:rPr lang="zh-TW" altLang="en-US" sz="1600" dirty="0" smtClean="0"/>
              <a:t>應</a:t>
            </a:r>
            <a:r>
              <a:rPr lang="zh-TW" altLang="en-US" sz="1600" dirty="0"/>
              <a:t>著重於培養</a:t>
            </a:r>
            <a:r>
              <a:rPr lang="zh-TW" altLang="en-US" b="1" dirty="0">
                <a:solidFill>
                  <a:srgbClr val="FF0000"/>
                </a:solidFill>
              </a:rPr>
              <a:t>正確的使用態度</a:t>
            </a:r>
            <a:r>
              <a:rPr lang="zh-TW" altLang="en-US" sz="1600" dirty="0"/>
              <a:t>，而非法律條文或規定等知識性的內容。</a:t>
            </a:r>
          </a:p>
          <a:p>
            <a:pPr marL="342900" indent="-342900">
              <a:buFont typeface="+mj-lt"/>
              <a:buAutoNum type="arabicPeriod"/>
            </a:pPr>
            <a:r>
              <a:rPr lang="zh-TW" altLang="en-US" sz="1600" dirty="0" smtClean="0"/>
              <a:t>宜</a:t>
            </a:r>
            <a:r>
              <a:rPr lang="zh-TW" altLang="en-US" sz="1600" dirty="0"/>
              <a:t>以</a:t>
            </a:r>
            <a:r>
              <a:rPr lang="zh-TW" altLang="en-US" b="1" dirty="0">
                <a:solidFill>
                  <a:srgbClr val="FF0000"/>
                </a:solidFill>
              </a:rPr>
              <a:t>時事討論、生活案例分享、小組報告</a:t>
            </a:r>
            <a:r>
              <a:rPr lang="zh-TW" altLang="en-US" sz="1600" dirty="0"/>
              <a:t>等多元方式進行教學活動，避免教師單向講授式教學。</a:t>
            </a:r>
          </a:p>
          <a:p>
            <a:pPr marL="342900" indent="-342900">
              <a:buFont typeface="+mj-lt"/>
              <a:buAutoNum type="arabicPeriod"/>
            </a:pPr>
            <a:r>
              <a:rPr lang="zh-TW" altLang="en-US" sz="1600" dirty="0" smtClean="0"/>
              <a:t>宜</a:t>
            </a:r>
            <a:r>
              <a:rPr lang="zh-TW" altLang="en-US" sz="1600" dirty="0"/>
              <a:t>以</a:t>
            </a:r>
            <a:r>
              <a:rPr lang="zh-TW" altLang="en-US" b="1" dirty="0">
                <a:solidFill>
                  <a:srgbClr val="FF0000"/>
                </a:solidFill>
              </a:rPr>
              <a:t>正向使用資訊科技的準則與範例</a:t>
            </a:r>
            <a:r>
              <a:rPr lang="zh-TW" altLang="en-US" sz="1600" dirty="0"/>
              <a:t>進行說明，鼓勵同學尊重自己與他人，並建立個人正確觀念。</a:t>
            </a:r>
          </a:p>
        </p:txBody>
      </p:sp>
      <p:graphicFrame>
        <p:nvGraphicFramePr>
          <p:cNvPr id="14" name="表格 13"/>
          <p:cNvGraphicFramePr>
            <a:graphicFrameLocks noGrp="1"/>
          </p:cNvGraphicFramePr>
          <p:nvPr>
            <p:extLst>
              <p:ext uri="{D42A27DB-BD31-4B8C-83A1-F6EECF244321}">
                <p14:modId xmlns:p14="http://schemas.microsoft.com/office/powerpoint/2010/main" val="2184742472"/>
              </p:ext>
            </p:extLst>
          </p:nvPr>
        </p:nvGraphicFramePr>
        <p:xfrm>
          <a:off x="1289620" y="1357896"/>
          <a:ext cx="7542681" cy="1468120"/>
        </p:xfrm>
        <a:graphic>
          <a:graphicData uri="http://schemas.openxmlformats.org/drawingml/2006/table">
            <a:tbl>
              <a:tblPr firstRow="1" bandRow="1">
                <a:tableStyleId>{5C22544A-7EE6-4342-B048-85BDC9FD1C3A}</a:tableStyleId>
              </a:tblPr>
              <a:tblGrid>
                <a:gridCol w="2058244">
                  <a:extLst>
                    <a:ext uri="{9D8B030D-6E8A-4147-A177-3AD203B41FA5}">
                      <a16:colId xmlns:a16="http://schemas.microsoft.com/office/drawing/2014/main" val="363316256"/>
                    </a:ext>
                  </a:extLst>
                </a:gridCol>
                <a:gridCol w="2088232">
                  <a:extLst>
                    <a:ext uri="{9D8B030D-6E8A-4147-A177-3AD203B41FA5}">
                      <a16:colId xmlns:a16="http://schemas.microsoft.com/office/drawing/2014/main" val="2742786943"/>
                    </a:ext>
                  </a:extLst>
                </a:gridCol>
                <a:gridCol w="3396205">
                  <a:extLst>
                    <a:ext uri="{9D8B030D-6E8A-4147-A177-3AD203B41FA5}">
                      <a16:colId xmlns:a16="http://schemas.microsoft.com/office/drawing/2014/main" val="3309344905"/>
                    </a:ext>
                  </a:extLst>
                </a:gridCol>
              </a:tblGrid>
              <a:tr h="370840">
                <a:tc>
                  <a:txBody>
                    <a:bodyPr/>
                    <a:lstStyle/>
                    <a:p>
                      <a:pPr algn="ctr"/>
                      <a:r>
                        <a:rPr lang="zh-TW" altLang="en-US" dirty="0" smtClean="0"/>
                        <a:t>七年級</a:t>
                      </a:r>
                      <a:endParaRPr lang="zh-TW" altLang="en-US" dirty="0"/>
                    </a:p>
                  </a:txBody>
                  <a:tcPr/>
                </a:tc>
                <a:tc>
                  <a:txBody>
                    <a:bodyPr/>
                    <a:lstStyle/>
                    <a:p>
                      <a:pPr algn="ctr"/>
                      <a:r>
                        <a:rPr lang="zh-TW" altLang="en-US" dirty="0" smtClean="0"/>
                        <a:t>八年級</a:t>
                      </a:r>
                      <a:endParaRPr lang="zh-TW" altLang="en-US" dirty="0"/>
                    </a:p>
                  </a:txBody>
                  <a:tcPr/>
                </a:tc>
                <a:tc>
                  <a:txBody>
                    <a:bodyPr/>
                    <a:lstStyle/>
                    <a:p>
                      <a:pPr algn="ctr"/>
                      <a:r>
                        <a:rPr lang="zh-TW" altLang="en-US" dirty="0" smtClean="0"/>
                        <a:t>九年級</a:t>
                      </a:r>
                      <a:endParaRPr lang="zh-TW" altLang="en-US" dirty="0"/>
                    </a:p>
                  </a:txBody>
                  <a:tcPr/>
                </a:tc>
                <a:extLst>
                  <a:ext uri="{0D108BD9-81ED-4DB2-BD59-A6C34878D82A}">
                    <a16:rowId xmlns:a16="http://schemas.microsoft.com/office/drawing/2014/main" val="3764305021"/>
                  </a:ext>
                </a:extLst>
              </a:tr>
              <a:tr h="370840">
                <a:tc>
                  <a:txBody>
                    <a:bodyPr/>
                    <a:lstStyle/>
                    <a:p>
                      <a:pPr marL="285750" indent="-285750">
                        <a:spcAft>
                          <a:spcPts val="0"/>
                        </a:spcAft>
                        <a:buFont typeface="Arial" panose="020B0604020202020204" pitchFamily="34" charset="0"/>
                        <a:buChar char="•"/>
                      </a:pPr>
                      <a:r>
                        <a:rPr 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個人</a:t>
                      </a:r>
                      <a:r>
                        <a:rPr lang="zh-TW" sz="1800" kern="100" dirty="0">
                          <a:effectLst/>
                          <a:latin typeface="Calibri" panose="020F0502020204030204" pitchFamily="34" charset="0"/>
                          <a:ea typeface="新細明體" panose="02020500000000000000" pitchFamily="18" charset="-120"/>
                          <a:cs typeface="Times New Roman" panose="02020603050405020304" pitchFamily="18" charset="0"/>
                        </a:rPr>
                        <a:t>資料保護</a:t>
                      </a:r>
                    </a:p>
                    <a:p>
                      <a:pPr marL="285750" indent="-285750">
                        <a:spcAft>
                          <a:spcPts val="0"/>
                        </a:spcAft>
                        <a:buFont typeface="Arial" panose="020B0604020202020204" pitchFamily="34" charset="0"/>
                        <a:buChar char="•"/>
                      </a:pPr>
                      <a:r>
                        <a:rPr 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資訊科技</a:t>
                      </a:r>
                      <a:r>
                        <a:rPr lang="zh-TW" sz="1800" kern="100" dirty="0">
                          <a:effectLst/>
                          <a:latin typeface="Calibri" panose="020F0502020204030204" pitchFamily="34" charset="0"/>
                          <a:ea typeface="新細明體" panose="02020500000000000000" pitchFamily="18" charset="-120"/>
                          <a:cs typeface="Times New Roman" panose="02020603050405020304" pitchFamily="18" charset="0"/>
                        </a:rPr>
                        <a:t>合理使用原則</a:t>
                      </a:r>
                    </a:p>
                    <a:p>
                      <a:pPr marL="285750" indent="-285750">
                        <a:spcAft>
                          <a:spcPts val="0"/>
                        </a:spcAft>
                        <a:buFont typeface="Arial" panose="020B0604020202020204" pitchFamily="34" charset="0"/>
                        <a:buChar char="•"/>
                      </a:pPr>
                      <a:r>
                        <a:rPr 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資訊安全</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285750" indent="-285750">
                        <a:spcAft>
                          <a:spcPts val="0"/>
                        </a:spcAft>
                        <a:buFont typeface="Arial" panose="020B0604020202020204" pitchFamily="34" charset="0"/>
                        <a:buChar char="•"/>
                      </a:pPr>
                      <a:r>
                        <a:rPr 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資訊科技</a:t>
                      </a:r>
                      <a:r>
                        <a:rPr lang="zh-TW" sz="1800" kern="100" dirty="0">
                          <a:effectLst/>
                          <a:latin typeface="Calibri" panose="020F0502020204030204" pitchFamily="34" charset="0"/>
                          <a:ea typeface="新細明體" panose="02020500000000000000" pitchFamily="18" charset="-120"/>
                          <a:cs typeface="Times New Roman" panose="02020603050405020304" pitchFamily="18" charset="0"/>
                        </a:rPr>
                        <a:t>重要社會議題</a:t>
                      </a:r>
                    </a:p>
                    <a:p>
                      <a:pPr marL="285750" indent="-285750">
                        <a:spcAft>
                          <a:spcPts val="0"/>
                        </a:spcAft>
                        <a:buFont typeface="Arial" panose="020B0604020202020204" pitchFamily="34" charset="0"/>
                        <a:buChar char="•"/>
                      </a:pPr>
                      <a:r>
                        <a:rPr 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資訊</a:t>
                      </a:r>
                      <a:r>
                        <a:rPr lang="zh-TW" sz="1800" kern="100" dirty="0">
                          <a:effectLst/>
                          <a:latin typeface="Calibri" panose="020F0502020204030204" pitchFamily="34" charset="0"/>
                          <a:ea typeface="新細明體" panose="02020500000000000000" pitchFamily="18" charset="-120"/>
                          <a:cs typeface="Times New Roman" panose="02020603050405020304" pitchFamily="18" charset="0"/>
                        </a:rPr>
                        <a:t>倫理與法律</a:t>
                      </a:r>
                    </a:p>
                  </a:txBody>
                  <a:tcPr marL="68580" marR="68580" marT="0" marB="0"/>
                </a:tc>
                <a:tc>
                  <a:txBody>
                    <a:bodyPr/>
                    <a:lstStyle/>
                    <a:p>
                      <a:pPr marL="285750" indent="-285750">
                        <a:spcAft>
                          <a:spcPts val="0"/>
                        </a:spcAft>
                        <a:buFont typeface="Arial" panose="020B0604020202020204" pitchFamily="34" charset="0"/>
                        <a:buChar char="•"/>
                      </a:pPr>
                      <a:r>
                        <a:rPr lang="zh-TW" sz="1800" kern="100" dirty="0" smtClean="0">
                          <a:effectLst/>
                          <a:latin typeface="Calibri" panose="020F0502020204030204" pitchFamily="34" charset="0"/>
                          <a:ea typeface="新細明體" panose="02020500000000000000" pitchFamily="18" charset="-120"/>
                          <a:cs typeface="Times New Roman" panose="02020603050405020304" pitchFamily="18" charset="0"/>
                        </a:rPr>
                        <a:t>資訊科技</a:t>
                      </a:r>
                      <a:r>
                        <a:rPr lang="zh-TW" sz="1800" kern="100" dirty="0">
                          <a:effectLst/>
                          <a:latin typeface="Calibri" panose="020F0502020204030204" pitchFamily="34" charset="0"/>
                          <a:ea typeface="新細明體" panose="02020500000000000000" pitchFamily="18" charset="-120"/>
                          <a:cs typeface="Times New Roman" panose="02020603050405020304" pitchFamily="18" charset="0"/>
                        </a:rPr>
                        <a:t>對人類生活之影響</a:t>
                      </a:r>
                    </a:p>
                    <a:p>
                      <a:pPr marL="285750" indent="-285750">
                        <a:spcAft>
                          <a:spcPts val="0"/>
                        </a:spcAft>
                        <a:buFont typeface="Arial" panose="020B0604020202020204" pitchFamily="34" charset="0"/>
                        <a:buChar char="•"/>
                      </a:pPr>
                      <a:r>
                        <a:rPr lang="zh-TW" altLang="en-US" sz="1800" kern="100" dirty="0" smtClean="0">
                          <a:effectLst/>
                          <a:latin typeface="Calibri" panose="020F0502020204030204" pitchFamily="34" charset="0"/>
                          <a:ea typeface="新細明體" panose="02020500000000000000" pitchFamily="18" charset="-120"/>
                          <a:cs typeface="Times New Roman" panose="02020603050405020304" pitchFamily="18" charset="0"/>
                        </a:rPr>
                        <a:t>常見資訊產業的特性與種類</a:t>
                      </a:r>
                    </a:p>
                  </a:txBody>
                  <a:tcPr marL="68580" marR="68580" marT="0" marB="0"/>
                </a:tc>
                <a:extLst>
                  <a:ext uri="{0D108BD9-81ED-4DB2-BD59-A6C34878D82A}">
                    <a16:rowId xmlns:a16="http://schemas.microsoft.com/office/drawing/2014/main" val="721862732"/>
                  </a:ext>
                </a:extLst>
              </a:tr>
            </a:tbl>
          </a:graphicData>
        </a:graphic>
      </p:graphicFrame>
    </p:spTree>
    <p:extLst>
      <p:ext uri="{BB962C8B-B14F-4D97-AF65-F5344CB8AC3E}">
        <p14:creationId xmlns:p14="http://schemas.microsoft.com/office/powerpoint/2010/main" val="29629027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3" name="Google Shape;93;p18"/>
          <p:cNvSpPr txBox="1"/>
          <p:nvPr/>
        </p:nvSpPr>
        <p:spPr>
          <a:xfrm>
            <a:off x="944880" y="2060848"/>
            <a:ext cx="2952328" cy="3268848"/>
          </a:xfrm>
          <a:prstGeom prst="rect">
            <a:avLst/>
          </a:prstGeom>
          <a:noFill/>
          <a:ln>
            <a:noFill/>
          </a:ln>
        </p:spPr>
        <p:txBody>
          <a:bodyPr spcFirstLastPara="1" wrap="square" lIns="91425" tIns="91425" rIns="91425" bIns="91425" anchor="ctr" anchorCtr="0">
            <a:noAutofit/>
          </a:bodyPr>
          <a:lstStyle/>
          <a:p>
            <a:pPr algn="just">
              <a:lnSpc>
                <a:spcPct val="115000"/>
              </a:lnSpc>
            </a:pPr>
            <a:r>
              <a:rPr lang="zh-TW" altLang="en-US" sz="2800" dirty="0">
                <a:latin typeface="微軟正黑體" panose="020B0604030504040204" pitchFamily="34" charset="-120"/>
                <a:ea typeface="微軟正黑體" panose="020B0604030504040204" pitchFamily="34" charset="-120"/>
              </a:rPr>
              <a:t>可規劃資訊科技與生活科技協同教學之選修課程，以強化學生</a:t>
            </a:r>
            <a:r>
              <a:rPr lang="zh-TW" altLang="en-US" sz="2800" b="1" dirty="0">
                <a:solidFill>
                  <a:srgbClr val="C00000"/>
                </a:solidFill>
                <a:latin typeface="微軟正黑體" panose="020B0604030504040204" pitchFamily="34" charset="-120"/>
                <a:ea typeface="微軟正黑體" panose="020B0604030504040204" pitchFamily="34" charset="-120"/>
              </a:rPr>
              <a:t>知識整合與動手實作的能力</a:t>
            </a:r>
            <a:r>
              <a:rPr lang="zh-TW" altLang="en-US" sz="2800" dirty="0">
                <a:latin typeface="微軟正黑體" panose="020B0604030504040204" pitchFamily="34" charset="-120"/>
                <a:ea typeface="微軟正黑體" panose="020B0604030504040204" pitchFamily="34" charset="-120"/>
              </a:rPr>
              <a:t>。</a:t>
            </a:r>
            <a:endParaRPr sz="2800" dirty="0">
              <a:latin typeface="微軟正黑體" panose="020B0604030504040204" pitchFamily="34" charset="-120"/>
              <a:ea typeface="微軟正黑體" panose="020B0604030504040204" pitchFamily="34" charset="-120"/>
            </a:endParaRPr>
          </a:p>
        </p:txBody>
      </p:sp>
      <p:graphicFrame>
        <p:nvGraphicFramePr>
          <p:cNvPr id="3" name="資料庫圖表 2"/>
          <p:cNvGraphicFramePr/>
          <p:nvPr>
            <p:extLst/>
          </p:nvPr>
        </p:nvGraphicFramePr>
        <p:xfrm>
          <a:off x="3897208" y="1772816"/>
          <a:ext cx="5229632" cy="3844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投影片編號版面配置區 1"/>
          <p:cNvSpPr>
            <a:spLocks noGrp="1"/>
          </p:cNvSpPr>
          <p:nvPr>
            <p:ph type="sldNum" idx="12"/>
          </p:nvPr>
        </p:nvSpPr>
        <p:spPr/>
        <p:txBody>
          <a:bodyPr/>
          <a:lstStyle/>
          <a:p>
            <a:fld id="{00000000-1234-1234-1234-123412341234}" type="slidenum">
              <a:rPr lang="en-US" altLang="zh-TW" smtClean="0"/>
              <a:pPr/>
              <a:t>54</a:t>
            </a:fld>
            <a:endParaRPr lang="zh-TW" altLang="en-US"/>
          </a:p>
        </p:txBody>
      </p:sp>
      <p:sp>
        <p:nvSpPr>
          <p:cNvPr id="4" name="標題 3"/>
          <p:cNvSpPr>
            <a:spLocks noGrp="1"/>
          </p:cNvSpPr>
          <p:nvPr>
            <p:ph type="title"/>
          </p:nvPr>
        </p:nvSpPr>
        <p:spPr/>
        <p:txBody>
          <a:bodyPr>
            <a:normAutofit fontScale="90000"/>
          </a:bodyPr>
          <a:lstStyle/>
          <a:p>
            <a:r>
              <a:rPr lang="zh-TW" altLang="en-US" b="1" dirty="0">
                <a:solidFill>
                  <a:schemeClr val="accent1">
                    <a:lumMod val="75000"/>
                  </a:schemeClr>
                </a:solidFill>
              </a:rPr>
              <a:t>三、教學實施</a:t>
            </a:r>
            <a:r>
              <a:rPr lang="en-US" altLang="zh-TW" b="1" dirty="0">
                <a:solidFill>
                  <a:schemeClr val="accent1">
                    <a:lumMod val="75000"/>
                  </a:schemeClr>
                </a:solidFill>
              </a:rPr>
              <a:t>(1/4)</a:t>
            </a:r>
            <a:endParaRPr lang="zh-TW" altLang="en-US" dirty="0"/>
          </a:p>
        </p:txBody>
      </p:sp>
    </p:spTree>
    <p:extLst>
      <p:ext uri="{BB962C8B-B14F-4D97-AF65-F5344CB8AC3E}">
        <p14:creationId xmlns:p14="http://schemas.microsoft.com/office/powerpoint/2010/main" val="15337022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4" name="Google Shape;94;p18"/>
          <p:cNvSpPr txBox="1"/>
          <p:nvPr/>
        </p:nvSpPr>
        <p:spPr>
          <a:xfrm>
            <a:off x="1043608" y="3090539"/>
            <a:ext cx="3168352" cy="1597948"/>
          </a:xfrm>
          <a:prstGeom prst="rect">
            <a:avLst/>
          </a:prstGeom>
          <a:noFill/>
          <a:ln>
            <a:noFill/>
          </a:ln>
        </p:spPr>
        <p:txBody>
          <a:bodyPr spcFirstLastPara="1" wrap="square" lIns="91425" tIns="91425" rIns="91425" bIns="91425" anchor="ctr" anchorCtr="0">
            <a:noAutofit/>
          </a:bodyPr>
          <a:lstStyle/>
          <a:p>
            <a:pPr marL="342891" indent="-342891">
              <a:lnSpc>
                <a:spcPct val="115000"/>
              </a:lnSpc>
              <a:spcBef>
                <a:spcPts val="1600"/>
              </a:spcBef>
              <a:buFont typeface="Arial" panose="020B0604020202020204" pitchFamily="34" charset="0"/>
              <a:buChar char="•"/>
            </a:pPr>
            <a:r>
              <a:rPr lang="zh-TW" altLang="en-US" sz="2400" dirty="0">
                <a:solidFill>
                  <a:schemeClr val="tx1"/>
                </a:solidFill>
                <a:latin typeface="微軟正黑體" panose="020B0604030504040204" pitchFamily="34" charset="-120"/>
                <a:ea typeface="微軟正黑體" panose="020B0604030504040204" pitchFamily="34" charset="-120"/>
              </a:rPr>
              <a:t>以</a:t>
            </a:r>
            <a:r>
              <a:rPr lang="zh-TW" altLang="en-US" sz="2400" b="1" dirty="0">
                <a:solidFill>
                  <a:schemeClr val="tx1"/>
                </a:solidFill>
                <a:latin typeface="微軟正黑體" panose="020B0604030504040204" pitchFamily="34" charset="-120"/>
                <a:ea typeface="微軟正黑體" panose="020B0604030504040204" pitchFamily="34" charset="-120"/>
              </a:rPr>
              <a:t>問題解決</a:t>
            </a:r>
            <a:r>
              <a:rPr lang="zh-TW" altLang="en-US" sz="2400" dirty="0">
                <a:solidFill>
                  <a:schemeClr val="tx1"/>
                </a:solidFill>
                <a:latin typeface="微軟正黑體" panose="020B0604030504040204" pitchFamily="34" charset="-120"/>
                <a:ea typeface="微軟正黑體" panose="020B0604030504040204" pitchFamily="34" charset="-120"/>
              </a:rPr>
              <a:t>或</a:t>
            </a:r>
            <a:r>
              <a:rPr lang="zh-TW" altLang="en-US" sz="2400" b="1" dirty="0">
                <a:solidFill>
                  <a:schemeClr val="tx1"/>
                </a:solidFill>
                <a:latin typeface="微軟正黑體" panose="020B0604030504040204" pitchFamily="34" charset="-120"/>
                <a:ea typeface="微軟正黑體" panose="020B0604030504040204" pitchFamily="34" charset="-120"/>
              </a:rPr>
              <a:t>專題製作</a:t>
            </a:r>
            <a:r>
              <a:rPr lang="zh-TW" altLang="en-US" sz="2400" dirty="0">
                <a:solidFill>
                  <a:schemeClr val="tx1"/>
                </a:solidFill>
                <a:latin typeface="微軟正黑體" panose="020B0604030504040204" pitchFamily="34" charset="-120"/>
                <a:ea typeface="微軟正黑體" panose="020B0604030504040204" pitchFamily="34" charset="-120"/>
              </a:rPr>
              <a:t>之方式進行</a:t>
            </a:r>
            <a:r>
              <a:rPr lang="en-US" altLang="zh-TW" sz="2400" b="1" dirty="0">
                <a:solidFill>
                  <a:srgbClr val="FF0000"/>
                </a:solidFill>
                <a:latin typeface="微軟正黑體" panose="020B0604030504040204" pitchFamily="34" charset="-120"/>
                <a:ea typeface="微軟正黑體" panose="020B0604030504040204" pitchFamily="34" charset="-120"/>
              </a:rPr>
              <a:t/>
            </a:r>
            <a:br>
              <a:rPr lang="en-US" altLang="zh-TW" sz="2400" b="1" dirty="0">
                <a:solidFill>
                  <a:srgbClr val="FF0000"/>
                </a:solidFill>
                <a:latin typeface="微軟正黑體" panose="020B0604030504040204" pitchFamily="34" charset="-120"/>
                <a:ea typeface="微軟正黑體" panose="020B0604030504040204" pitchFamily="34" charset="-120"/>
              </a:rPr>
            </a:br>
            <a:r>
              <a:rPr lang="zh-TW" altLang="en-US" sz="2400" b="1" dirty="0">
                <a:solidFill>
                  <a:srgbClr val="FF0000"/>
                </a:solidFill>
                <a:latin typeface="微軟正黑體" panose="020B0604030504040204" pitchFamily="34" charset="-120"/>
                <a:ea typeface="微軟正黑體" panose="020B0604030504040204" pitchFamily="34" charset="-120"/>
              </a:rPr>
              <a:t>「設計思考」與「運算思維」的課程理念。</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marL="342891" indent="-342891">
              <a:lnSpc>
                <a:spcPct val="115000"/>
              </a:lnSpc>
              <a:spcBef>
                <a:spcPts val="1600"/>
              </a:spcBef>
              <a:buFont typeface="Arial" panose="020B0604020202020204" pitchFamily="34" charset="0"/>
              <a:buChar char="•"/>
            </a:pPr>
            <a:r>
              <a:rPr lang="zh-TW" altLang="en-US" sz="2400" b="1" dirty="0">
                <a:solidFill>
                  <a:schemeClr val="tx1"/>
                </a:solidFill>
                <a:latin typeface="微軟正黑體" panose="020B0604030504040204" pitchFamily="34" charset="-120"/>
                <a:ea typeface="微軟正黑體" panose="020B0604030504040204" pitchFamily="34" charset="-120"/>
              </a:rPr>
              <a:t>實作活動</a:t>
            </a:r>
            <a:r>
              <a:rPr lang="zh-TW" altLang="en-US" sz="2400" dirty="0">
                <a:solidFill>
                  <a:schemeClr val="dk2"/>
                </a:solidFill>
                <a:latin typeface="微軟正黑體" panose="020B0604030504040204" pitchFamily="34" charset="-120"/>
                <a:ea typeface="微軟正黑體" panose="020B0604030504040204" pitchFamily="34" charset="-120"/>
              </a:rPr>
              <a:t>時數宜佔整體課程時數的</a:t>
            </a:r>
            <a:r>
              <a:rPr lang="zh-TW" altLang="en-US" sz="2400" b="1" dirty="0">
                <a:solidFill>
                  <a:srgbClr val="FF0000"/>
                </a:solidFill>
                <a:latin typeface="微軟正黑體" panose="020B0604030504040204" pitchFamily="34" charset="-120"/>
                <a:ea typeface="微軟正黑體" panose="020B0604030504040204" pitchFamily="34" charset="-120"/>
              </a:rPr>
              <a:t>二分之一至三分之二</a:t>
            </a:r>
            <a:r>
              <a:rPr lang="zh-TW" altLang="en-US" sz="2489" dirty="0">
                <a:solidFill>
                  <a:schemeClr val="dk2"/>
                </a:solidFill>
                <a:latin typeface="微軟正黑體" panose="020B0604030504040204" pitchFamily="34" charset="-120"/>
                <a:ea typeface="微軟正黑體" panose="020B0604030504040204" pitchFamily="34" charset="-120"/>
              </a:rPr>
              <a:t>。</a:t>
            </a:r>
            <a:endParaRPr sz="2489" dirty="0">
              <a:solidFill>
                <a:schemeClr val="dk2"/>
              </a:solidFill>
              <a:latin typeface="微軟正黑體" panose="020B0604030504040204" pitchFamily="34" charset="-120"/>
              <a:ea typeface="微軟正黑體" panose="020B0604030504040204" pitchFamily="34" charset="-120"/>
            </a:endParaRPr>
          </a:p>
        </p:txBody>
      </p:sp>
      <p:graphicFrame>
        <p:nvGraphicFramePr>
          <p:cNvPr id="8" name="資料庫圖表 7"/>
          <p:cNvGraphicFramePr/>
          <p:nvPr>
            <p:extLst/>
          </p:nvPr>
        </p:nvGraphicFramePr>
        <p:xfrm>
          <a:off x="4374921" y="2060848"/>
          <a:ext cx="4944171" cy="36573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投影片編號版面配置區 1"/>
          <p:cNvSpPr>
            <a:spLocks noGrp="1"/>
          </p:cNvSpPr>
          <p:nvPr>
            <p:ph type="sldNum" idx="12"/>
          </p:nvPr>
        </p:nvSpPr>
        <p:spPr/>
        <p:txBody>
          <a:bodyPr/>
          <a:lstStyle/>
          <a:p>
            <a:fld id="{00000000-1234-1234-1234-123412341234}" type="slidenum">
              <a:rPr lang="en-US" altLang="zh-TW" smtClean="0"/>
              <a:pPr/>
              <a:t>55</a:t>
            </a:fld>
            <a:endParaRPr lang="zh-TW" altLang="en-US"/>
          </a:p>
        </p:txBody>
      </p:sp>
      <p:sp>
        <p:nvSpPr>
          <p:cNvPr id="7" name="標題 3"/>
          <p:cNvSpPr>
            <a:spLocks noGrp="1"/>
          </p:cNvSpPr>
          <p:nvPr>
            <p:ph type="title"/>
          </p:nvPr>
        </p:nvSpPr>
        <p:spPr>
          <a:xfrm>
            <a:off x="827584" y="593367"/>
            <a:ext cx="8004716" cy="763600"/>
          </a:xfrm>
        </p:spPr>
        <p:txBody>
          <a:bodyPr>
            <a:normAutofit fontScale="90000"/>
          </a:bodyPr>
          <a:lstStyle/>
          <a:p>
            <a:r>
              <a:rPr lang="zh-TW" altLang="en-US" b="1" dirty="0">
                <a:solidFill>
                  <a:schemeClr val="accent1">
                    <a:lumMod val="75000"/>
                  </a:schemeClr>
                </a:solidFill>
              </a:rPr>
              <a:t>三、教學實施</a:t>
            </a:r>
            <a:r>
              <a:rPr lang="en-US" altLang="zh-TW" b="1" dirty="0" smtClean="0">
                <a:solidFill>
                  <a:schemeClr val="accent1">
                    <a:lumMod val="75000"/>
                  </a:schemeClr>
                </a:solidFill>
              </a:rPr>
              <a:t>(2/4</a:t>
            </a:r>
            <a:r>
              <a:rPr lang="en-US" altLang="zh-TW" b="1" dirty="0">
                <a:solidFill>
                  <a:schemeClr val="accent1">
                    <a:lumMod val="75000"/>
                  </a:schemeClr>
                </a:solidFill>
              </a:rPr>
              <a:t>)</a:t>
            </a:r>
            <a:endParaRPr lang="zh-TW" altLang="en-US" dirty="0"/>
          </a:p>
        </p:txBody>
      </p:sp>
    </p:spTree>
    <p:extLst>
      <p:ext uri="{BB962C8B-B14F-4D97-AF65-F5344CB8AC3E}">
        <p14:creationId xmlns:p14="http://schemas.microsoft.com/office/powerpoint/2010/main" val="229294515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20"/>
          <p:cNvSpPr txBox="1"/>
          <p:nvPr/>
        </p:nvSpPr>
        <p:spPr>
          <a:xfrm>
            <a:off x="5237737" y="1423588"/>
            <a:ext cx="3906263" cy="3251232"/>
          </a:xfrm>
          <a:prstGeom prst="rect">
            <a:avLst/>
          </a:prstGeom>
          <a:noFill/>
          <a:ln>
            <a:noFill/>
          </a:ln>
        </p:spPr>
        <p:txBody>
          <a:bodyPr spcFirstLastPara="1" wrap="square" lIns="91425" tIns="91425" rIns="91425" bIns="91425" anchor="ctr" anchorCtr="0">
            <a:noAutofit/>
          </a:bodyPr>
          <a:lstStyle/>
          <a:p>
            <a:pPr algn="ctr">
              <a:lnSpc>
                <a:spcPct val="115000"/>
              </a:lnSpc>
              <a:spcAft>
                <a:spcPts val="1600"/>
              </a:spcAft>
            </a:pPr>
            <a:r>
              <a:rPr lang="zh-TW" altLang="en-US" sz="2400" b="1" dirty="0">
                <a:solidFill>
                  <a:schemeClr val="dk2"/>
                </a:solidFill>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演算法</a:t>
            </a:r>
            <a:r>
              <a:rPr lang="zh-TW" altLang="en-US" sz="2400" b="1" dirty="0">
                <a:solidFill>
                  <a:schemeClr val="dk2"/>
                </a:solidFill>
                <a:latin typeface="微軟正黑體" panose="020B0604030504040204" pitchFamily="34" charset="-120"/>
                <a:ea typeface="微軟正黑體" panose="020B0604030504040204" pitchFamily="34" charset="-120"/>
              </a:rPr>
              <a:t>」與「</a:t>
            </a:r>
            <a:r>
              <a:rPr lang="zh-TW" altLang="en-US" sz="2400" b="1" dirty="0">
                <a:solidFill>
                  <a:srgbClr val="FF0000"/>
                </a:solidFill>
                <a:latin typeface="微軟正黑體" panose="020B0604030504040204" pitchFamily="34" charset="-120"/>
                <a:ea typeface="微軟正黑體" panose="020B0604030504040204" pitchFamily="34" charset="-120"/>
              </a:rPr>
              <a:t>程式設計</a:t>
            </a:r>
            <a:r>
              <a:rPr lang="zh-TW" altLang="en-US" sz="2400" b="1" dirty="0" smtClean="0">
                <a:solidFill>
                  <a:schemeClr val="dk2"/>
                </a:solidFill>
                <a:latin typeface="微軟正黑體" panose="020B0604030504040204" pitchFamily="34" charset="-120"/>
                <a:ea typeface="微軟正黑體" panose="020B0604030504040204" pitchFamily="34" charset="-120"/>
              </a:rPr>
              <a:t>」</a:t>
            </a:r>
            <a:endParaRPr lang="en-US" altLang="zh-TW" sz="2400" b="1" dirty="0" smtClean="0">
              <a:solidFill>
                <a:schemeClr val="dk2"/>
              </a:solidFill>
              <a:latin typeface="微軟正黑體" panose="020B0604030504040204" pitchFamily="34" charset="-120"/>
              <a:ea typeface="微軟正黑體" panose="020B0604030504040204" pitchFamily="34" charset="-120"/>
            </a:endParaRPr>
          </a:p>
          <a:p>
            <a:pPr algn="ctr">
              <a:lnSpc>
                <a:spcPct val="115000"/>
              </a:lnSpc>
              <a:spcAft>
                <a:spcPts val="1600"/>
              </a:spcAft>
            </a:pPr>
            <a:r>
              <a:rPr lang="zh-TW" altLang="en-US" sz="2400" b="1" dirty="0" smtClean="0">
                <a:solidFill>
                  <a:schemeClr val="dk2"/>
                </a:solidFill>
                <a:latin typeface="微軟正黑體" panose="020B0604030504040204" pitchFamily="34" charset="-120"/>
                <a:ea typeface="微軟正黑體" panose="020B0604030504040204" pitchFamily="34" charset="-120"/>
              </a:rPr>
              <a:t>環</a:t>
            </a:r>
            <a:r>
              <a:rPr lang="zh-TW" altLang="en-US" sz="2400" b="1" dirty="0">
                <a:solidFill>
                  <a:schemeClr val="dk2"/>
                </a:solidFill>
                <a:latin typeface="微軟正黑體" panose="020B0604030504040204" pitchFamily="34" charset="-120"/>
                <a:ea typeface="微軟正黑體" panose="020B0604030504040204" pitchFamily="34" charset="-120"/>
              </a:rPr>
              <a:t>環相扣，不宜分別教學</a:t>
            </a:r>
            <a:endParaRPr lang="en-US" altLang="zh-TW" sz="2400" dirty="0">
              <a:solidFill>
                <a:schemeClr val="dk2"/>
              </a:solidFill>
              <a:latin typeface="微軟正黑體" panose="020B0604030504040204" pitchFamily="34" charset="-120"/>
              <a:ea typeface="微軟正黑體" panose="020B0604030504040204" pitchFamily="34" charset="-120"/>
            </a:endParaRPr>
          </a:p>
          <a:p>
            <a:pPr>
              <a:lnSpc>
                <a:spcPct val="115000"/>
              </a:lnSpc>
              <a:spcAft>
                <a:spcPts val="1600"/>
              </a:spcAft>
            </a:pPr>
            <a:r>
              <a:rPr lang="zh-TW" altLang="en-US" sz="2133" dirty="0">
                <a:solidFill>
                  <a:schemeClr val="dk2"/>
                </a:solidFill>
                <a:latin typeface="微軟正黑體" panose="020B0604030504040204" pitchFamily="34" charset="-120"/>
                <a:ea typeface="微軟正黑體" panose="020B0604030504040204" pitchFamily="34" charset="-120"/>
              </a:rPr>
              <a:t>課程規劃應列舉與學生日常生活與學習相關之實例，以激發學生學習演算法 與程式設計解決問題之興趣</a:t>
            </a:r>
            <a:r>
              <a:rPr lang="zh-TW" altLang="en-US" sz="1800" dirty="0">
                <a:solidFill>
                  <a:schemeClr val="dk2"/>
                </a:solidFill>
                <a:latin typeface="微軟正黑體" panose="020B0604030504040204" pitchFamily="34" charset="-120"/>
                <a:ea typeface="微軟正黑體" panose="020B0604030504040204" pitchFamily="34" charset="-120"/>
              </a:rPr>
              <a:t>。</a:t>
            </a:r>
            <a:endParaRPr sz="1800" dirty="0">
              <a:solidFill>
                <a:schemeClr val="dk2"/>
              </a:solidFill>
              <a:latin typeface="微軟正黑體" panose="020B0604030504040204" pitchFamily="34" charset="-120"/>
              <a:ea typeface="微軟正黑體" panose="020B0604030504040204" pitchFamily="34" charset="-120"/>
            </a:endParaRPr>
          </a:p>
        </p:txBody>
      </p:sp>
      <p:graphicFrame>
        <p:nvGraphicFramePr>
          <p:cNvPr id="5" name="資料庫圖表 4"/>
          <p:cNvGraphicFramePr/>
          <p:nvPr>
            <p:extLst>
              <p:ext uri="{D42A27DB-BD31-4B8C-83A1-F6EECF244321}">
                <p14:modId xmlns:p14="http://schemas.microsoft.com/office/powerpoint/2010/main" val="3040161987"/>
              </p:ext>
            </p:extLst>
          </p:nvPr>
        </p:nvGraphicFramePr>
        <p:xfrm>
          <a:off x="120581" y="1340768"/>
          <a:ext cx="6035595" cy="39604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左-右雙向箭號 1"/>
          <p:cNvSpPr/>
          <p:nvPr/>
        </p:nvSpPr>
        <p:spPr>
          <a:xfrm>
            <a:off x="2562410" y="1700808"/>
            <a:ext cx="1032387" cy="487340"/>
          </a:xfrm>
          <a:prstGeom prst="leftRightArrow">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TW" altLang="en-US" sz="1400"/>
          </a:p>
        </p:txBody>
      </p:sp>
      <p:sp>
        <p:nvSpPr>
          <p:cNvPr id="3" name="投影片編號版面配置區 2"/>
          <p:cNvSpPr>
            <a:spLocks noGrp="1"/>
          </p:cNvSpPr>
          <p:nvPr>
            <p:ph type="sldNum" idx="12"/>
          </p:nvPr>
        </p:nvSpPr>
        <p:spPr/>
        <p:txBody>
          <a:bodyPr/>
          <a:lstStyle/>
          <a:p>
            <a:fld id="{00000000-1234-1234-1234-123412341234}" type="slidenum">
              <a:rPr lang="en-US" altLang="zh-TW" smtClean="0"/>
              <a:pPr/>
              <a:t>56</a:t>
            </a:fld>
            <a:endParaRPr lang="zh-TW" altLang="en-US"/>
          </a:p>
        </p:txBody>
      </p:sp>
      <p:sp>
        <p:nvSpPr>
          <p:cNvPr id="8" name="爆炸: 十四角 26">
            <a:extLst>
              <a:ext uri="{FF2B5EF4-FFF2-40B4-BE49-F238E27FC236}">
                <a16:creationId xmlns:a16="http://schemas.microsoft.com/office/drawing/2014/main" id="{F99DF182-91C8-49FA-B791-1484F8A72025}"/>
              </a:ext>
            </a:extLst>
          </p:cNvPr>
          <p:cNvSpPr/>
          <p:nvPr/>
        </p:nvSpPr>
        <p:spPr>
          <a:xfrm>
            <a:off x="467545" y="3731935"/>
            <a:ext cx="8694712" cy="3426577"/>
          </a:xfrm>
          <a:prstGeom prst="irregularSeal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a:solidFill>
                  <a:schemeClr val="bg1"/>
                </a:solidFill>
                <a:latin typeface="+mn-ea"/>
              </a:rPr>
              <a:t>如果教法一成不變，</a:t>
            </a:r>
            <a:endParaRPr lang="en-US" altLang="zh-TW" sz="2800" b="1" dirty="0">
              <a:solidFill>
                <a:schemeClr val="bg1"/>
              </a:solidFill>
              <a:latin typeface="+mn-ea"/>
            </a:endParaRPr>
          </a:p>
          <a:p>
            <a:pPr algn="ctr"/>
            <a:r>
              <a:rPr lang="zh-TW" altLang="en-US" sz="2800" b="1" dirty="0">
                <a:solidFill>
                  <a:schemeClr val="bg1"/>
                </a:solidFill>
                <a:latin typeface="+mn-ea"/>
              </a:rPr>
              <a:t>就會變成由</a:t>
            </a:r>
            <a:endParaRPr lang="en-US" altLang="zh-TW" sz="2800" b="1" dirty="0">
              <a:solidFill>
                <a:schemeClr val="bg1"/>
              </a:solidFill>
              <a:latin typeface="+mn-ea"/>
            </a:endParaRPr>
          </a:p>
          <a:p>
            <a:pPr algn="ctr"/>
            <a:r>
              <a:rPr lang="zh-TW" altLang="en-US" sz="2800" b="1" dirty="0">
                <a:solidFill>
                  <a:srgbClr val="FFFF00"/>
                </a:solidFill>
                <a:latin typeface="+mn-ea"/>
              </a:rPr>
              <a:t>硬體代工</a:t>
            </a:r>
            <a:r>
              <a:rPr lang="zh-TW" altLang="en-US" sz="2800" b="1" dirty="0">
                <a:solidFill>
                  <a:schemeClr val="bg1"/>
                </a:solidFill>
                <a:latin typeface="+mn-ea"/>
              </a:rPr>
              <a:t>到</a:t>
            </a:r>
            <a:r>
              <a:rPr lang="zh-TW" altLang="en-US" sz="2800" b="1" dirty="0">
                <a:solidFill>
                  <a:srgbClr val="FFFF00"/>
                </a:solidFill>
                <a:latin typeface="+mn-ea"/>
              </a:rPr>
              <a:t>軟體代工</a:t>
            </a:r>
            <a:endParaRPr lang="en-US" altLang="zh-TW" sz="2800" b="1" dirty="0">
              <a:solidFill>
                <a:srgbClr val="FFFF00"/>
              </a:solidFill>
              <a:latin typeface="+mn-ea"/>
            </a:endParaRPr>
          </a:p>
          <a:p>
            <a:pPr algn="ctr"/>
            <a:endParaRPr lang="zh-TW" altLang="en-US" sz="1400" b="1" dirty="0">
              <a:solidFill>
                <a:schemeClr val="bg1"/>
              </a:solidFill>
              <a:latin typeface="+mn-ea"/>
            </a:endParaRPr>
          </a:p>
        </p:txBody>
      </p:sp>
      <p:sp>
        <p:nvSpPr>
          <p:cNvPr id="10" name="標題 3"/>
          <p:cNvSpPr>
            <a:spLocks noGrp="1"/>
          </p:cNvSpPr>
          <p:nvPr>
            <p:ph type="title"/>
          </p:nvPr>
        </p:nvSpPr>
        <p:spPr>
          <a:xfrm>
            <a:off x="827584" y="593367"/>
            <a:ext cx="8004716" cy="763600"/>
          </a:xfrm>
        </p:spPr>
        <p:txBody>
          <a:bodyPr>
            <a:normAutofit fontScale="90000"/>
          </a:bodyPr>
          <a:lstStyle/>
          <a:p>
            <a:r>
              <a:rPr lang="zh-TW" altLang="en-US" b="1" dirty="0">
                <a:solidFill>
                  <a:schemeClr val="accent1">
                    <a:lumMod val="75000"/>
                  </a:schemeClr>
                </a:solidFill>
              </a:rPr>
              <a:t>三、教學實施</a:t>
            </a:r>
            <a:r>
              <a:rPr lang="en-US" altLang="zh-TW" b="1" dirty="0" smtClean="0">
                <a:solidFill>
                  <a:schemeClr val="accent1">
                    <a:lumMod val="75000"/>
                  </a:schemeClr>
                </a:solidFill>
              </a:rPr>
              <a:t>(3/4</a:t>
            </a:r>
            <a:r>
              <a:rPr lang="en-US" altLang="zh-TW" b="1" dirty="0">
                <a:solidFill>
                  <a:schemeClr val="accent1">
                    <a:lumMod val="75000"/>
                  </a:schemeClr>
                </a:solidFill>
              </a:rPr>
              <a:t>)</a:t>
            </a:r>
            <a:endParaRPr lang="zh-TW" altLang="en-US" dirty="0"/>
          </a:p>
        </p:txBody>
      </p:sp>
    </p:spTree>
    <p:extLst>
      <p:ext uri="{BB962C8B-B14F-4D97-AF65-F5344CB8AC3E}">
        <p14:creationId xmlns:p14="http://schemas.microsoft.com/office/powerpoint/2010/main" val="355735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資料庫圖表 3"/>
          <p:cNvGraphicFramePr/>
          <p:nvPr>
            <p:extLst>
              <p:ext uri="{D42A27DB-BD31-4B8C-83A1-F6EECF244321}">
                <p14:modId xmlns:p14="http://schemas.microsoft.com/office/powerpoint/2010/main" val="110516235"/>
              </p:ext>
            </p:extLst>
          </p:nvPr>
        </p:nvGraphicFramePr>
        <p:xfrm>
          <a:off x="4556616" y="1268760"/>
          <a:ext cx="4359315" cy="3025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Google Shape;102;p19"/>
          <p:cNvSpPr txBox="1"/>
          <p:nvPr/>
        </p:nvSpPr>
        <p:spPr>
          <a:xfrm>
            <a:off x="4505569" y="3867062"/>
            <a:ext cx="4359315" cy="1860180"/>
          </a:xfrm>
          <a:prstGeom prst="rect">
            <a:avLst/>
          </a:prstGeom>
          <a:noFill/>
          <a:ln>
            <a:noFill/>
          </a:ln>
        </p:spPr>
        <p:txBody>
          <a:bodyPr spcFirstLastPara="1" wrap="square" lIns="91425" tIns="91425" rIns="91425" bIns="91425" anchor="ctr" anchorCtr="0">
            <a:noAutofit/>
          </a:bodyPr>
          <a:lstStyle/>
          <a:p>
            <a:pPr marL="158747"/>
            <a:r>
              <a:rPr lang="zh-TW" altLang="en-US" sz="2133" dirty="0">
                <a:latin typeface="微軟正黑體" panose="020B0604030504040204" pitchFamily="34" charset="-120"/>
                <a:ea typeface="微軟正黑體" panose="020B0604030504040204" pitchFamily="34" charset="-120"/>
              </a:rPr>
              <a:t>於彈性學習課程</a:t>
            </a:r>
            <a:r>
              <a:rPr lang="en-US" altLang="zh-TW" sz="2133" dirty="0">
                <a:latin typeface="微軟正黑體" panose="020B0604030504040204" pitchFamily="34" charset="-120"/>
                <a:ea typeface="微軟正黑體" panose="020B0604030504040204" pitchFamily="34" charset="-120"/>
              </a:rPr>
              <a:t>/</a:t>
            </a:r>
            <a:r>
              <a:rPr lang="zh-TW" altLang="en-US" sz="2133" dirty="0">
                <a:latin typeface="微軟正黑體" panose="020B0604030504040204" pitchFamily="34" charset="-120"/>
                <a:ea typeface="微軟正黑體" panose="020B0604030504040204" pitchFamily="34" charset="-120"/>
              </a:rPr>
              <a:t>時間及校訂課程中，據以規劃性別平等、人權、環境、海洋教育等議題，並配合校園文化形塑及相關活動實施，發揮全面性議題教育功能，以提升學習成果</a:t>
            </a:r>
            <a:r>
              <a:rPr lang="zh-TW" altLang="en-US" sz="2133" dirty="0" smtClean="0">
                <a:latin typeface="微軟正黑體" panose="020B0604030504040204" pitchFamily="34" charset="-120"/>
                <a:ea typeface="微軟正黑體" panose="020B0604030504040204" pitchFamily="34" charset="-120"/>
              </a:rPr>
              <a:t>。</a:t>
            </a:r>
            <a:endParaRPr lang="en-US" altLang="zh-TW" sz="2133" dirty="0" smtClean="0">
              <a:latin typeface="微軟正黑體" panose="020B0604030504040204" pitchFamily="34" charset="-120"/>
              <a:ea typeface="微軟正黑體" panose="020B0604030504040204" pitchFamily="34" charset="-120"/>
            </a:endParaRPr>
          </a:p>
        </p:txBody>
      </p:sp>
      <p:sp>
        <p:nvSpPr>
          <p:cNvPr id="7" name="橢圓 6"/>
          <p:cNvSpPr/>
          <p:nvPr/>
        </p:nvSpPr>
        <p:spPr>
          <a:xfrm>
            <a:off x="2697295" y="3348118"/>
            <a:ext cx="1331778" cy="1331778"/>
          </a:xfrm>
          <a:prstGeom prst="ellipse">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b="1" dirty="0">
                <a:solidFill>
                  <a:schemeClr val="tx1"/>
                </a:solidFill>
                <a:latin typeface="微軟正黑體" panose="020B0604030504040204" pitchFamily="34" charset="-120"/>
                <a:ea typeface="微軟正黑體" panose="020B0604030504040204" pitchFamily="34" charset="-120"/>
              </a:rPr>
              <a:t>大學相關科系</a:t>
            </a:r>
          </a:p>
        </p:txBody>
      </p:sp>
      <p:sp>
        <p:nvSpPr>
          <p:cNvPr id="10" name="橢圓 9"/>
          <p:cNvSpPr/>
          <p:nvPr/>
        </p:nvSpPr>
        <p:spPr>
          <a:xfrm>
            <a:off x="2689856" y="1988840"/>
            <a:ext cx="1339217" cy="1339217"/>
          </a:xfrm>
          <a:prstGeom prst="ellipse">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b="1" dirty="0">
                <a:solidFill>
                  <a:schemeClr val="tx1"/>
                </a:solidFill>
                <a:latin typeface="微軟正黑體" panose="020B0604030504040204" pitchFamily="34" charset="-120"/>
                <a:ea typeface="微軟正黑體" panose="020B0604030504040204" pitchFamily="34" charset="-120"/>
              </a:rPr>
              <a:t>科技產業發展</a:t>
            </a:r>
          </a:p>
        </p:txBody>
      </p:sp>
      <p:sp>
        <p:nvSpPr>
          <p:cNvPr id="11" name="橢圓 10"/>
          <p:cNvSpPr/>
          <p:nvPr/>
        </p:nvSpPr>
        <p:spPr>
          <a:xfrm>
            <a:off x="1331640" y="2001462"/>
            <a:ext cx="1339217" cy="1339217"/>
          </a:xfrm>
          <a:prstGeom prst="ellipse">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133" b="1" dirty="0">
                <a:solidFill>
                  <a:schemeClr val="tx1"/>
                </a:solidFill>
                <a:latin typeface="微軟正黑體" panose="020B0604030504040204" pitchFamily="34" charset="-120"/>
                <a:ea typeface="微軟正黑體" panose="020B0604030504040204" pitchFamily="34" charset="-120"/>
              </a:rPr>
              <a:t>科技</a:t>
            </a:r>
            <a:endParaRPr lang="en-US" altLang="zh-TW" sz="2133" b="1" dirty="0">
              <a:solidFill>
                <a:schemeClr val="tx1"/>
              </a:solidFill>
              <a:latin typeface="微軟正黑體" panose="020B0604030504040204" pitchFamily="34" charset="-120"/>
              <a:ea typeface="微軟正黑體" panose="020B0604030504040204" pitchFamily="34" charset="-120"/>
            </a:endParaRPr>
          </a:p>
          <a:p>
            <a:pPr algn="ctr"/>
            <a:r>
              <a:rPr lang="zh-TW" altLang="en-US" sz="2133" b="1" dirty="0">
                <a:solidFill>
                  <a:schemeClr val="tx1"/>
                </a:solidFill>
                <a:latin typeface="微軟正黑體" panose="020B0604030504040204" pitchFamily="34" charset="-120"/>
                <a:ea typeface="微軟正黑體" panose="020B0604030504040204" pitchFamily="34" charset="-120"/>
              </a:rPr>
              <a:t>新知</a:t>
            </a:r>
          </a:p>
        </p:txBody>
      </p:sp>
      <p:sp>
        <p:nvSpPr>
          <p:cNvPr id="12" name="橢圓 11"/>
          <p:cNvSpPr/>
          <p:nvPr/>
        </p:nvSpPr>
        <p:spPr>
          <a:xfrm>
            <a:off x="1312641" y="3340679"/>
            <a:ext cx="1339217" cy="1339217"/>
          </a:xfrm>
          <a:prstGeom prst="ellipse">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133" b="1" dirty="0">
                <a:solidFill>
                  <a:schemeClr val="tx1"/>
                </a:solidFill>
                <a:latin typeface="微軟正黑體" panose="020B0604030504040204" pitchFamily="34" charset="-120"/>
                <a:ea typeface="微軟正黑體" panose="020B0604030504040204" pitchFamily="34" charset="-120"/>
              </a:rPr>
              <a:t>教學</a:t>
            </a:r>
            <a:r>
              <a:rPr lang="zh-TW" altLang="en-US" sz="2400" b="1" dirty="0">
                <a:solidFill>
                  <a:schemeClr val="tx1"/>
                </a:solidFill>
                <a:latin typeface="微軟正黑體" panose="020B0604030504040204" pitchFamily="34" charset="-120"/>
                <a:ea typeface="微軟正黑體" panose="020B0604030504040204" pitchFamily="34" charset="-120"/>
              </a:rPr>
              <a:t>創意</a:t>
            </a:r>
          </a:p>
        </p:txBody>
      </p:sp>
      <p:sp>
        <p:nvSpPr>
          <p:cNvPr id="3" name="投影片編號版面配置區 2"/>
          <p:cNvSpPr>
            <a:spLocks noGrp="1"/>
          </p:cNvSpPr>
          <p:nvPr>
            <p:ph type="sldNum" idx="12"/>
          </p:nvPr>
        </p:nvSpPr>
        <p:spPr/>
        <p:txBody>
          <a:bodyPr/>
          <a:lstStyle/>
          <a:p>
            <a:fld id="{00000000-1234-1234-1234-123412341234}" type="slidenum">
              <a:rPr lang="en-US" altLang="zh-TW" smtClean="0"/>
              <a:pPr/>
              <a:t>57</a:t>
            </a:fld>
            <a:endParaRPr lang="zh-TW" altLang="en-US"/>
          </a:p>
        </p:txBody>
      </p:sp>
      <p:pic>
        <p:nvPicPr>
          <p:cNvPr id="2" name="圖片 1"/>
          <p:cNvPicPr>
            <a:picLocks noChangeAspect="1"/>
          </p:cNvPicPr>
          <p:nvPr/>
        </p:nvPicPr>
        <p:blipFill rotWithShape="1">
          <a:blip r:embed="rId8" cstate="print">
            <a:extLst>
              <a:ext uri="{28A0092B-C50C-407E-A947-70E740481C1C}">
                <a14:useLocalDpi xmlns:a14="http://schemas.microsoft.com/office/drawing/2010/main" val="0"/>
              </a:ext>
            </a:extLst>
          </a:blip>
          <a:srcRect b="19551"/>
          <a:stretch/>
        </p:blipFill>
        <p:spPr>
          <a:xfrm>
            <a:off x="1637272" y="4797152"/>
            <a:ext cx="2067169" cy="1663029"/>
          </a:xfrm>
          <a:prstGeom prst="rect">
            <a:avLst/>
          </a:prstGeom>
        </p:spPr>
      </p:pic>
      <p:sp>
        <p:nvSpPr>
          <p:cNvPr id="14" name="文字方塊 4"/>
          <p:cNvSpPr txBox="1">
            <a:spLocks noChangeArrowheads="1"/>
          </p:cNvSpPr>
          <p:nvPr/>
        </p:nvSpPr>
        <p:spPr bwMode="auto">
          <a:xfrm>
            <a:off x="242048" y="6436812"/>
            <a:ext cx="53976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00000"/>
              </a:lnSpc>
              <a:spcBef>
                <a:spcPct val="0"/>
              </a:spcBef>
              <a:buNone/>
            </a:pPr>
            <a:r>
              <a:rPr lang="zh-TW" altLang="en-US" sz="1200" dirty="0">
                <a:latin typeface="微軟正黑體" panose="020B0604030504040204" pitchFamily="34" charset="-120"/>
                <a:ea typeface="微軟正黑體" panose="020B0604030504040204" pitchFamily="34" charset="-120"/>
              </a:rPr>
              <a:t>摘自</a:t>
            </a:r>
            <a:r>
              <a:rPr lang="en-US" altLang="zh-TW" sz="1200" dirty="0">
                <a:latin typeface="微軟正黑體" panose="020B0604030504040204" pitchFamily="34" charset="-120"/>
                <a:ea typeface="微軟正黑體" panose="020B0604030504040204" pitchFamily="34" charset="-120"/>
              </a:rPr>
              <a:t>&lt;</a:t>
            </a:r>
            <a:r>
              <a:rPr lang="zh-TW" altLang="en-US" sz="1200" dirty="0">
                <a:latin typeface="微軟正黑體" panose="020B0604030504040204" pitchFamily="34" charset="-120"/>
                <a:ea typeface="微軟正黑體" panose="020B0604030504040204" pitchFamily="34" charset="-120"/>
              </a:rPr>
              <a:t>科技領域課程</a:t>
            </a:r>
            <a:r>
              <a:rPr lang="zh-TW" altLang="en-US" sz="1200" dirty="0" smtClean="0">
                <a:latin typeface="微軟正黑體" panose="020B0604030504040204" pitchFamily="34" charset="-120"/>
                <a:ea typeface="微軟正黑體" panose="020B0604030504040204" pitchFamily="34" charset="-120"/>
              </a:rPr>
              <a:t>綱要</a:t>
            </a:r>
            <a:r>
              <a:rPr lang="en-US" altLang="zh-TW" sz="1200" dirty="0" smtClean="0">
                <a:latin typeface="微軟正黑體" panose="020B0604030504040204" pitchFamily="34" charset="-120"/>
                <a:ea typeface="微軟正黑體" panose="020B0604030504040204" pitchFamily="34" charset="-120"/>
              </a:rPr>
              <a:t>&gt;</a:t>
            </a:r>
            <a:r>
              <a:rPr lang="zh-TW" altLang="en-US" sz="1200" dirty="0">
                <a:latin typeface="微軟正黑體" panose="020B0604030504040204" pitchFamily="34" charset="-120"/>
                <a:ea typeface="微軟正黑體" panose="020B0604030504040204" pitchFamily="34" charset="-120"/>
              </a:rPr>
              <a:t>之</a:t>
            </a:r>
            <a:r>
              <a:rPr lang="zh-TW" altLang="en-US" sz="1200" dirty="0" smtClean="0">
                <a:latin typeface="微軟正黑體" panose="020B0604030504040204" pitchFamily="34" charset="-120"/>
                <a:ea typeface="微軟正黑體" panose="020B0604030504040204" pitchFamily="34" charset="-120"/>
              </a:rPr>
              <a:t>「</a:t>
            </a:r>
            <a:r>
              <a:rPr lang="zh-TW" altLang="en-US" sz="1200" dirty="0">
                <a:solidFill>
                  <a:schemeClr val="dk1"/>
                </a:solidFill>
                <a:latin typeface="微軟正黑體" panose="020B0604030504040204" pitchFamily="34" charset="-120"/>
                <a:ea typeface="微軟正黑體" panose="020B0604030504040204" pitchFamily="34" charset="-120"/>
              </a:rPr>
              <a:t>附錄</a:t>
            </a:r>
            <a:r>
              <a:rPr lang="zh-TW" altLang="en-US" sz="1200" dirty="0" smtClean="0">
                <a:solidFill>
                  <a:schemeClr val="dk1"/>
                </a:solidFill>
                <a:latin typeface="微軟正黑體" panose="020B0604030504040204" pitchFamily="34" charset="-120"/>
                <a:ea typeface="微軟正黑體" panose="020B0604030504040204" pitchFamily="34" charset="-120"/>
              </a:rPr>
              <a:t>二、議題</a:t>
            </a:r>
            <a:r>
              <a:rPr lang="zh-TW" altLang="en-US" sz="1200" dirty="0">
                <a:solidFill>
                  <a:schemeClr val="dk1"/>
                </a:solidFill>
                <a:latin typeface="微軟正黑體" panose="020B0604030504040204" pitchFamily="34" charset="-120"/>
                <a:ea typeface="微軟正黑體" panose="020B0604030504040204" pitchFamily="34" charset="-120"/>
              </a:rPr>
              <a:t>適切融入領域課程</a:t>
            </a:r>
            <a:r>
              <a:rPr lang="zh-TW" altLang="en-US" sz="1200" dirty="0" smtClean="0">
                <a:solidFill>
                  <a:schemeClr val="dk1"/>
                </a:solidFill>
                <a:latin typeface="微軟正黑體" panose="020B0604030504040204" pitchFamily="34" charset="-120"/>
                <a:ea typeface="微軟正黑體" panose="020B0604030504040204" pitchFamily="34" charset="-120"/>
              </a:rPr>
              <a:t>綱要</a:t>
            </a:r>
            <a:r>
              <a:rPr lang="zh-TW" altLang="en-US" sz="1200" dirty="0" smtClean="0">
                <a:latin typeface="微軟正黑體" panose="020B0604030504040204" pitchFamily="34" charset="-120"/>
                <a:ea typeface="微軟正黑體" panose="020B0604030504040204" pitchFamily="34" charset="-120"/>
              </a:rPr>
              <a:t>」</a:t>
            </a:r>
            <a:r>
              <a:rPr lang="en-US" altLang="zh-TW" sz="1200" dirty="0" smtClean="0">
                <a:latin typeface="微軟正黑體" panose="020B0604030504040204" pitchFamily="34" charset="-120"/>
                <a:ea typeface="微軟正黑體" panose="020B0604030504040204" pitchFamily="34" charset="-120"/>
              </a:rPr>
              <a:t>p28-43</a:t>
            </a:r>
          </a:p>
        </p:txBody>
      </p:sp>
      <p:sp>
        <p:nvSpPr>
          <p:cNvPr id="15" name="標題 3"/>
          <p:cNvSpPr>
            <a:spLocks noGrp="1"/>
          </p:cNvSpPr>
          <p:nvPr>
            <p:ph type="title"/>
          </p:nvPr>
        </p:nvSpPr>
        <p:spPr>
          <a:xfrm>
            <a:off x="827584" y="593367"/>
            <a:ext cx="8004716" cy="763600"/>
          </a:xfrm>
        </p:spPr>
        <p:txBody>
          <a:bodyPr>
            <a:normAutofit fontScale="90000"/>
          </a:bodyPr>
          <a:lstStyle/>
          <a:p>
            <a:r>
              <a:rPr lang="zh-TW" altLang="en-US" b="1" dirty="0">
                <a:solidFill>
                  <a:schemeClr val="accent1">
                    <a:lumMod val="75000"/>
                  </a:schemeClr>
                </a:solidFill>
              </a:rPr>
              <a:t>三、教學</a:t>
            </a:r>
            <a:r>
              <a:rPr lang="zh-TW" altLang="en-US" b="1" dirty="0" smtClean="0">
                <a:solidFill>
                  <a:schemeClr val="accent1">
                    <a:lumMod val="75000"/>
                  </a:schemeClr>
                </a:solidFill>
              </a:rPr>
              <a:t>實施</a:t>
            </a:r>
            <a:r>
              <a:rPr lang="en-US" altLang="zh-TW" b="1" dirty="0" smtClean="0">
                <a:solidFill>
                  <a:schemeClr val="accent1">
                    <a:lumMod val="75000"/>
                  </a:schemeClr>
                </a:solidFill>
              </a:rPr>
              <a:t>-</a:t>
            </a:r>
            <a:r>
              <a:rPr lang="zh-TW" altLang="en-US" b="1" dirty="0" smtClean="0">
                <a:solidFill>
                  <a:schemeClr val="accent1">
                    <a:lumMod val="75000"/>
                  </a:schemeClr>
                </a:solidFill>
              </a:rPr>
              <a:t>議題</a:t>
            </a:r>
            <a:r>
              <a:rPr lang="en-US" altLang="zh-TW" b="1" dirty="0" smtClean="0">
                <a:solidFill>
                  <a:schemeClr val="accent1">
                    <a:lumMod val="75000"/>
                  </a:schemeClr>
                </a:solidFill>
              </a:rPr>
              <a:t>(</a:t>
            </a:r>
            <a:r>
              <a:rPr lang="en-US" altLang="zh-TW" b="1" dirty="0">
                <a:solidFill>
                  <a:schemeClr val="accent1">
                    <a:lumMod val="75000"/>
                  </a:schemeClr>
                </a:solidFill>
              </a:rPr>
              <a:t>1/4)</a:t>
            </a:r>
            <a:endParaRPr lang="zh-TW" altLang="en-US" dirty="0"/>
          </a:p>
        </p:txBody>
      </p:sp>
    </p:spTree>
    <p:extLst>
      <p:ext uri="{BB962C8B-B14F-4D97-AF65-F5344CB8AC3E}">
        <p14:creationId xmlns:p14="http://schemas.microsoft.com/office/powerpoint/2010/main" val="59287316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甜甜圈 6"/>
          <p:cNvSpPr/>
          <p:nvPr/>
        </p:nvSpPr>
        <p:spPr>
          <a:xfrm>
            <a:off x="827584" y="980728"/>
            <a:ext cx="1224136" cy="1224136"/>
          </a:xfrm>
          <a:prstGeom prst="donu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black"/>
              </a:solidFill>
            </a:endParaRPr>
          </a:p>
        </p:txBody>
      </p:sp>
      <p:sp>
        <p:nvSpPr>
          <p:cNvPr id="4" name="投影片編號版面配置區 3"/>
          <p:cNvSpPr>
            <a:spLocks noGrp="1"/>
          </p:cNvSpPr>
          <p:nvPr>
            <p:ph type="sldNum" sz="quarter" idx="12"/>
          </p:nvPr>
        </p:nvSpPr>
        <p:spPr/>
        <p:txBody>
          <a:bodyPr/>
          <a:lstStyle/>
          <a:p>
            <a:fld id="{877719EC-D75B-4B17-9C97-C8B9AFC69699}" type="slidenum">
              <a:rPr lang="zh-TW" altLang="en-US" smtClean="0"/>
              <a:pPr/>
              <a:t>58</a:t>
            </a:fld>
            <a:endParaRPr lang="zh-TW" altLang="en-US"/>
          </a:p>
        </p:txBody>
      </p:sp>
      <p:cxnSp>
        <p:nvCxnSpPr>
          <p:cNvPr id="9" name="直線接點 8"/>
          <p:cNvCxnSpPr/>
          <p:nvPr/>
        </p:nvCxnSpPr>
        <p:spPr>
          <a:xfrm>
            <a:off x="1439652" y="2204864"/>
            <a:ext cx="0" cy="396000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1" name="橢圓 10"/>
          <p:cNvSpPr/>
          <p:nvPr/>
        </p:nvSpPr>
        <p:spPr>
          <a:xfrm>
            <a:off x="1331640" y="2348880"/>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12" name="橢圓 11"/>
          <p:cNvSpPr/>
          <p:nvPr/>
        </p:nvSpPr>
        <p:spPr>
          <a:xfrm>
            <a:off x="1331640" y="3529812"/>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13" name="橢圓 12"/>
          <p:cNvSpPr/>
          <p:nvPr/>
        </p:nvSpPr>
        <p:spPr>
          <a:xfrm>
            <a:off x="1331640" y="4120278"/>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14" name="橢圓 13"/>
          <p:cNvSpPr/>
          <p:nvPr/>
        </p:nvSpPr>
        <p:spPr>
          <a:xfrm>
            <a:off x="1331640" y="4710744"/>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15" name="標題 1"/>
          <p:cNvSpPr txBox="1">
            <a:spLocks/>
          </p:cNvSpPr>
          <p:nvPr/>
        </p:nvSpPr>
        <p:spPr>
          <a:xfrm>
            <a:off x="2159732" y="1124744"/>
            <a:ext cx="6444716" cy="1143000"/>
          </a:xfrm>
          <a:prstGeom prst="rect">
            <a:avLst/>
          </a:prstGeom>
        </p:spPr>
        <p:txBody>
          <a:bodyPr vert="horz" lIns="91440" tIns="45720" rIns="91440" bIns="45720" rtlCol="0">
            <a:normAutofit/>
          </a:bodyPr>
          <a:lstStyle>
            <a:lvl1pPr indent="0">
              <a:spcBef>
                <a:spcPct val="20000"/>
              </a:spcBef>
              <a:buFont typeface="Arial" pitchFamily="34" charset="0"/>
              <a:buNone/>
              <a:defRPr sz="4800" b="1">
                <a:solidFill>
                  <a:srgbClr val="A50021"/>
                </a:solidFill>
                <a:latin typeface="Microsoft JhengHei" charset="-120"/>
                <a:ea typeface="Microsoft JhengHei" charset="-120"/>
                <a:cs typeface="Microsoft JhengHei" charset="-12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TW" altLang="en-US" dirty="0" smtClean="0">
                <a:solidFill>
                  <a:schemeClr val="accent1">
                    <a:lumMod val="75000"/>
                  </a:schemeClr>
                </a:solidFill>
              </a:rPr>
              <a:t>伍、</a:t>
            </a:r>
            <a:r>
              <a:rPr lang="zh-TW" altLang="en-US" dirty="0">
                <a:solidFill>
                  <a:schemeClr val="accent1">
                    <a:lumMod val="75000"/>
                  </a:schemeClr>
                </a:solidFill>
              </a:rPr>
              <a:t>相關教材分享</a:t>
            </a:r>
          </a:p>
        </p:txBody>
      </p:sp>
      <p:grpSp>
        <p:nvGrpSpPr>
          <p:cNvPr id="16" name="群組 15"/>
          <p:cNvGrpSpPr/>
          <p:nvPr/>
        </p:nvGrpSpPr>
        <p:grpSpPr>
          <a:xfrm>
            <a:off x="369133" y="61412"/>
            <a:ext cx="8712528" cy="864000"/>
            <a:chOff x="215736" y="4119955"/>
            <a:chExt cx="8712528" cy="864000"/>
          </a:xfrm>
        </p:grpSpPr>
        <p:sp>
          <p:nvSpPr>
            <p:cNvPr id="17" name="＞形箭號 16"/>
            <p:cNvSpPr/>
            <p:nvPr/>
          </p:nvSpPr>
          <p:spPr>
            <a:xfrm>
              <a:off x="1898868"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schemeClr val="tx1">
                      <a:lumMod val="50000"/>
                      <a:lumOff val="50000"/>
                    </a:schemeClr>
                  </a:solidFill>
                  <a:latin typeface="微軟正黑體" panose="020B0604030504040204" pitchFamily="34" charset="-120"/>
                </a:rPr>
                <a:t>科技領域課程特色</a:t>
              </a:r>
            </a:p>
          </p:txBody>
        </p:sp>
        <p:sp>
          <p:nvSpPr>
            <p:cNvPr id="18" name="＞形箭號 17"/>
            <p:cNvSpPr/>
            <p:nvPr/>
          </p:nvSpPr>
          <p:spPr>
            <a:xfrm>
              <a:off x="3582000"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schemeClr val="tx1">
                      <a:lumMod val="50000"/>
                      <a:lumOff val="50000"/>
                    </a:schemeClr>
                  </a:solidFill>
                  <a:latin typeface="微軟正黑體" panose="020B0604030504040204" pitchFamily="34" charset="-120"/>
                </a:rPr>
                <a:t>科技領綱重要內涵</a:t>
              </a:r>
            </a:p>
          </p:txBody>
        </p:sp>
        <p:sp>
          <p:nvSpPr>
            <p:cNvPr id="19" name="＞形箭號 18"/>
            <p:cNvSpPr/>
            <p:nvPr/>
          </p:nvSpPr>
          <p:spPr>
            <a:xfrm>
              <a:off x="5265132"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schemeClr val="tx1">
                      <a:lumMod val="50000"/>
                      <a:lumOff val="50000"/>
                    </a:schemeClr>
                  </a:solidFill>
                  <a:latin typeface="微軟正黑體" panose="020B0604030504040204" pitchFamily="34" charset="-120"/>
                </a:rPr>
                <a:t>學習重點內容解析</a:t>
              </a:r>
            </a:p>
          </p:txBody>
        </p:sp>
        <p:sp>
          <p:nvSpPr>
            <p:cNvPr id="20" name="＞形箭號 19"/>
            <p:cNvSpPr/>
            <p:nvPr/>
          </p:nvSpPr>
          <p:spPr>
            <a:xfrm>
              <a:off x="6948264" y="4119955"/>
              <a:ext cx="1980000" cy="864000"/>
            </a:xfrm>
            <a:prstGeom prst="chevron">
              <a:avLst>
                <a:gd name="adj" fmla="val 3167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a:solidFill>
                    <a:prstClr val="black">
                      <a:lumMod val="95000"/>
                      <a:lumOff val="5000"/>
                    </a:prstClr>
                  </a:solidFill>
                  <a:latin typeface="微軟正黑體" panose="020B0604030504040204" pitchFamily="34" charset="-120"/>
                </a:rPr>
                <a:t>相關教材分享</a:t>
              </a:r>
            </a:p>
          </p:txBody>
        </p:sp>
        <p:sp>
          <p:nvSpPr>
            <p:cNvPr id="21" name="＞形箭號 20"/>
            <p:cNvSpPr/>
            <p:nvPr/>
          </p:nvSpPr>
          <p:spPr>
            <a:xfrm>
              <a:off x="215736" y="4119955"/>
              <a:ext cx="1980000" cy="864000"/>
            </a:xfrm>
            <a:prstGeom prst="chevron">
              <a:avLst>
                <a:gd name="adj" fmla="val 316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kumimoji="1" lang="zh-TW" altLang="en-US" sz="2400" b="1" dirty="0" smtClean="0">
                  <a:solidFill>
                    <a:schemeClr val="tx1">
                      <a:lumMod val="50000"/>
                      <a:lumOff val="50000"/>
                    </a:schemeClr>
                  </a:solidFill>
                  <a:latin typeface="微軟正黑體" panose="020B0604030504040204" pitchFamily="34" charset="-120"/>
                </a:rPr>
                <a:t>總綱</a:t>
              </a:r>
              <a:endParaRPr kumimoji="1" lang="en-US" altLang="zh-TW" sz="2400" b="1" dirty="0" smtClean="0">
                <a:solidFill>
                  <a:schemeClr val="tx1">
                    <a:lumMod val="50000"/>
                    <a:lumOff val="50000"/>
                  </a:schemeClr>
                </a:solidFill>
                <a:latin typeface="微軟正黑體" panose="020B0604030504040204" pitchFamily="34" charset="-120"/>
              </a:endParaRPr>
            </a:p>
            <a:p>
              <a:pPr algn="ctr" eaLnBrk="0" fontAlgn="base" hangingPunct="0">
                <a:spcBef>
                  <a:spcPct val="0"/>
                </a:spcBef>
                <a:spcAft>
                  <a:spcPct val="0"/>
                </a:spcAft>
              </a:pPr>
              <a:r>
                <a:rPr kumimoji="1" lang="zh-TW" altLang="en-US" sz="2400" b="1" dirty="0" smtClean="0">
                  <a:solidFill>
                    <a:schemeClr val="tx1">
                      <a:lumMod val="50000"/>
                      <a:lumOff val="50000"/>
                    </a:schemeClr>
                  </a:solidFill>
                  <a:latin typeface="微軟正黑體" panose="020B0604030504040204" pitchFamily="34" charset="-120"/>
                </a:rPr>
                <a:t>重要</a:t>
              </a:r>
              <a:r>
                <a:rPr kumimoji="1" lang="zh-TW" altLang="en-US" sz="2400" b="1" dirty="0">
                  <a:solidFill>
                    <a:schemeClr val="tx1">
                      <a:lumMod val="50000"/>
                      <a:lumOff val="50000"/>
                    </a:schemeClr>
                  </a:solidFill>
                  <a:latin typeface="微軟正黑體" panose="020B0604030504040204" pitchFamily="34" charset="-120"/>
                </a:rPr>
                <a:t>內涵</a:t>
              </a:r>
            </a:p>
          </p:txBody>
        </p:sp>
      </p:grpSp>
      <p:sp>
        <p:nvSpPr>
          <p:cNvPr id="23" name="矩形 22"/>
          <p:cNvSpPr/>
          <p:nvPr/>
        </p:nvSpPr>
        <p:spPr>
          <a:xfrm>
            <a:off x="1836164" y="2060848"/>
            <a:ext cx="6984307" cy="3693319"/>
          </a:xfrm>
          <a:prstGeom prst="rect">
            <a:avLst/>
          </a:prstGeom>
        </p:spPr>
        <p:txBody>
          <a:bodyPr wrap="square">
            <a:spAutoFit/>
          </a:bodyPr>
          <a:lstStyle/>
          <a:p>
            <a:pPr marL="893763" lvl="0" indent="-868363">
              <a:lnSpc>
                <a:spcPct val="150000"/>
              </a:lnSpc>
              <a:buSzPts val="3200"/>
              <a:buFont typeface="+mj-ea"/>
              <a:buAutoNum type="ea1ChtPeriod"/>
              <a:tabLst>
                <a:tab pos="1073150" algn="l"/>
              </a:tabLst>
            </a:pPr>
            <a:r>
              <a:rPr lang="zh-TW" altLang="en-US" sz="2600" b="1" dirty="0"/>
              <a:t>科技領域課綱與課程手冊</a:t>
            </a:r>
          </a:p>
          <a:p>
            <a:pPr marL="893763" lvl="0" indent="-868363">
              <a:lnSpc>
                <a:spcPct val="150000"/>
              </a:lnSpc>
              <a:buSzPts val="3200"/>
              <a:buFont typeface="+mj-ea"/>
              <a:buAutoNum type="ea1ChtPeriod"/>
              <a:tabLst>
                <a:tab pos="1073150" algn="l"/>
              </a:tabLst>
            </a:pPr>
            <a:r>
              <a:rPr lang="zh-TW" altLang="en-US" sz="2600" b="1" dirty="0"/>
              <a:t>教育部資訊科技國中階段資源推薦計畫</a:t>
            </a:r>
          </a:p>
          <a:p>
            <a:pPr marL="893763" lvl="0" indent="-868363">
              <a:lnSpc>
                <a:spcPct val="150000"/>
              </a:lnSpc>
              <a:buSzPts val="3200"/>
              <a:buFont typeface="+mj-ea"/>
              <a:buAutoNum type="ea1ChtPeriod"/>
              <a:tabLst>
                <a:tab pos="1073150" algn="l"/>
              </a:tabLst>
            </a:pPr>
            <a:r>
              <a:rPr lang="zh-TW" altLang="en-US" sz="2600" b="1" dirty="0"/>
              <a:t>科技部</a:t>
            </a:r>
            <a:r>
              <a:rPr lang="en-US" altLang="zh-TW" sz="2600" b="1" dirty="0"/>
              <a:t>-</a:t>
            </a:r>
            <a:r>
              <a:rPr lang="zh-TW" altLang="en-US" sz="2600" b="1" dirty="0"/>
              <a:t>運算思維與資訊科技課程設計</a:t>
            </a:r>
          </a:p>
          <a:p>
            <a:pPr marL="893763" lvl="0" indent="-868363">
              <a:lnSpc>
                <a:spcPct val="150000"/>
              </a:lnSpc>
              <a:buSzPts val="3200"/>
              <a:buFont typeface="+mj-ea"/>
              <a:buAutoNum type="ea1ChtPeriod"/>
              <a:tabLst>
                <a:tab pos="1073150" algn="l"/>
              </a:tabLst>
            </a:pPr>
            <a:r>
              <a:rPr lang="zh-TW" altLang="en-US" sz="2600" b="1" dirty="0"/>
              <a:t>偷插電的資訊科學</a:t>
            </a:r>
          </a:p>
          <a:p>
            <a:pPr marL="893763" lvl="0" indent="-868363">
              <a:lnSpc>
                <a:spcPct val="150000"/>
              </a:lnSpc>
              <a:buSzPts val="3200"/>
              <a:buFont typeface="+mj-ea"/>
              <a:buAutoNum type="ea1ChtPeriod"/>
              <a:tabLst>
                <a:tab pos="1073150" algn="l"/>
              </a:tabLst>
            </a:pPr>
            <a:r>
              <a:rPr lang="zh-TW" altLang="en-US" sz="2600" b="1" dirty="0"/>
              <a:t>新北科技輔導團　呂天齡老師教學網</a:t>
            </a:r>
          </a:p>
          <a:p>
            <a:pPr marL="893763" lvl="0" indent="-868363">
              <a:lnSpc>
                <a:spcPct val="150000"/>
              </a:lnSpc>
              <a:buSzPts val="3200"/>
              <a:buFont typeface="+mj-ea"/>
              <a:buAutoNum type="ea1ChtPeriod"/>
              <a:tabLst>
                <a:tab pos="1073150" algn="l"/>
              </a:tabLst>
            </a:pPr>
            <a:r>
              <a:rPr lang="zh-TW" altLang="en-US" sz="2600" b="1" dirty="0"/>
              <a:t>教育部 運算思維推動計畫</a:t>
            </a:r>
          </a:p>
        </p:txBody>
      </p:sp>
      <p:sp>
        <p:nvSpPr>
          <p:cNvPr id="25" name="橢圓 24"/>
          <p:cNvSpPr/>
          <p:nvPr/>
        </p:nvSpPr>
        <p:spPr>
          <a:xfrm>
            <a:off x="1331640" y="2939346"/>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
        <p:nvSpPr>
          <p:cNvPr id="26" name="橢圓 25"/>
          <p:cNvSpPr/>
          <p:nvPr/>
        </p:nvSpPr>
        <p:spPr>
          <a:xfrm>
            <a:off x="1331640" y="5301208"/>
            <a:ext cx="216024" cy="21602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kumimoji="1" lang="zh-TW" altLang="en-US">
              <a:solidFill>
                <a:prstClr val="white"/>
              </a:solidFill>
            </a:endParaRPr>
          </a:p>
        </p:txBody>
      </p:sp>
    </p:spTree>
    <p:extLst>
      <p:ext uri="{BB962C8B-B14F-4D97-AF65-F5344CB8AC3E}">
        <p14:creationId xmlns:p14="http://schemas.microsoft.com/office/powerpoint/2010/main" val="143845715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kumimoji="1" lang="zh-TW" altLang="en-US" b="1" dirty="0" smtClean="0">
                <a:solidFill>
                  <a:prstClr val="black"/>
                </a:solidFill>
                <a:latin typeface="微軟正黑體" panose="020B0604030504040204" pitchFamily="34" charset="-120"/>
              </a:rPr>
              <a:t>一、科技</a:t>
            </a:r>
            <a:r>
              <a:rPr kumimoji="1" lang="zh-TW" altLang="en-US" b="1" dirty="0">
                <a:solidFill>
                  <a:prstClr val="black"/>
                </a:solidFill>
                <a:latin typeface="微軟正黑體" panose="020B0604030504040204" pitchFamily="34" charset="-120"/>
              </a:rPr>
              <a:t>領域課綱與課程</a:t>
            </a:r>
            <a:r>
              <a:rPr kumimoji="1" lang="zh-TW" altLang="en-US" b="1" dirty="0" smtClean="0">
                <a:solidFill>
                  <a:prstClr val="black"/>
                </a:solidFill>
                <a:latin typeface="微軟正黑體" panose="020B0604030504040204" pitchFamily="34" charset="-120"/>
              </a:rPr>
              <a:t>手冊</a:t>
            </a:r>
            <a:endParaRPr lang="zh-TW" altLang="en-US" dirty="0"/>
          </a:p>
        </p:txBody>
      </p:sp>
      <p:sp>
        <p:nvSpPr>
          <p:cNvPr id="6" name="內容版面配置區 5"/>
          <p:cNvSpPr>
            <a:spLocks noGrp="1"/>
          </p:cNvSpPr>
          <p:nvPr>
            <p:ph sz="half" idx="1"/>
          </p:nvPr>
        </p:nvSpPr>
        <p:spPr>
          <a:xfrm>
            <a:off x="1698713" y="4787986"/>
            <a:ext cx="1800200" cy="504056"/>
          </a:xfrm>
        </p:spPr>
        <p:txBody>
          <a:bodyPr>
            <a:normAutofit lnSpcReduction="10000"/>
          </a:bodyPr>
          <a:lstStyle/>
          <a:p>
            <a:pPr marL="0" indent="0" algn="ctr">
              <a:buNone/>
            </a:pPr>
            <a:r>
              <a:rPr lang="zh-TW" altLang="en-US" dirty="0" smtClean="0"/>
              <a:t>第五版</a:t>
            </a:r>
            <a:endParaRPr lang="zh-TW" altLang="en-US" dirty="0"/>
          </a:p>
        </p:txBody>
      </p:sp>
      <p:pic>
        <p:nvPicPr>
          <p:cNvPr id="9" name="內容版面配置區 8"/>
          <p:cNvPicPr>
            <a:picLocks noGrp="1" noChangeAspect="1"/>
          </p:cNvPicPr>
          <p:nvPr>
            <p:ph sz="half" idx="2"/>
          </p:nvPr>
        </p:nvPicPr>
        <p:blipFill rotWithShape="1">
          <a:blip r:embed="rId2"/>
          <a:srcRect l="30679" t="14123" r="27127" b="14273"/>
          <a:stretch/>
        </p:blipFill>
        <p:spPr>
          <a:xfrm>
            <a:off x="5595022" y="1435541"/>
            <a:ext cx="2573657" cy="3275565"/>
          </a:xfrm>
          <a:prstGeom prst="rect">
            <a:avLst/>
          </a:prstGeom>
        </p:spPr>
      </p:pic>
      <p:sp>
        <p:nvSpPr>
          <p:cNvPr id="4" name="投影片編號版面配置區 3"/>
          <p:cNvSpPr>
            <a:spLocks noGrp="1"/>
          </p:cNvSpPr>
          <p:nvPr>
            <p:ph type="sldNum" sz="quarter" idx="12"/>
          </p:nvPr>
        </p:nvSpPr>
        <p:spPr/>
        <p:txBody>
          <a:bodyPr/>
          <a:lstStyle/>
          <a:p>
            <a:fld id="{73DA0BB7-265A-403C-9275-D587AB510EDC}" type="slidenum">
              <a:rPr lang="zh-TW" altLang="en-US" smtClean="0"/>
              <a:pPr/>
              <a:t>59</a:t>
            </a:fld>
            <a:endParaRPr lang="zh-TW" altLang="en-US"/>
          </a:p>
        </p:txBody>
      </p:sp>
      <p:pic>
        <p:nvPicPr>
          <p:cNvPr id="5" name="圖片 4"/>
          <p:cNvPicPr>
            <a:picLocks noChangeAspect="1"/>
          </p:cNvPicPr>
          <p:nvPr/>
        </p:nvPicPr>
        <p:blipFill rotWithShape="1">
          <a:blip r:embed="rId3"/>
          <a:srcRect l="30067" t="21454" r="31543" b="6689"/>
          <a:stretch/>
        </p:blipFill>
        <p:spPr>
          <a:xfrm>
            <a:off x="1547664" y="1597119"/>
            <a:ext cx="2218182" cy="3113987"/>
          </a:xfrm>
          <a:prstGeom prst="rect">
            <a:avLst/>
          </a:prstGeom>
        </p:spPr>
      </p:pic>
      <p:sp>
        <p:nvSpPr>
          <p:cNvPr id="8" name="矩形 7"/>
          <p:cNvSpPr/>
          <p:nvPr/>
        </p:nvSpPr>
        <p:spPr>
          <a:xfrm>
            <a:off x="683568" y="5394337"/>
            <a:ext cx="8604448" cy="369332"/>
          </a:xfrm>
          <a:prstGeom prst="rect">
            <a:avLst/>
          </a:prstGeom>
        </p:spPr>
        <p:txBody>
          <a:bodyPr wrap="square">
            <a:spAutoFit/>
          </a:bodyPr>
          <a:lstStyle/>
          <a:p>
            <a:r>
              <a:rPr lang="zh-TW" altLang="en-US" dirty="0" smtClean="0"/>
              <a:t>科技領域課程手冊</a:t>
            </a:r>
            <a:r>
              <a:rPr lang="zh-TW" altLang="en-US" dirty="0"/>
              <a:t>：</a:t>
            </a:r>
            <a:r>
              <a:rPr lang="zh-TW" altLang="en-US" dirty="0" smtClean="0">
                <a:hlinkClick r:id="rId4"/>
              </a:rPr>
              <a:t>https</a:t>
            </a:r>
            <a:r>
              <a:rPr lang="zh-TW" altLang="en-US" dirty="0">
                <a:hlinkClick r:id="rId4"/>
              </a:rPr>
              <a:t>://www.naer.edu.tw/ezfiles/0/1000/img/67/837222797</a:t>
            </a:r>
            <a:r>
              <a:rPr lang="zh-TW" altLang="en-US" dirty="0" smtClean="0">
                <a:hlinkClick r:id="rId4"/>
              </a:rPr>
              <a:t>.pdf</a:t>
            </a:r>
            <a:endParaRPr lang="zh-TW" altLang="en-US" dirty="0"/>
          </a:p>
        </p:txBody>
      </p:sp>
      <p:sp>
        <p:nvSpPr>
          <p:cNvPr id="10" name="內容版面配置區 5"/>
          <p:cNvSpPr txBox="1">
            <a:spLocks/>
          </p:cNvSpPr>
          <p:nvPr/>
        </p:nvSpPr>
        <p:spPr>
          <a:xfrm>
            <a:off x="5671151" y="4711106"/>
            <a:ext cx="2421397" cy="504056"/>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altLang="zh-TW" dirty="0" smtClean="0"/>
              <a:t>2018/9</a:t>
            </a:r>
            <a:r>
              <a:rPr lang="zh-TW" altLang="en-US" dirty="0" smtClean="0"/>
              <a:t> 發布版</a:t>
            </a:r>
            <a:endParaRPr lang="zh-TW" altLang="en-US" dirty="0"/>
          </a:p>
        </p:txBody>
      </p:sp>
      <p:sp>
        <p:nvSpPr>
          <p:cNvPr id="11" name="矩形 10"/>
          <p:cNvSpPr/>
          <p:nvPr/>
        </p:nvSpPr>
        <p:spPr>
          <a:xfrm>
            <a:off x="683568" y="5781572"/>
            <a:ext cx="8460432" cy="646331"/>
          </a:xfrm>
          <a:prstGeom prst="rect">
            <a:avLst/>
          </a:prstGeom>
        </p:spPr>
        <p:txBody>
          <a:bodyPr wrap="square">
            <a:spAutoFit/>
          </a:bodyPr>
          <a:lstStyle/>
          <a:p>
            <a:r>
              <a:rPr lang="zh-TW" altLang="en-US" dirty="0" smtClean="0"/>
              <a:t>科技領綱：</a:t>
            </a:r>
            <a:r>
              <a:rPr lang="zh-TW" altLang="en-US" dirty="0" smtClean="0">
                <a:hlinkClick r:id="rId5"/>
              </a:rPr>
              <a:t>https</a:t>
            </a:r>
            <a:r>
              <a:rPr lang="zh-TW" altLang="en-US" dirty="0">
                <a:hlinkClick r:id="rId5"/>
              </a:rPr>
              <a:t>://www.naer.edu.tw/ezfiles/0/1000/attach/52/pta_17850_4105168_10047</a:t>
            </a:r>
            <a:r>
              <a:rPr lang="zh-TW" altLang="en-US" dirty="0" smtClean="0">
                <a:hlinkClick r:id="rId5"/>
              </a:rPr>
              <a:t>.pdf</a:t>
            </a:r>
            <a:endParaRPr lang="zh-TW" altLang="en-US" dirty="0"/>
          </a:p>
        </p:txBody>
      </p:sp>
    </p:spTree>
    <p:extLst>
      <p:ext uri="{BB962C8B-B14F-4D97-AF65-F5344CB8AC3E}">
        <p14:creationId xmlns:p14="http://schemas.microsoft.com/office/powerpoint/2010/main" val="23498921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0DC43126-EA51-42B3-B6D8-E17F47B59943}" type="slidenum">
              <a:rPr lang="zh-TW" altLang="en-US" smtClean="0"/>
              <a:pPr/>
              <a:t>6</a:t>
            </a:fld>
            <a:endParaRPr lang="zh-TW" altLang="en-US"/>
          </a:p>
        </p:txBody>
      </p:sp>
      <p:pic>
        <p:nvPicPr>
          <p:cNvPr id="2" name="圖片 1"/>
          <p:cNvPicPr>
            <a:picLocks/>
          </p:cNvPicPr>
          <p:nvPr/>
        </p:nvPicPr>
        <p:blipFill rotWithShape="1">
          <a:blip r:embed="rId3" cstate="print">
            <a:extLst>
              <a:ext uri="{28A0092B-C50C-407E-A947-70E740481C1C}">
                <a14:useLocalDpi xmlns:a14="http://schemas.microsoft.com/office/drawing/2010/main" val="0"/>
              </a:ext>
            </a:extLst>
          </a:blip>
          <a:srcRect l="17376" t="8484" r="11664" b="87166"/>
          <a:stretch/>
        </p:blipFill>
        <p:spPr>
          <a:xfrm>
            <a:off x="811283" y="671089"/>
            <a:ext cx="8280000" cy="292387"/>
          </a:xfrm>
          <a:prstGeom prst="rect">
            <a:avLst/>
          </a:prstGeom>
        </p:spPr>
      </p:pic>
      <p:grpSp>
        <p:nvGrpSpPr>
          <p:cNvPr id="5" name="群組 4"/>
          <p:cNvGrpSpPr/>
          <p:nvPr/>
        </p:nvGrpSpPr>
        <p:grpSpPr>
          <a:xfrm>
            <a:off x="732184" y="3146972"/>
            <a:ext cx="8412925" cy="1391858"/>
            <a:chOff x="732184" y="3146972"/>
            <a:chExt cx="8412925" cy="1391858"/>
          </a:xfrm>
        </p:grpSpPr>
        <p:pic>
          <p:nvPicPr>
            <p:cNvPr id="20" name="圖片 19"/>
            <p:cNvPicPr>
              <a:picLocks/>
            </p:cNvPicPr>
            <p:nvPr/>
          </p:nvPicPr>
          <p:blipFill rotWithShape="1">
            <a:blip r:embed="rId4" cstate="print">
              <a:extLst>
                <a:ext uri="{28A0092B-C50C-407E-A947-70E740481C1C}">
                  <a14:useLocalDpi xmlns:a14="http://schemas.microsoft.com/office/drawing/2010/main" val="0"/>
                </a:ext>
              </a:extLst>
            </a:blip>
            <a:srcRect l="17504" t="45745" r="59885" b="38020"/>
            <a:stretch/>
          </p:blipFill>
          <p:spPr>
            <a:xfrm>
              <a:off x="3497635" y="3634844"/>
              <a:ext cx="2880000" cy="900000"/>
            </a:xfrm>
            <a:prstGeom prst="rect">
              <a:avLst/>
            </a:prstGeom>
            <a:noFill/>
            <a:ln>
              <a:noFill/>
            </a:ln>
          </p:spPr>
        </p:pic>
        <p:pic>
          <p:nvPicPr>
            <p:cNvPr id="21" name="圖片 20"/>
            <p:cNvPicPr>
              <a:picLocks/>
            </p:cNvPicPr>
            <p:nvPr/>
          </p:nvPicPr>
          <p:blipFill rotWithShape="1">
            <a:blip r:embed="rId4" cstate="print">
              <a:extLst>
                <a:ext uri="{28A0092B-C50C-407E-A947-70E740481C1C}">
                  <a14:useLocalDpi xmlns:a14="http://schemas.microsoft.com/office/drawing/2010/main" val="0"/>
                </a:ext>
              </a:extLst>
            </a:blip>
            <a:srcRect l="17504" t="45745" r="59885" b="38020"/>
            <a:stretch/>
          </p:blipFill>
          <p:spPr>
            <a:xfrm>
              <a:off x="6265109" y="3634844"/>
              <a:ext cx="2880000" cy="900000"/>
            </a:xfrm>
            <a:prstGeom prst="rect">
              <a:avLst/>
            </a:prstGeom>
            <a:noFill/>
            <a:ln>
              <a:noFill/>
            </a:ln>
          </p:spPr>
        </p:pic>
        <p:pic>
          <p:nvPicPr>
            <p:cNvPr id="19" name="圖片 18"/>
            <p:cNvPicPr>
              <a:picLocks/>
            </p:cNvPicPr>
            <p:nvPr/>
          </p:nvPicPr>
          <p:blipFill rotWithShape="1">
            <a:blip r:embed="rId4" cstate="print">
              <a:extLst>
                <a:ext uri="{28A0092B-C50C-407E-A947-70E740481C1C}">
                  <a14:useLocalDpi xmlns:a14="http://schemas.microsoft.com/office/drawing/2010/main" val="0"/>
                </a:ext>
              </a:extLst>
            </a:blip>
            <a:srcRect l="17504" t="45745" r="59885" b="38020"/>
            <a:stretch/>
          </p:blipFill>
          <p:spPr>
            <a:xfrm>
              <a:off x="732184" y="3638830"/>
              <a:ext cx="2880000" cy="900000"/>
            </a:xfrm>
            <a:prstGeom prst="rect">
              <a:avLst/>
            </a:prstGeom>
            <a:noFill/>
            <a:ln>
              <a:noFill/>
            </a:ln>
          </p:spPr>
        </p:pic>
        <p:pic>
          <p:nvPicPr>
            <p:cNvPr id="18" name="圖片 17"/>
            <p:cNvPicPr>
              <a:picLocks/>
            </p:cNvPicPr>
            <p:nvPr/>
          </p:nvPicPr>
          <p:blipFill rotWithShape="1">
            <a:blip r:embed="rId3" cstate="print">
              <a:extLst>
                <a:ext uri="{28A0092B-C50C-407E-A947-70E740481C1C}">
                  <a14:useLocalDpi xmlns:a14="http://schemas.microsoft.com/office/drawing/2010/main" val="0"/>
                </a:ext>
              </a:extLst>
            </a:blip>
            <a:srcRect l="17376" t="8484" r="11664" b="87166"/>
            <a:stretch/>
          </p:blipFill>
          <p:spPr>
            <a:xfrm>
              <a:off x="846156" y="3235907"/>
              <a:ext cx="8280000" cy="292387"/>
            </a:xfrm>
            <a:prstGeom prst="rect">
              <a:avLst/>
            </a:prstGeom>
          </p:spPr>
        </p:pic>
        <p:sp>
          <p:nvSpPr>
            <p:cNvPr id="7" name="文字方塊 6"/>
            <p:cNvSpPr txBox="1"/>
            <p:nvPr/>
          </p:nvSpPr>
          <p:spPr>
            <a:xfrm>
              <a:off x="4494087" y="3146972"/>
              <a:ext cx="902811" cy="523220"/>
            </a:xfrm>
            <a:prstGeom prst="rect">
              <a:avLst/>
            </a:prstGeom>
            <a:noFill/>
          </p:spPr>
          <p:txBody>
            <a:bodyPr wrap="none" rtlCol="0">
              <a:spAutoFit/>
            </a:bodyPr>
            <a:lstStyle/>
            <a:p>
              <a:pPr algn="ctr"/>
              <a:r>
                <a:rPr kumimoji="1" lang="zh-TW" altLang="en-US" sz="2800" b="1" dirty="0" smtClean="0">
                  <a:solidFill>
                    <a:prstClr val="black"/>
                  </a:solidFill>
                  <a:latin typeface="Microsoft JhengHei" charset="-120"/>
                  <a:ea typeface="Microsoft JhengHei" charset="-120"/>
                  <a:cs typeface="Microsoft JhengHei" charset="-120"/>
                </a:rPr>
                <a:t>理念</a:t>
              </a:r>
              <a:endParaRPr kumimoji="1" lang="zh-TW" altLang="en-US" sz="2800" b="1" dirty="0">
                <a:solidFill>
                  <a:prstClr val="black"/>
                </a:solidFill>
                <a:latin typeface="Microsoft JhengHei" charset="-120"/>
                <a:ea typeface="Microsoft JhengHei" charset="-120"/>
                <a:cs typeface="Microsoft JhengHei" charset="-120"/>
              </a:endParaRPr>
            </a:p>
          </p:txBody>
        </p:sp>
        <p:sp>
          <p:nvSpPr>
            <p:cNvPr id="9" name="文字方塊 8"/>
            <p:cNvSpPr txBox="1"/>
            <p:nvPr/>
          </p:nvSpPr>
          <p:spPr>
            <a:xfrm>
              <a:off x="1679027" y="3771772"/>
              <a:ext cx="1056701" cy="615553"/>
            </a:xfrm>
            <a:prstGeom prst="rect">
              <a:avLst/>
            </a:prstGeom>
            <a:noFill/>
          </p:spPr>
          <p:txBody>
            <a:bodyPr wrap="none" rtlCol="0" anchor="ctr">
              <a:spAutoFit/>
            </a:bodyPr>
            <a:lstStyle/>
            <a:p>
              <a:pPr algn="ctr"/>
              <a:r>
                <a:rPr kumimoji="1" lang="zh-TW" altLang="en-US" sz="3400" b="1" dirty="0" smtClean="0">
                  <a:solidFill>
                    <a:srgbClr val="0000FF"/>
                  </a:solidFill>
                  <a:latin typeface="Microsoft JhengHei" charset="-120"/>
                  <a:ea typeface="Microsoft JhengHei" charset="-120"/>
                  <a:cs typeface="Microsoft JhengHei" charset="-120"/>
                </a:rPr>
                <a:t>自發</a:t>
              </a:r>
              <a:endParaRPr kumimoji="1" lang="zh-TW" altLang="en-US" sz="3400" b="1" dirty="0">
                <a:solidFill>
                  <a:srgbClr val="0000FF"/>
                </a:solidFill>
                <a:latin typeface="Microsoft JhengHei" charset="-120"/>
                <a:ea typeface="Microsoft JhengHei" charset="-120"/>
                <a:cs typeface="Microsoft JhengHei" charset="-120"/>
              </a:endParaRPr>
            </a:p>
          </p:txBody>
        </p:sp>
        <p:sp>
          <p:nvSpPr>
            <p:cNvPr id="10" name="文字方塊 9"/>
            <p:cNvSpPr txBox="1"/>
            <p:nvPr/>
          </p:nvSpPr>
          <p:spPr>
            <a:xfrm>
              <a:off x="4406553" y="3797564"/>
              <a:ext cx="1056701" cy="615553"/>
            </a:xfrm>
            <a:prstGeom prst="rect">
              <a:avLst/>
            </a:prstGeom>
            <a:noFill/>
          </p:spPr>
          <p:txBody>
            <a:bodyPr wrap="none" rtlCol="0" anchor="ctr">
              <a:spAutoFit/>
            </a:bodyPr>
            <a:lstStyle/>
            <a:p>
              <a:pPr algn="ctr"/>
              <a:r>
                <a:rPr kumimoji="1" lang="zh-TW" altLang="en-US" sz="3400" b="1" dirty="0" smtClean="0">
                  <a:solidFill>
                    <a:srgbClr val="E46C0A"/>
                  </a:solidFill>
                  <a:latin typeface="Microsoft JhengHei" charset="-120"/>
                  <a:ea typeface="Microsoft JhengHei" charset="-120"/>
                  <a:cs typeface="Microsoft JhengHei" charset="-120"/>
                </a:rPr>
                <a:t>互動</a:t>
              </a:r>
              <a:endParaRPr kumimoji="1" lang="zh-TW" altLang="en-US" sz="3400" b="1" dirty="0">
                <a:solidFill>
                  <a:srgbClr val="E46C0A"/>
                </a:solidFill>
                <a:latin typeface="Microsoft JhengHei" charset="-120"/>
                <a:ea typeface="Microsoft JhengHei" charset="-120"/>
                <a:cs typeface="Microsoft JhengHei" charset="-120"/>
              </a:endParaRPr>
            </a:p>
          </p:txBody>
        </p:sp>
        <p:sp>
          <p:nvSpPr>
            <p:cNvPr id="11" name="文字方塊 10"/>
            <p:cNvSpPr txBox="1"/>
            <p:nvPr/>
          </p:nvSpPr>
          <p:spPr>
            <a:xfrm>
              <a:off x="7243541" y="3797564"/>
              <a:ext cx="1056701" cy="615553"/>
            </a:xfrm>
            <a:prstGeom prst="rect">
              <a:avLst/>
            </a:prstGeom>
            <a:noFill/>
          </p:spPr>
          <p:txBody>
            <a:bodyPr wrap="none" rtlCol="0" anchor="ctr">
              <a:spAutoFit/>
            </a:bodyPr>
            <a:lstStyle/>
            <a:p>
              <a:pPr algn="ctr"/>
              <a:r>
                <a:rPr kumimoji="1" lang="zh-TW" altLang="en-US" sz="3400" b="1" dirty="0" smtClean="0">
                  <a:solidFill>
                    <a:srgbClr val="FF0000"/>
                  </a:solidFill>
                  <a:latin typeface="Microsoft JhengHei" charset="-120"/>
                  <a:ea typeface="Microsoft JhengHei" charset="-120"/>
                  <a:cs typeface="Microsoft JhengHei" charset="-120"/>
                </a:rPr>
                <a:t>共好</a:t>
              </a:r>
              <a:endParaRPr kumimoji="1" lang="zh-TW" altLang="en-US" sz="3400" b="1" dirty="0">
                <a:solidFill>
                  <a:srgbClr val="FF0000"/>
                </a:solidFill>
                <a:latin typeface="Microsoft JhengHei" charset="-120"/>
                <a:ea typeface="Microsoft JhengHei" charset="-120"/>
                <a:cs typeface="Microsoft JhengHei" charset="-120"/>
              </a:endParaRPr>
            </a:p>
          </p:txBody>
        </p:sp>
      </p:grpSp>
      <p:grpSp>
        <p:nvGrpSpPr>
          <p:cNvPr id="6" name="群組 5"/>
          <p:cNvGrpSpPr/>
          <p:nvPr/>
        </p:nvGrpSpPr>
        <p:grpSpPr>
          <a:xfrm>
            <a:off x="732184" y="4504699"/>
            <a:ext cx="8431532" cy="1612799"/>
            <a:chOff x="732184" y="4504699"/>
            <a:chExt cx="8431532" cy="1612799"/>
          </a:xfrm>
        </p:grpSpPr>
        <p:pic>
          <p:nvPicPr>
            <p:cNvPr id="22" name="圖片 21"/>
            <p:cNvPicPr>
              <a:picLocks/>
            </p:cNvPicPr>
            <p:nvPr/>
          </p:nvPicPr>
          <p:blipFill rotWithShape="1">
            <a:blip r:embed="rId3" cstate="print">
              <a:extLst>
                <a:ext uri="{28A0092B-C50C-407E-A947-70E740481C1C}">
                  <a14:useLocalDpi xmlns:a14="http://schemas.microsoft.com/office/drawing/2010/main" val="0"/>
                </a:ext>
              </a:extLst>
            </a:blip>
            <a:srcRect l="17376" t="8484" r="11664" b="87166"/>
            <a:stretch/>
          </p:blipFill>
          <p:spPr>
            <a:xfrm>
              <a:off x="842843" y="4566126"/>
              <a:ext cx="8280000" cy="292387"/>
            </a:xfrm>
            <a:prstGeom prst="rect">
              <a:avLst/>
            </a:prstGeom>
          </p:spPr>
        </p:pic>
        <p:pic>
          <p:nvPicPr>
            <p:cNvPr id="23" name="圖片 22"/>
            <p:cNvPicPr>
              <a:picLocks/>
            </p:cNvPicPr>
            <p:nvPr/>
          </p:nvPicPr>
          <p:blipFill rotWithShape="1">
            <a:blip r:embed="rId4" cstate="print">
              <a:extLst>
                <a:ext uri="{28A0092B-C50C-407E-A947-70E740481C1C}">
                  <a14:useLocalDpi xmlns:a14="http://schemas.microsoft.com/office/drawing/2010/main" val="0"/>
                </a:ext>
              </a:extLst>
            </a:blip>
            <a:srcRect l="17504" t="45745" r="59885" b="38020"/>
            <a:stretch/>
          </p:blipFill>
          <p:spPr>
            <a:xfrm>
              <a:off x="732184" y="4832005"/>
              <a:ext cx="2160000" cy="1260000"/>
            </a:xfrm>
            <a:prstGeom prst="rect">
              <a:avLst/>
            </a:prstGeom>
            <a:noFill/>
            <a:ln>
              <a:noFill/>
            </a:ln>
          </p:spPr>
        </p:pic>
        <p:pic>
          <p:nvPicPr>
            <p:cNvPr id="25" name="圖片 24"/>
            <p:cNvPicPr>
              <a:picLocks/>
            </p:cNvPicPr>
            <p:nvPr/>
          </p:nvPicPr>
          <p:blipFill rotWithShape="1">
            <a:blip r:embed="rId4" cstate="print">
              <a:extLst>
                <a:ext uri="{28A0092B-C50C-407E-A947-70E740481C1C}">
                  <a14:useLocalDpi xmlns:a14="http://schemas.microsoft.com/office/drawing/2010/main" val="0"/>
                </a:ext>
              </a:extLst>
            </a:blip>
            <a:srcRect l="17504" t="45745" r="59885" b="38020"/>
            <a:stretch/>
          </p:blipFill>
          <p:spPr>
            <a:xfrm>
              <a:off x="2828293" y="4844150"/>
              <a:ext cx="2160000" cy="1260000"/>
            </a:xfrm>
            <a:prstGeom prst="rect">
              <a:avLst/>
            </a:prstGeom>
            <a:noFill/>
            <a:ln>
              <a:noFill/>
            </a:ln>
          </p:spPr>
        </p:pic>
        <p:pic>
          <p:nvPicPr>
            <p:cNvPr id="26" name="圖片 25"/>
            <p:cNvPicPr>
              <a:picLocks/>
            </p:cNvPicPr>
            <p:nvPr/>
          </p:nvPicPr>
          <p:blipFill rotWithShape="1">
            <a:blip r:embed="rId4" cstate="print">
              <a:extLst>
                <a:ext uri="{28A0092B-C50C-407E-A947-70E740481C1C}">
                  <a14:useLocalDpi xmlns:a14="http://schemas.microsoft.com/office/drawing/2010/main" val="0"/>
                </a:ext>
              </a:extLst>
            </a:blip>
            <a:srcRect l="17504" t="45745" r="59885" b="38020"/>
            <a:stretch/>
          </p:blipFill>
          <p:spPr>
            <a:xfrm>
              <a:off x="4921255" y="4845353"/>
              <a:ext cx="2160000" cy="1260000"/>
            </a:xfrm>
            <a:prstGeom prst="rect">
              <a:avLst/>
            </a:prstGeom>
            <a:noFill/>
            <a:ln>
              <a:noFill/>
            </a:ln>
          </p:spPr>
        </p:pic>
        <p:pic>
          <p:nvPicPr>
            <p:cNvPr id="27" name="圖片 26"/>
            <p:cNvPicPr>
              <a:picLocks/>
            </p:cNvPicPr>
            <p:nvPr/>
          </p:nvPicPr>
          <p:blipFill rotWithShape="1">
            <a:blip r:embed="rId4" cstate="print">
              <a:extLst>
                <a:ext uri="{28A0092B-C50C-407E-A947-70E740481C1C}">
                  <a14:useLocalDpi xmlns:a14="http://schemas.microsoft.com/office/drawing/2010/main" val="0"/>
                </a:ext>
              </a:extLst>
            </a:blip>
            <a:srcRect l="17504" t="45745" r="59885" b="38020"/>
            <a:stretch/>
          </p:blipFill>
          <p:spPr>
            <a:xfrm>
              <a:off x="7003716" y="4857498"/>
              <a:ext cx="2160000" cy="1260000"/>
            </a:xfrm>
            <a:prstGeom prst="rect">
              <a:avLst/>
            </a:prstGeom>
            <a:noFill/>
            <a:ln>
              <a:noFill/>
            </a:ln>
          </p:spPr>
        </p:pic>
        <p:sp>
          <p:nvSpPr>
            <p:cNvPr id="8" name="文字方塊 7"/>
            <p:cNvSpPr txBox="1"/>
            <p:nvPr/>
          </p:nvSpPr>
          <p:spPr>
            <a:xfrm>
              <a:off x="4494087" y="4504699"/>
              <a:ext cx="902811" cy="523220"/>
            </a:xfrm>
            <a:prstGeom prst="rect">
              <a:avLst/>
            </a:prstGeom>
            <a:noFill/>
          </p:spPr>
          <p:txBody>
            <a:bodyPr wrap="none" rtlCol="0">
              <a:spAutoFit/>
            </a:bodyPr>
            <a:lstStyle/>
            <a:p>
              <a:pPr algn="ctr"/>
              <a:r>
                <a:rPr kumimoji="1" lang="zh-TW" altLang="en-US" sz="2800" b="1" dirty="0" smtClean="0">
                  <a:solidFill>
                    <a:prstClr val="black"/>
                  </a:solidFill>
                  <a:latin typeface="Microsoft JhengHei" charset="-120"/>
                  <a:ea typeface="Microsoft JhengHei" charset="-120"/>
                  <a:cs typeface="Microsoft JhengHei" charset="-120"/>
                </a:rPr>
                <a:t>目標</a:t>
              </a:r>
              <a:endParaRPr kumimoji="1" lang="zh-TW" altLang="en-US" sz="2800" b="1" dirty="0">
                <a:solidFill>
                  <a:prstClr val="black"/>
                </a:solidFill>
                <a:latin typeface="Microsoft JhengHei" charset="-120"/>
                <a:ea typeface="Microsoft JhengHei" charset="-120"/>
                <a:cs typeface="Microsoft JhengHei" charset="-120"/>
              </a:endParaRPr>
            </a:p>
          </p:txBody>
        </p:sp>
        <p:sp>
          <p:nvSpPr>
            <p:cNvPr id="12" name="文字方塊 11"/>
            <p:cNvSpPr txBox="1"/>
            <p:nvPr/>
          </p:nvSpPr>
          <p:spPr>
            <a:xfrm>
              <a:off x="989732" y="4997096"/>
              <a:ext cx="1620957" cy="954107"/>
            </a:xfrm>
            <a:prstGeom prst="rect">
              <a:avLst/>
            </a:prstGeom>
            <a:noFill/>
          </p:spPr>
          <p:txBody>
            <a:bodyPr wrap="none" rtlCol="0">
              <a:spAutoFit/>
            </a:bodyPr>
            <a:lstStyle/>
            <a:p>
              <a:pPr algn="ctr"/>
              <a:r>
                <a:rPr kumimoji="1" lang="zh-TW" altLang="en-US" sz="2800" b="1" dirty="0" smtClean="0">
                  <a:solidFill>
                    <a:srgbClr val="FA007D"/>
                  </a:solidFill>
                  <a:latin typeface="Microsoft JhengHei" charset="-120"/>
                  <a:ea typeface="Microsoft JhengHei" charset="-120"/>
                  <a:cs typeface="Microsoft JhengHei" charset="-120"/>
                </a:rPr>
                <a:t>啟發</a:t>
              </a:r>
              <a:endParaRPr kumimoji="1" lang="en-US" altLang="zh-TW" sz="2800" b="1" dirty="0" smtClean="0">
                <a:solidFill>
                  <a:srgbClr val="FA007D"/>
                </a:solidFill>
                <a:latin typeface="Microsoft JhengHei" charset="-120"/>
                <a:ea typeface="Microsoft JhengHei" charset="-120"/>
                <a:cs typeface="Microsoft JhengHei" charset="-120"/>
              </a:endParaRPr>
            </a:p>
            <a:p>
              <a:pPr algn="ctr"/>
              <a:r>
                <a:rPr kumimoji="1" lang="zh-TW" altLang="en-US" sz="2800" b="1" dirty="0" smtClean="0">
                  <a:solidFill>
                    <a:srgbClr val="FA007D"/>
                  </a:solidFill>
                  <a:latin typeface="Microsoft JhengHei" charset="-120"/>
                  <a:ea typeface="Microsoft JhengHei" charset="-120"/>
                  <a:cs typeface="Microsoft JhengHei" charset="-120"/>
                </a:rPr>
                <a:t>生命潛能</a:t>
              </a:r>
              <a:endParaRPr kumimoji="1" lang="zh-TW" altLang="en-US" sz="2800" b="1" dirty="0">
                <a:solidFill>
                  <a:srgbClr val="FA007D"/>
                </a:solidFill>
                <a:latin typeface="Microsoft JhengHei" charset="-120"/>
                <a:ea typeface="Microsoft JhengHei" charset="-120"/>
                <a:cs typeface="Microsoft JhengHei" charset="-120"/>
              </a:endParaRPr>
            </a:p>
          </p:txBody>
        </p:sp>
        <p:sp>
          <p:nvSpPr>
            <p:cNvPr id="13" name="文字方塊 12"/>
            <p:cNvSpPr txBox="1"/>
            <p:nvPr/>
          </p:nvSpPr>
          <p:spPr>
            <a:xfrm>
              <a:off x="3079940" y="5018996"/>
              <a:ext cx="1620957" cy="954107"/>
            </a:xfrm>
            <a:prstGeom prst="rect">
              <a:avLst/>
            </a:prstGeom>
            <a:noFill/>
          </p:spPr>
          <p:txBody>
            <a:bodyPr wrap="none" rtlCol="0">
              <a:spAutoFit/>
            </a:bodyPr>
            <a:lstStyle/>
            <a:p>
              <a:pPr algn="ctr"/>
              <a:r>
                <a:rPr kumimoji="1" lang="zh-TW" altLang="en-US" sz="2800" b="1" dirty="0" smtClean="0">
                  <a:solidFill>
                    <a:srgbClr val="004B96"/>
                  </a:solidFill>
                  <a:latin typeface="Microsoft JhengHei" charset="-120"/>
                  <a:ea typeface="Microsoft JhengHei" charset="-120"/>
                  <a:cs typeface="Microsoft JhengHei" charset="-120"/>
                </a:rPr>
                <a:t>陶養</a:t>
              </a:r>
              <a:endParaRPr kumimoji="1" lang="en-US" altLang="zh-TW" sz="2800" b="1" dirty="0" smtClean="0">
                <a:solidFill>
                  <a:srgbClr val="004B96"/>
                </a:solidFill>
                <a:latin typeface="Microsoft JhengHei" charset="-120"/>
                <a:ea typeface="Microsoft JhengHei" charset="-120"/>
                <a:cs typeface="Microsoft JhengHei" charset="-120"/>
              </a:endParaRPr>
            </a:p>
            <a:p>
              <a:pPr algn="ctr"/>
              <a:r>
                <a:rPr kumimoji="1" lang="zh-TW" altLang="en-US" sz="2800" b="1" dirty="0" smtClean="0">
                  <a:solidFill>
                    <a:srgbClr val="004B96"/>
                  </a:solidFill>
                  <a:latin typeface="Microsoft JhengHei" charset="-120"/>
                  <a:ea typeface="Microsoft JhengHei" charset="-120"/>
                  <a:cs typeface="Microsoft JhengHei" charset="-120"/>
                </a:rPr>
                <a:t>生活知能</a:t>
              </a:r>
              <a:endParaRPr kumimoji="1" lang="zh-TW" altLang="en-US" sz="2800" b="1" dirty="0">
                <a:solidFill>
                  <a:srgbClr val="004B96"/>
                </a:solidFill>
                <a:latin typeface="Microsoft JhengHei" charset="-120"/>
                <a:ea typeface="Microsoft JhengHei" charset="-120"/>
                <a:cs typeface="Microsoft JhengHei" charset="-120"/>
              </a:endParaRPr>
            </a:p>
          </p:txBody>
        </p:sp>
        <p:sp>
          <p:nvSpPr>
            <p:cNvPr id="14" name="文字方塊 13"/>
            <p:cNvSpPr txBox="1"/>
            <p:nvPr/>
          </p:nvSpPr>
          <p:spPr>
            <a:xfrm>
              <a:off x="5166919" y="4996237"/>
              <a:ext cx="1620957" cy="954107"/>
            </a:xfrm>
            <a:prstGeom prst="rect">
              <a:avLst/>
            </a:prstGeom>
            <a:noFill/>
          </p:spPr>
          <p:txBody>
            <a:bodyPr wrap="none" rtlCol="0">
              <a:spAutoFit/>
            </a:bodyPr>
            <a:lstStyle/>
            <a:p>
              <a:pPr algn="ctr"/>
              <a:r>
                <a:rPr kumimoji="1" lang="zh-TW" altLang="en-US" sz="2800" b="1" dirty="0" smtClean="0">
                  <a:solidFill>
                    <a:srgbClr val="008E40"/>
                  </a:solidFill>
                  <a:latin typeface="Microsoft JhengHei" charset="-120"/>
                  <a:ea typeface="Microsoft JhengHei" charset="-120"/>
                  <a:cs typeface="Microsoft JhengHei" charset="-120"/>
                </a:rPr>
                <a:t>促進</a:t>
              </a:r>
              <a:endParaRPr kumimoji="1" lang="en-US" altLang="zh-TW" sz="2800" b="1" dirty="0" smtClean="0">
                <a:solidFill>
                  <a:srgbClr val="008E40"/>
                </a:solidFill>
                <a:latin typeface="Microsoft JhengHei" charset="-120"/>
                <a:ea typeface="Microsoft JhengHei" charset="-120"/>
                <a:cs typeface="Microsoft JhengHei" charset="-120"/>
              </a:endParaRPr>
            </a:p>
            <a:p>
              <a:pPr algn="ctr"/>
              <a:r>
                <a:rPr kumimoji="1" lang="zh-TW" altLang="en-US" sz="2800" b="1" dirty="0" smtClean="0">
                  <a:solidFill>
                    <a:srgbClr val="008E40"/>
                  </a:solidFill>
                  <a:latin typeface="Microsoft JhengHei" charset="-120"/>
                  <a:ea typeface="Microsoft JhengHei" charset="-120"/>
                  <a:cs typeface="Microsoft JhengHei" charset="-120"/>
                </a:rPr>
                <a:t>生涯發展</a:t>
              </a:r>
              <a:endParaRPr kumimoji="1" lang="zh-TW" altLang="en-US" sz="2800" b="1" dirty="0">
                <a:solidFill>
                  <a:srgbClr val="008E40"/>
                </a:solidFill>
                <a:latin typeface="Microsoft JhengHei" charset="-120"/>
                <a:ea typeface="Microsoft JhengHei" charset="-120"/>
                <a:cs typeface="Microsoft JhengHei" charset="-120"/>
              </a:endParaRPr>
            </a:p>
          </p:txBody>
        </p:sp>
        <p:sp>
          <p:nvSpPr>
            <p:cNvPr id="15" name="文字方塊 14"/>
            <p:cNvSpPr txBox="1"/>
            <p:nvPr/>
          </p:nvSpPr>
          <p:spPr>
            <a:xfrm>
              <a:off x="7286885" y="5032644"/>
              <a:ext cx="1620957" cy="954107"/>
            </a:xfrm>
            <a:prstGeom prst="rect">
              <a:avLst/>
            </a:prstGeom>
            <a:noFill/>
          </p:spPr>
          <p:txBody>
            <a:bodyPr wrap="none" rtlCol="0">
              <a:spAutoFit/>
            </a:bodyPr>
            <a:lstStyle/>
            <a:p>
              <a:pPr algn="ctr"/>
              <a:r>
                <a:rPr kumimoji="1" lang="zh-TW" altLang="en-US" sz="2800" b="1" dirty="0" smtClean="0">
                  <a:solidFill>
                    <a:srgbClr val="A77A21"/>
                  </a:solidFill>
                  <a:latin typeface="Microsoft JhengHei" charset="-120"/>
                  <a:ea typeface="Microsoft JhengHei" charset="-120"/>
                  <a:cs typeface="Microsoft JhengHei" charset="-120"/>
                </a:rPr>
                <a:t>涵育</a:t>
              </a:r>
              <a:endParaRPr kumimoji="1" lang="en-US" altLang="zh-TW" sz="2800" b="1" dirty="0" smtClean="0">
                <a:solidFill>
                  <a:srgbClr val="A77A21"/>
                </a:solidFill>
                <a:latin typeface="Microsoft JhengHei" charset="-120"/>
                <a:ea typeface="Microsoft JhengHei" charset="-120"/>
                <a:cs typeface="Microsoft JhengHei" charset="-120"/>
              </a:endParaRPr>
            </a:p>
            <a:p>
              <a:pPr algn="ctr"/>
              <a:r>
                <a:rPr kumimoji="1" lang="zh-TW" altLang="en-US" sz="2800" b="1" dirty="0" smtClean="0">
                  <a:solidFill>
                    <a:srgbClr val="A77A21"/>
                  </a:solidFill>
                  <a:latin typeface="Microsoft JhengHei" charset="-120"/>
                  <a:ea typeface="Microsoft JhengHei" charset="-120"/>
                  <a:cs typeface="Microsoft JhengHei" charset="-120"/>
                </a:rPr>
                <a:t>公民責任</a:t>
              </a:r>
              <a:endParaRPr kumimoji="1" lang="zh-TW" altLang="en-US" sz="2800" b="1" dirty="0">
                <a:solidFill>
                  <a:srgbClr val="A77A21"/>
                </a:solidFill>
                <a:latin typeface="Microsoft JhengHei" charset="-120"/>
                <a:ea typeface="Microsoft JhengHei" charset="-120"/>
                <a:cs typeface="Microsoft JhengHei" charset="-120"/>
              </a:endParaRPr>
            </a:p>
          </p:txBody>
        </p:sp>
      </p:grpSp>
      <p:grpSp>
        <p:nvGrpSpPr>
          <p:cNvPr id="24" name="群組 23"/>
          <p:cNvGrpSpPr/>
          <p:nvPr/>
        </p:nvGrpSpPr>
        <p:grpSpPr>
          <a:xfrm>
            <a:off x="821668" y="606596"/>
            <a:ext cx="8065050" cy="2838378"/>
            <a:chOff x="821668" y="606596"/>
            <a:chExt cx="8065050" cy="2838378"/>
          </a:xfrm>
        </p:grpSpPr>
        <p:sp>
          <p:nvSpPr>
            <p:cNvPr id="17" name="文字方塊 16"/>
            <p:cNvSpPr txBox="1"/>
            <p:nvPr/>
          </p:nvSpPr>
          <p:spPr>
            <a:xfrm>
              <a:off x="821668" y="1505982"/>
              <a:ext cx="8065050" cy="1938992"/>
            </a:xfrm>
            <a:prstGeom prst="rect">
              <a:avLst/>
            </a:prstGeom>
            <a:noFill/>
          </p:spPr>
          <p:txBody>
            <a:bodyPr wrap="square" rtlCol="0">
              <a:spAutoFit/>
            </a:bodyPr>
            <a:lstStyle/>
            <a:p>
              <a:r>
                <a:rPr kumimoji="1" lang="zh-TW" altLang="en-US" sz="2400" dirty="0" smtClean="0">
                  <a:solidFill>
                    <a:prstClr val="black"/>
                  </a:solidFill>
                  <a:latin typeface="Microsoft JhengHei" charset="-120"/>
                  <a:ea typeface="Microsoft JhengHei" charset="-120"/>
                  <a:cs typeface="Microsoft JhengHei" charset="-120"/>
                </a:rPr>
                <a:t>以尊重學生生命主體為起點，透過適性教育，激發學生生命的喜悅與生活的自信，提升學生學習的渴望與創新的勇氣，善盡國民責任並展現共生智慧，成為具有社會適應力與應變力的終身學習者，期使個體與群體的生活和生命更為美好。</a:t>
              </a:r>
              <a:endParaRPr kumimoji="1" lang="zh-TW" altLang="en-US" sz="2400" dirty="0">
                <a:solidFill>
                  <a:prstClr val="black"/>
                </a:solidFill>
                <a:latin typeface="Microsoft JhengHei" charset="-120"/>
                <a:ea typeface="Microsoft JhengHei" charset="-120"/>
                <a:cs typeface="Microsoft JhengHei" charset="-120"/>
              </a:endParaRPr>
            </a:p>
          </p:txBody>
        </p:sp>
        <p:sp>
          <p:nvSpPr>
            <p:cNvPr id="3" name="文字方塊 2"/>
            <p:cNvSpPr txBox="1"/>
            <p:nvPr/>
          </p:nvSpPr>
          <p:spPr>
            <a:xfrm>
              <a:off x="4469849" y="606596"/>
              <a:ext cx="902811" cy="523220"/>
            </a:xfrm>
            <a:prstGeom prst="rect">
              <a:avLst/>
            </a:prstGeom>
            <a:noFill/>
          </p:spPr>
          <p:txBody>
            <a:bodyPr wrap="none" rtlCol="0">
              <a:spAutoFit/>
            </a:bodyPr>
            <a:lstStyle/>
            <a:p>
              <a:pPr algn="ctr"/>
              <a:r>
                <a:rPr kumimoji="1" lang="zh-TW" altLang="en-US" sz="2800" b="1" dirty="0" smtClean="0">
                  <a:solidFill>
                    <a:prstClr val="black"/>
                  </a:solidFill>
                  <a:latin typeface="Microsoft JhengHei" charset="-120"/>
                  <a:ea typeface="Microsoft JhengHei" charset="-120"/>
                  <a:cs typeface="Microsoft JhengHei" charset="-120"/>
                </a:rPr>
                <a:t>願景</a:t>
              </a:r>
              <a:endParaRPr kumimoji="1" lang="zh-TW" altLang="en-US" sz="2800" b="1" dirty="0">
                <a:solidFill>
                  <a:prstClr val="black"/>
                </a:solidFill>
                <a:latin typeface="Microsoft JhengHei" charset="-120"/>
                <a:ea typeface="Microsoft JhengHei" charset="-120"/>
                <a:cs typeface="Microsoft JhengHei" charset="-120"/>
              </a:endParaRPr>
            </a:p>
          </p:txBody>
        </p:sp>
        <p:sp>
          <p:nvSpPr>
            <p:cNvPr id="16" name="文字方塊 15"/>
            <p:cNvSpPr txBox="1"/>
            <p:nvPr/>
          </p:nvSpPr>
          <p:spPr>
            <a:xfrm>
              <a:off x="1319923" y="1056088"/>
              <a:ext cx="6870955" cy="523220"/>
            </a:xfrm>
            <a:prstGeom prst="rect">
              <a:avLst/>
            </a:prstGeom>
            <a:noFill/>
          </p:spPr>
          <p:txBody>
            <a:bodyPr wrap="square" rtlCol="0" anchor="ctr">
              <a:spAutoFit/>
            </a:bodyPr>
            <a:lstStyle/>
            <a:p>
              <a:pPr algn="ctr"/>
              <a:r>
                <a:rPr kumimoji="1" lang="zh-TW" altLang="en-US" sz="2800" b="1" dirty="0" smtClean="0">
                  <a:solidFill>
                    <a:srgbClr val="F7005A"/>
                  </a:solidFill>
                  <a:latin typeface="Microsoft JhengHei" charset="-120"/>
                  <a:ea typeface="Microsoft JhengHei" charset="-120"/>
                  <a:cs typeface="Microsoft JhengHei" charset="-120"/>
                </a:rPr>
                <a:t>「成就每一個孩子 </a:t>
              </a:r>
              <a:r>
                <a:rPr kumimoji="1" lang="mr-IN" altLang="zh-TW" sz="2800" b="1" dirty="0" smtClean="0">
                  <a:solidFill>
                    <a:srgbClr val="F7005A"/>
                  </a:solidFill>
                  <a:latin typeface="Microsoft JhengHei" charset="-120"/>
                  <a:ea typeface="Microsoft JhengHei" charset="-120"/>
                  <a:cs typeface="Microsoft JhengHei" charset="-120"/>
                </a:rPr>
                <a:t>–</a:t>
              </a:r>
              <a:r>
                <a:rPr kumimoji="1" lang="en-US" altLang="zh-TW" sz="2800" b="1" dirty="0" smtClean="0">
                  <a:solidFill>
                    <a:srgbClr val="F7005A"/>
                  </a:solidFill>
                  <a:latin typeface="Microsoft JhengHei" charset="-120"/>
                  <a:ea typeface="Microsoft JhengHei" charset="-120"/>
                  <a:cs typeface="Microsoft JhengHei" charset="-120"/>
                </a:rPr>
                <a:t> </a:t>
              </a:r>
              <a:r>
                <a:rPr kumimoji="1" lang="zh-TW" altLang="en-US" sz="2800" b="1" dirty="0" smtClean="0">
                  <a:solidFill>
                    <a:srgbClr val="F7005A"/>
                  </a:solidFill>
                  <a:latin typeface="Microsoft JhengHei" charset="-120"/>
                  <a:ea typeface="Microsoft JhengHei" charset="-120"/>
                  <a:cs typeface="Microsoft JhengHei" charset="-120"/>
                </a:rPr>
                <a:t>適性揚才、終身學習」</a:t>
              </a:r>
              <a:endParaRPr kumimoji="1" lang="zh-TW" altLang="en-US" sz="2800" b="1" dirty="0">
                <a:solidFill>
                  <a:srgbClr val="F7005A"/>
                </a:solidFill>
                <a:latin typeface="Microsoft JhengHei" charset="-120"/>
                <a:ea typeface="Microsoft JhengHei" charset="-120"/>
                <a:cs typeface="Microsoft JhengHei" charset="-120"/>
              </a:endParaRPr>
            </a:p>
          </p:txBody>
        </p:sp>
      </p:grpSp>
    </p:spTree>
    <p:extLst>
      <p:ext uri="{BB962C8B-B14F-4D97-AF65-F5344CB8AC3E}">
        <p14:creationId xmlns:p14="http://schemas.microsoft.com/office/powerpoint/2010/main" val="4129576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1F9982F-5479-4272-B13A-E6F07AD44E9B}"/>
              </a:ext>
            </a:extLst>
          </p:cNvPr>
          <p:cNvSpPr>
            <a:spLocks noGrp="1"/>
          </p:cNvSpPr>
          <p:nvPr>
            <p:ph type="title"/>
          </p:nvPr>
        </p:nvSpPr>
        <p:spPr/>
        <p:txBody>
          <a:bodyPr>
            <a:normAutofit fontScale="90000"/>
          </a:bodyPr>
          <a:lstStyle/>
          <a:p>
            <a:r>
              <a:rPr lang="zh-TW" altLang="en-US" dirty="0" smtClean="0"/>
              <a:t>二、教育部資訊科技</a:t>
            </a:r>
            <a:r>
              <a:rPr lang="en-US" altLang="zh-TW" dirty="0" smtClean="0"/>
              <a:t/>
            </a:r>
            <a:br>
              <a:rPr lang="en-US" altLang="zh-TW" dirty="0" smtClean="0"/>
            </a:br>
            <a:r>
              <a:rPr lang="zh-TW" altLang="en-US" dirty="0" smtClean="0"/>
              <a:t>國中</a:t>
            </a:r>
            <a:r>
              <a:rPr lang="zh-TW" altLang="en-US" dirty="0"/>
              <a:t>階段資源推薦計畫</a:t>
            </a:r>
          </a:p>
        </p:txBody>
      </p:sp>
      <p:sp>
        <p:nvSpPr>
          <p:cNvPr id="7" name="投影片編號版面配置區 6">
            <a:extLst>
              <a:ext uri="{FF2B5EF4-FFF2-40B4-BE49-F238E27FC236}">
                <a16:creationId xmlns:a16="http://schemas.microsoft.com/office/drawing/2014/main" id="{49078221-0893-4039-A0F3-306B1D105CAC}"/>
              </a:ext>
            </a:extLst>
          </p:cNvPr>
          <p:cNvSpPr>
            <a:spLocks noGrp="1"/>
          </p:cNvSpPr>
          <p:nvPr>
            <p:ph type="sldNum" sz="quarter" idx="12"/>
          </p:nvPr>
        </p:nvSpPr>
        <p:spPr/>
        <p:txBody>
          <a:bodyPr/>
          <a:lstStyle/>
          <a:p>
            <a:fld id="{4744F999-8DE4-420E-A2EA-67AC57018666}" type="slidenum">
              <a:rPr lang="zh-TW" altLang="en-US" smtClean="0"/>
              <a:t>60</a:t>
            </a:fld>
            <a:endParaRPr lang="zh-TW" altLang="en-US"/>
          </a:p>
        </p:txBody>
      </p:sp>
      <p:sp>
        <p:nvSpPr>
          <p:cNvPr id="4" name="矩形 3">
            <a:extLst>
              <a:ext uri="{FF2B5EF4-FFF2-40B4-BE49-F238E27FC236}">
                <a16:creationId xmlns:a16="http://schemas.microsoft.com/office/drawing/2014/main" id="{BC2837C9-D4D9-4128-8836-5B9B501261B8}"/>
              </a:ext>
            </a:extLst>
          </p:cNvPr>
          <p:cNvSpPr/>
          <p:nvPr/>
        </p:nvSpPr>
        <p:spPr>
          <a:xfrm>
            <a:off x="857251" y="5733256"/>
            <a:ext cx="7027117" cy="338554"/>
          </a:xfrm>
          <a:prstGeom prst="rect">
            <a:avLst/>
          </a:prstGeom>
        </p:spPr>
        <p:txBody>
          <a:bodyPr wrap="square">
            <a:spAutoFit/>
          </a:bodyPr>
          <a:lstStyle/>
          <a:p>
            <a:r>
              <a:rPr lang="en-US" altLang="zh-TW" sz="1600" dirty="0">
                <a:hlinkClick r:id="rId3"/>
              </a:rPr>
              <a:t>https://sites.google.com/view/infotech-asset/%</a:t>
            </a:r>
            <a:r>
              <a:rPr lang="en-US" altLang="zh-TW" sz="1600" dirty="0" smtClean="0">
                <a:hlinkClick r:id="rId3"/>
              </a:rPr>
              <a:t>E9%A6%96%E9%A0%81</a:t>
            </a:r>
            <a:endParaRPr lang="zh-TW" altLang="en-US" sz="1600" dirty="0"/>
          </a:p>
        </p:txBody>
      </p:sp>
      <p:pic>
        <p:nvPicPr>
          <p:cNvPr id="6" name="圖片 5"/>
          <p:cNvPicPr>
            <a:picLocks noChangeAspect="1"/>
          </p:cNvPicPr>
          <p:nvPr/>
        </p:nvPicPr>
        <p:blipFill rotWithShape="1">
          <a:blip r:embed="rId4"/>
          <a:srcRect t="25391" r="17516" b="12595"/>
          <a:stretch/>
        </p:blipFill>
        <p:spPr>
          <a:xfrm>
            <a:off x="890181" y="1873564"/>
            <a:ext cx="6844876" cy="3859692"/>
          </a:xfrm>
          <a:prstGeom prst="rect">
            <a:avLst/>
          </a:prstGeom>
        </p:spPr>
      </p:pic>
      <p:pic>
        <p:nvPicPr>
          <p:cNvPr id="9" name="圖片 8"/>
          <p:cNvPicPr>
            <a:picLocks noChangeAspect="1"/>
          </p:cNvPicPr>
          <p:nvPr/>
        </p:nvPicPr>
        <p:blipFill rotWithShape="1">
          <a:blip r:embed="rId5"/>
          <a:srcRect l="4574" t="29109" r="6758" b="11099"/>
          <a:stretch/>
        </p:blipFill>
        <p:spPr>
          <a:xfrm>
            <a:off x="2900251" y="2198227"/>
            <a:ext cx="6203103" cy="3137202"/>
          </a:xfrm>
          <a:prstGeom prst="rect">
            <a:avLst/>
          </a:prstGeom>
        </p:spPr>
      </p:pic>
    </p:spTree>
    <p:extLst>
      <p:ext uri="{BB962C8B-B14F-4D97-AF65-F5344CB8AC3E}">
        <p14:creationId xmlns:p14="http://schemas.microsoft.com/office/powerpoint/2010/main" val="67007390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三</a:t>
            </a:r>
            <a:r>
              <a:rPr lang="zh-TW" altLang="en-US" dirty="0" smtClean="0"/>
              <a:t>、科技部</a:t>
            </a:r>
            <a:r>
              <a:rPr lang="en-US" altLang="zh-TW" dirty="0" smtClean="0"/>
              <a:t>-</a:t>
            </a:r>
            <a:r>
              <a:rPr lang="zh-TW" altLang="en-US" dirty="0" smtClean="0"/>
              <a:t>運算</a:t>
            </a:r>
            <a:r>
              <a:rPr lang="zh-TW" altLang="en-US" dirty="0"/>
              <a:t>思維與資訊科技課程設計</a:t>
            </a:r>
          </a:p>
        </p:txBody>
      </p:sp>
      <p:sp>
        <p:nvSpPr>
          <p:cNvPr id="3" name="內容版面配置區 2"/>
          <p:cNvSpPr>
            <a:spLocks noGrp="1"/>
          </p:cNvSpPr>
          <p:nvPr>
            <p:ph idx="1"/>
          </p:nvPr>
        </p:nvSpPr>
        <p:spPr>
          <a:xfrm>
            <a:off x="827584" y="1984014"/>
            <a:ext cx="3449347" cy="3282368"/>
          </a:xfrm>
        </p:spPr>
        <p:txBody>
          <a:bodyPr>
            <a:normAutofit/>
          </a:bodyPr>
          <a:lstStyle/>
          <a:p>
            <a:r>
              <a:rPr lang="zh-TW" altLang="en-US" sz="2000" dirty="0" smtClean="0"/>
              <a:t>科技部邀請</a:t>
            </a:r>
            <a:r>
              <a:rPr lang="zh-TW" altLang="en-US" sz="2000" dirty="0"/>
              <a:t>一群對資訊教育有熱情的專家、學者與中小學教師，嘗試為運算思維導向資訊課程設計進行分享、改作、實戰、修正與再分享</a:t>
            </a:r>
            <a:r>
              <a:rPr lang="zh-TW" altLang="en-US" sz="2000" dirty="0" smtClean="0"/>
              <a:t>。</a:t>
            </a:r>
            <a:endParaRPr lang="en-US" altLang="zh-TW" sz="2000" dirty="0" smtClean="0"/>
          </a:p>
          <a:p>
            <a:r>
              <a:rPr lang="zh-TW" altLang="en-US" sz="2000" dirty="0"/>
              <a:t>您可以下載任何一份教案與教材，針對不同的學習者進行教材改寫，並用相同方式分享出來</a:t>
            </a:r>
            <a:r>
              <a:rPr lang="en-US" altLang="zh-TW" sz="2000" dirty="0"/>
              <a:t>~~</a:t>
            </a:r>
            <a:endParaRPr lang="zh-TW" altLang="en-US" sz="2000" dirty="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61</a:t>
            </a:fld>
            <a:endParaRPr lang="zh-TW" altLang="en-US"/>
          </a:p>
        </p:txBody>
      </p:sp>
      <p:sp>
        <p:nvSpPr>
          <p:cNvPr id="5" name="矩形 4"/>
          <p:cNvSpPr/>
          <p:nvPr/>
        </p:nvSpPr>
        <p:spPr>
          <a:xfrm>
            <a:off x="1187624" y="5266382"/>
            <a:ext cx="3089307" cy="369332"/>
          </a:xfrm>
          <a:prstGeom prst="rect">
            <a:avLst/>
          </a:prstGeom>
        </p:spPr>
        <p:txBody>
          <a:bodyPr wrap="none">
            <a:spAutoFit/>
          </a:bodyPr>
          <a:lstStyle/>
          <a:p>
            <a:r>
              <a:rPr lang="zh-TW" altLang="en-US" dirty="0">
                <a:hlinkClick r:id="rId2"/>
              </a:rPr>
              <a:t>http://ct.fg.tp.edu.tw/?cat=</a:t>
            </a:r>
            <a:r>
              <a:rPr lang="zh-TW" altLang="en-US" dirty="0" smtClean="0">
                <a:hlinkClick r:id="rId2"/>
              </a:rPr>
              <a:t>32</a:t>
            </a:r>
            <a:endParaRPr lang="zh-TW" altLang="en-US" dirty="0"/>
          </a:p>
        </p:txBody>
      </p:sp>
      <p:pic>
        <p:nvPicPr>
          <p:cNvPr id="7" name="圖片 6"/>
          <p:cNvPicPr>
            <a:picLocks noChangeAspect="1"/>
          </p:cNvPicPr>
          <p:nvPr/>
        </p:nvPicPr>
        <p:blipFill rotWithShape="1">
          <a:blip r:embed="rId3"/>
          <a:srcRect t="16532" r="40402" b="10626"/>
          <a:stretch/>
        </p:blipFill>
        <p:spPr>
          <a:xfrm>
            <a:off x="4636971" y="1526333"/>
            <a:ext cx="2889842" cy="2649070"/>
          </a:xfrm>
          <a:prstGeom prst="rect">
            <a:avLst/>
          </a:prstGeom>
        </p:spPr>
      </p:pic>
      <p:pic>
        <p:nvPicPr>
          <p:cNvPr id="8" name="Picture 4" descr="http://ct.fg.tp.edu.tw/wp-content/uploads/2017/06/Gomoku-300x21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0106" y="2181624"/>
            <a:ext cx="2143125" cy="1535907"/>
          </a:xfrm>
          <a:prstGeom prst="rect">
            <a:avLst/>
          </a:prstGeom>
          <a:noFill/>
          <a:extLst>
            <a:ext uri="{909E8E84-426E-40DD-AFC4-6F175D3DCCD1}">
              <a14:hiddenFill xmlns:a14="http://schemas.microsoft.com/office/drawing/2010/main">
                <a:solidFill>
                  <a:srgbClr val="FFFFFF"/>
                </a:solidFill>
              </a14:hiddenFill>
            </a:ext>
          </a:extLst>
        </p:spPr>
      </p:pic>
      <p:sp>
        <p:nvSpPr>
          <p:cNvPr id="9" name="內容版面配置區 4"/>
          <p:cNvSpPr txBox="1">
            <a:spLocks/>
          </p:cNvSpPr>
          <p:nvPr/>
        </p:nvSpPr>
        <p:spPr>
          <a:xfrm>
            <a:off x="4636971" y="4232708"/>
            <a:ext cx="3941434" cy="242194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TW" altLang="en-US" sz="1400" dirty="0" smtClean="0">
                <a:hlinkClick r:id="rId5"/>
              </a:rPr>
              <a:t>模組化程式設計 </a:t>
            </a:r>
            <a:r>
              <a:rPr lang="en-US" altLang="zh-TW" sz="1400" dirty="0" smtClean="0">
                <a:hlinkClick r:id="rId5"/>
              </a:rPr>
              <a:t>| </a:t>
            </a:r>
            <a:r>
              <a:rPr lang="zh-TW" altLang="en-US" sz="1400" dirty="0" smtClean="0">
                <a:hlinkClick r:id="rId5"/>
              </a:rPr>
              <a:t>我的音樂盒</a:t>
            </a:r>
            <a:endParaRPr lang="zh-TW" altLang="en-US" sz="1400" dirty="0" smtClean="0"/>
          </a:p>
          <a:p>
            <a:r>
              <a:rPr lang="zh-TW" altLang="en-US" sz="1400" dirty="0" smtClean="0">
                <a:hlinkClick r:id="rId6"/>
              </a:rPr>
              <a:t>模組化程式設計 </a:t>
            </a:r>
            <a:r>
              <a:rPr lang="en-US" altLang="zh-TW" sz="1400" dirty="0" smtClean="0">
                <a:hlinkClick r:id="rId6"/>
              </a:rPr>
              <a:t>| </a:t>
            </a:r>
            <a:r>
              <a:rPr lang="zh-TW" altLang="en-US" sz="1400" dirty="0" smtClean="0">
                <a:hlinkClick r:id="rId6"/>
              </a:rPr>
              <a:t>碎形</a:t>
            </a:r>
            <a:r>
              <a:rPr lang="en-US" altLang="zh-TW" sz="1400" dirty="0" smtClean="0">
                <a:hlinkClick r:id="rId6"/>
              </a:rPr>
              <a:t>~</a:t>
            </a:r>
            <a:r>
              <a:rPr lang="zh-TW" altLang="en-US" sz="1400" dirty="0" smtClean="0">
                <a:hlinkClick r:id="rId6"/>
              </a:rPr>
              <a:t>尋找大自然的密碼</a:t>
            </a:r>
            <a:endParaRPr lang="en-US" altLang="zh-TW" sz="1400" dirty="0" smtClean="0"/>
          </a:p>
          <a:p>
            <a:r>
              <a:rPr lang="zh-TW" altLang="en-US" sz="1400" dirty="0" smtClean="0">
                <a:hlinkClick r:id="rId7"/>
              </a:rPr>
              <a:t>數位人文 </a:t>
            </a:r>
            <a:r>
              <a:rPr lang="en-US" altLang="zh-TW" sz="1400" dirty="0" smtClean="0">
                <a:hlinkClick r:id="rId7"/>
              </a:rPr>
              <a:t>| </a:t>
            </a:r>
            <a:r>
              <a:rPr lang="zh-TW" altLang="en-US" sz="1400" dirty="0" smtClean="0">
                <a:hlinkClick r:id="rId7"/>
              </a:rPr>
              <a:t>網路爬蟲、分析與視覺化</a:t>
            </a:r>
            <a:endParaRPr lang="en-US" altLang="zh-TW" sz="1400" dirty="0" smtClean="0"/>
          </a:p>
          <a:p>
            <a:r>
              <a:rPr lang="zh-TW" altLang="en-US" sz="1400" dirty="0" smtClean="0">
                <a:hlinkClick r:id="rId8"/>
              </a:rPr>
              <a:t>人工智慧 </a:t>
            </a:r>
            <a:r>
              <a:rPr lang="en-US" altLang="zh-TW" sz="1400" dirty="0" smtClean="0">
                <a:hlinkClick r:id="rId8"/>
              </a:rPr>
              <a:t>| </a:t>
            </a:r>
            <a:r>
              <a:rPr lang="zh-TW" altLang="en-US" sz="1400" dirty="0" smtClean="0">
                <a:hlinkClick r:id="rId8"/>
              </a:rPr>
              <a:t>五子棋</a:t>
            </a:r>
            <a:r>
              <a:rPr lang="en-US" altLang="zh-TW" sz="1400" dirty="0" smtClean="0">
                <a:hlinkClick r:id="rId8"/>
              </a:rPr>
              <a:t>AI</a:t>
            </a:r>
            <a:r>
              <a:rPr lang="zh-TW" altLang="en-US" sz="1400" dirty="0" smtClean="0">
                <a:hlinkClick r:id="rId8"/>
              </a:rPr>
              <a:t>設計</a:t>
            </a:r>
            <a:endParaRPr lang="zh-TW" altLang="en-US" sz="1400" dirty="0" smtClean="0"/>
          </a:p>
          <a:p>
            <a:r>
              <a:rPr lang="zh-TW" altLang="en-US" sz="1400" dirty="0" smtClean="0">
                <a:hlinkClick r:id="rId9"/>
              </a:rPr>
              <a:t>資料編碼 </a:t>
            </a:r>
            <a:r>
              <a:rPr lang="en-US" altLang="zh-TW" sz="1400" dirty="0" smtClean="0">
                <a:hlinkClick r:id="rId9"/>
              </a:rPr>
              <a:t>| </a:t>
            </a:r>
            <a:r>
              <a:rPr lang="zh-TW" altLang="en-US" sz="1400" dirty="0" smtClean="0">
                <a:hlinkClick r:id="rId9"/>
              </a:rPr>
              <a:t>看不懂的情書</a:t>
            </a:r>
            <a:endParaRPr lang="zh-TW" altLang="en-US" sz="1400" dirty="0" smtClean="0"/>
          </a:p>
          <a:p>
            <a:r>
              <a:rPr lang="zh-TW" altLang="en-US" sz="1400" dirty="0" smtClean="0">
                <a:hlinkClick r:id="rId10"/>
              </a:rPr>
              <a:t>結構化程式設計 </a:t>
            </a:r>
            <a:r>
              <a:rPr lang="en-US" altLang="zh-TW" sz="1400" dirty="0" smtClean="0">
                <a:hlinkClick r:id="rId10"/>
              </a:rPr>
              <a:t>| </a:t>
            </a:r>
            <a:r>
              <a:rPr lang="zh-TW" altLang="en-US" sz="1400" dirty="0" smtClean="0">
                <a:hlinkClick r:id="rId10"/>
              </a:rPr>
              <a:t>終極密碼</a:t>
            </a:r>
            <a:endParaRPr lang="en-US" altLang="zh-TW" sz="1400" dirty="0" smtClean="0"/>
          </a:p>
          <a:p>
            <a:r>
              <a:rPr lang="zh-TW" altLang="en-US" sz="1400" dirty="0" smtClean="0">
                <a:hlinkClick r:id="rId11"/>
              </a:rPr>
              <a:t>資料科學 </a:t>
            </a:r>
            <a:r>
              <a:rPr lang="en-US" altLang="zh-TW" sz="1400" dirty="0" smtClean="0">
                <a:hlinkClick r:id="rId11"/>
              </a:rPr>
              <a:t>| </a:t>
            </a:r>
            <a:r>
              <a:rPr lang="zh-TW" altLang="en-US" sz="1400" dirty="0" smtClean="0">
                <a:hlinkClick r:id="rId11"/>
              </a:rPr>
              <a:t>演算法設計 </a:t>
            </a:r>
            <a:r>
              <a:rPr lang="en-US" altLang="zh-TW" sz="1400" dirty="0" smtClean="0">
                <a:hlinkClick r:id="rId11"/>
              </a:rPr>
              <a:t>| </a:t>
            </a:r>
            <a:r>
              <a:rPr lang="zh-TW" altLang="en-US" sz="1400" dirty="0" smtClean="0">
                <a:hlinkClick r:id="rId11"/>
              </a:rPr>
              <a:t>圖靈的紙條</a:t>
            </a:r>
            <a:endParaRPr lang="en-US" altLang="zh-TW" sz="1400" dirty="0" smtClean="0"/>
          </a:p>
          <a:p>
            <a:r>
              <a:rPr lang="zh-TW" altLang="en-US" sz="1400" dirty="0" smtClean="0">
                <a:hlinkClick r:id="rId12"/>
              </a:rPr>
              <a:t>模組化程式設計 </a:t>
            </a:r>
            <a:r>
              <a:rPr lang="en-US" altLang="zh-TW" sz="1400" dirty="0" smtClean="0">
                <a:hlinkClick r:id="rId12"/>
              </a:rPr>
              <a:t>| </a:t>
            </a:r>
            <a:r>
              <a:rPr lang="zh-TW" altLang="en-US" sz="1400" dirty="0" smtClean="0">
                <a:hlinkClick r:id="rId12"/>
              </a:rPr>
              <a:t>猴子吃香蕉</a:t>
            </a:r>
            <a:endParaRPr lang="zh-TW" altLang="en-US" sz="1400" dirty="0" smtClean="0"/>
          </a:p>
          <a:p>
            <a:r>
              <a:rPr lang="zh-TW" altLang="en-US" sz="1400" dirty="0" smtClean="0">
                <a:hlinkClick r:id="rId13"/>
              </a:rPr>
              <a:t>程式設計專題 </a:t>
            </a:r>
            <a:r>
              <a:rPr lang="en-US" altLang="zh-TW" sz="1400" dirty="0" smtClean="0">
                <a:hlinkClick r:id="rId13"/>
              </a:rPr>
              <a:t>| </a:t>
            </a:r>
            <a:r>
              <a:rPr lang="zh-TW" altLang="en-US" sz="1400" dirty="0" smtClean="0">
                <a:hlinkClick r:id="rId13"/>
              </a:rPr>
              <a:t>智慧型停車格停車系統製作</a:t>
            </a:r>
            <a:endParaRPr lang="zh-TW" altLang="en-US" sz="1400" dirty="0"/>
          </a:p>
        </p:txBody>
      </p:sp>
    </p:spTree>
    <p:extLst>
      <p:ext uri="{BB962C8B-B14F-4D97-AF65-F5344CB8AC3E}">
        <p14:creationId xmlns:p14="http://schemas.microsoft.com/office/powerpoint/2010/main" val="167723079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4933E86-E7D8-45D1-A85E-8B9C56575C44}"/>
              </a:ext>
            </a:extLst>
          </p:cNvPr>
          <p:cNvSpPr>
            <a:spLocks noGrp="1"/>
          </p:cNvSpPr>
          <p:nvPr>
            <p:ph type="title"/>
          </p:nvPr>
        </p:nvSpPr>
        <p:spPr/>
        <p:txBody>
          <a:bodyPr>
            <a:normAutofit/>
          </a:bodyPr>
          <a:lstStyle/>
          <a:p>
            <a:r>
              <a:rPr lang="zh-TW" altLang="en-US" dirty="0" smtClean="0"/>
              <a:t>四、偷</a:t>
            </a:r>
            <a:r>
              <a:rPr lang="zh-TW" altLang="en-US" dirty="0"/>
              <a:t>插電的</a:t>
            </a:r>
            <a:r>
              <a:rPr lang="zh-TW" altLang="en-US" dirty="0" smtClean="0"/>
              <a:t>資訊科學</a:t>
            </a:r>
            <a:endParaRPr lang="zh-TW" altLang="en-US" sz="1800" dirty="0"/>
          </a:p>
        </p:txBody>
      </p:sp>
      <p:sp>
        <p:nvSpPr>
          <p:cNvPr id="3" name="內容版面配置區 2">
            <a:extLst>
              <a:ext uri="{FF2B5EF4-FFF2-40B4-BE49-F238E27FC236}">
                <a16:creationId xmlns:a16="http://schemas.microsoft.com/office/drawing/2014/main" id="{CEDC891D-6A0E-40A1-A852-17213FB53765}"/>
              </a:ext>
            </a:extLst>
          </p:cNvPr>
          <p:cNvSpPr>
            <a:spLocks noGrp="1"/>
          </p:cNvSpPr>
          <p:nvPr>
            <p:ph idx="1"/>
          </p:nvPr>
        </p:nvSpPr>
        <p:spPr>
          <a:xfrm>
            <a:off x="1017904" y="4895898"/>
            <a:ext cx="8028639" cy="882340"/>
          </a:xfrm>
        </p:spPr>
        <p:txBody>
          <a:bodyPr>
            <a:normAutofit fontScale="55000" lnSpcReduction="20000"/>
          </a:bodyPr>
          <a:lstStyle/>
          <a:p>
            <a:pPr marL="0" indent="0">
              <a:buNone/>
            </a:pPr>
            <a:r>
              <a:rPr lang="zh-TW" altLang="en-US" dirty="0"/>
              <a:t>旨在提供國中學生一套符合運算思維的資訊教材，透過「偷插電」的設計實現最小成本以及最適合符合不同軟硬體環境的教學活動</a:t>
            </a:r>
            <a:r>
              <a:rPr lang="zh-TW" altLang="en-US" dirty="0" smtClean="0"/>
              <a:t>。老師</a:t>
            </a:r>
            <a:r>
              <a:rPr lang="zh-TW" altLang="en-US" dirty="0"/>
              <a:t>可以根據自己的情況選擇上課的地點。（亦即可自由選擇插電或不插電的教學方式</a:t>
            </a:r>
            <a:r>
              <a:rPr lang="zh-TW" altLang="en-US" dirty="0" smtClean="0"/>
              <a:t>）</a:t>
            </a:r>
            <a:endParaRPr lang="zh-TW" altLang="en-US" dirty="0"/>
          </a:p>
        </p:txBody>
      </p:sp>
      <p:sp>
        <p:nvSpPr>
          <p:cNvPr id="10" name="投影片編號版面配置區 9">
            <a:extLst>
              <a:ext uri="{FF2B5EF4-FFF2-40B4-BE49-F238E27FC236}">
                <a16:creationId xmlns:a16="http://schemas.microsoft.com/office/drawing/2014/main" id="{9530351B-9B33-49ED-AE46-406221D5F31B}"/>
              </a:ext>
            </a:extLst>
          </p:cNvPr>
          <p:cNvSpPr>
            <a:spLocks noGrp="1"/>
          </p:cNvSpPr>
          <p:nvPr>
            <p:ph type="sldNum" sz="quarter" idx="12"/>
          </p:nvPr>
        </p:nvSpPr>
        <p:spPr/>
        <p:txBody>
          <a:bodyPr/>
          <a:lstStyle/>
          <a:p>
            <a:fld id="{4744F999-8DE4-420E-A2EA-67AC57018666}" type="slidenum">
              <a:rPr lang="zh-TW" altLang="en-US" smtClean="0"/>
              <a:t>62</a:t>
            </a:fld>
            <a:endParaRPr lang="zh-TW" altLang="en-US"/>
          </a:p>
        </p:txBody>
      </p:sp>
      <p:grpSp>
        <p:nvGrpSpPr>
          <p:cNvPr id="11" name="群組 10"/>
          <p:cNvGrpSpPr/>
          <p:nvPr/>
        </p:nvGrpSpPr>
        <p:grpSpPr>
          <a:xfrm>
            <a:off x="1017904" y="1298246"/>
            <a:ext cx="8028639" cy="3456384"/>
            <a:chOff x="1029329" y="1221887"/>
            <a:chExt cx="8028639" cy="3456384"/>
          </a:xfrm>
        </p:grpSpPr>
        <p:pic>
          <p:nvPicPr>
            <p:cNvPr id="2052" name="Picture 4" descr="https://lh4.googleusercontent.com/73m2uJjRkqNU97N7Ol_9V4588OLh2Z_IXiJGPjlSofcP1JN07Jh5aJR8Rfca-05I_V1eMQ19gQWq5kfn9xM-glv_cY7rmkGKUHwin46-tD0L2jg_H2U=w117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1712" y="1482547"/>
              <a:ext cx="3777441" cy="1620000"/>
            </a:xfrm>
            <a:prstGeom prst="rect">
              <a:avLst/>
            </a:prstGeom>
            <a:noFill/>
            <a:extLst>
              <a:ext uri="{909E8E84-426E-40DD-AFC4-6F175D3DCCD1}">
                <a14:hiddenFill xmlns:a14="http://schemas.microsoft.com/office/drawing/2010/main">
                  <a:solidFill>
                    <a:srgbClr val="FFFFFF"/>
                  </a:solidFill>
                </a14:hiddenFill>
              </a:ext>
            </a:extLst>
          </p:spPr>
        </p:pic>
        <p:pic>
          <p:nvPicPr>
            <p:cNvPr id="4" name="圖片 3"/>
            <p:cNvPicPr>
              <a:picLocks noChangeAspect="1"/>
            </p:cNvPicPr>
            <p:nvPr/>
          </p:nvPicPr>
          <p:blipFill rotWithShape="1">
            <a:blip r:embed="rId4"/>
            <a:srcRect t="31297" r="78054" b="33266"/>
            <a:stretch/>
          </p:blipFill>
          <p:spPr>
            <a:xfrm>
              <a:off x="6917472" y="1720941"/>
              <a:ext cx="2140496" cy="2592288"/>
            </a:xfrm>
            <a:prstGeom prst="rect">
              <a:avLst/>
            </a:prstGeom>
          </p:spPr>
        </p:pic>
        <p:pic>
          <p:nvPicPr>
            <p:cNvPr id="6" name="圖片 5"/>
            <p:cNvPicPr>
              <a:picLocks noChangeAspect="1"/>
            </p:cNvPicPr>
            <p:nvPr/>
          </p:nvPicPr>
          <p:blipFill rotWithShape="1">
            <a:blip r:embed="rId5"/>
            <a:srcRect t="25391" r="78792" b="27360"/>
            <a:stretch/>
          </p:blipFill>
          <p:spPr>
            <a:xfrm>
              <a:off x="1029329" y="1221887"/>
              <a:ext cx="2068488" cy="3456384"/>
            </a:xfrm>
            <a:prstGeom prst="rect">
              <a:avLst/>
            </a:prstGeom>
          </p:spPr>
        </p:pic>
        <p:pic>
          <p:nvPicPr>
            <p:cNvPr id="2050" name="Picture 2" descr="https://lh6.googleusercontent.com/LkAOiw5mw6EXQnl6UANfZP3d1MaSipgujGCgSTHZisxeHaDfNdGPQ0HlogsYqRnJtlBbwWR99_iOO_r9EUkJsSVujj5VmyCbIzYAs6apRt0FPO7OdFz9=w77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21712" y="3058271"/>
              <a:ext cx="3771865" cy="1620000"/>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矩形 11"/>
          <p:cNvSpPr/>
          <p:nvPr/>
        </p:nvSpPr>
        <p:spPr>
          <a:xfrm>
            <a:off x="1017904" y="5737610"/>
            <a:ext cx="7874576" cy="923330"/>
          </a:xfrm>
          <a:prstGeom prst="rect">
            <a:avLst/>
          </a:prstGeom>
        </p:spPr>
        <p:txBody>
          <a:bodyPr wrap="square">
            <a:spAutoFit/>
          </a:bodyPr>
          <a:lstStyle/>
          <a:p>
            <a:r>
              <a:rPr lang="zh-TW" altLang="en-US" dirty="0" smtClean="0"/>
              <a:t>偷</a:t>
            </a:r>
            <a:r>
              <a:rPr lang="zh-TW" altLang="en-US" dirty="0"/>
              <a:t>插電</a:t>
            </a:r>
            <a:r>
              <a:rPr lang="en-US" altLang="zh-TW" dirty="0"/>
              <a:t>【</a:t>
            </a:r>
            <a:r>
              <a:rPr lang="zh-TW" altLang="en-US" dirty="0"/>
              <a:t>教材網站</a:t>
            </a:r>
            <a:r>
              <a:rPr lang="en-US" altLang="zh-TW" dirty="0"/>
              <a:t>】</a:t>
            </a:r>
            <a:br>
              <a:rPr lang="en-US" altLang="zh-TW" dirty="0"/>
            </a:br>
            <a:r>
              <a:rPr lang="en-US" altLang="zh-TW" dirty="0">
                <a:hlinkClick r:id="rId7"/>
              </a:rPr>
              <a:t>https://sites.google.com/ntjh.ntct.edu.tw/cstt/</a:t>
            </a:r>
            <a:endParaRPr lang="en-US" altLang="zh-TW" dirty="0"/>
          </a:p>
          <a:p>
            <a:r>
              <a:rPr lang="en-US" altLang="zh-TW" dirty="0">
                <a:hlinkClick r:id="rId8"/>
              </a:rPr>
              <a:t>https://sites.google.com/ntjh.ntct.edu.tw/cstt2/</a:t>
            </a:r>
            <a:endParaRPr lang="zh-TW" altLang="en-US" dirty="0"/>
          </a:p>
        </p:txBody>
      </p:sp>
    </p:spTree>
    <p:extLst>
      <p:ext uri="{BB962C8B-B14F-4D97-AF65-F5344CB8AC3E}">
        <p14:creationId xmlns:p14="http://schemas.microsoft.com/office/powerpoint/2010/main" val="324884790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ms2.ctjh.ntpc.edu.tw/~luti/107-1/images/2018-11-09_11570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6831" y="1417638"/>
            <a:ext cx="5167337" cy="3655076"/>
          </a:xfrm>
          <a:prstGeom prst="rect">
            <a:avLst/>
          </a:prstGeom>
          <a:noFill/>
          <a:extLst>
            <a:ext uri="{909E8E84-426E-40DD-AFC4-6F175D3DCCD1}">
              <a14:hiddenFill xmlns:a14="http://schemas.microsoft.com/office/drawing/2010/main">
                <a:solidFill>
                  <a:srgbClr val="FFFFFF"/>
                </a:solidFill>
              </a14:hiddenFill>
            </a:ext>
          </a:extLst>
        </p:spPr>
      </p:pic>
      <p:sp>
        <p:nvSpPr>
          <p:cNvPr id="2" name="標題 1">
            <a:extLst>
              <a:ext uri="{FF2B5EF4-FFF2-40B4-BE49-F238E27FC236}">
                <a16:creationId xmlns:a16="http://schemas.microsoft.com/office/drawing/2014/main" id="{70E587F4-D660-47EB-A5C7-424D19552549}"/>
              </a:ext>
            </a:extLst>
          </p:cNvPr>
          <p:cNvSpPr>
            <a:spLocks noGrp="1"/>
          </p:cNvSpPr>
          <p:nvPr>
            <p:ph type="title"/>
          </p:nvPr>
        </p:nvSpPr>
        <p:spPr/>
        <p:txBody>
          <a:bodyPr>
            <a:normAutofit fontScale="90000"/>
          </a:bodyPr>
          <a:lstStyle/>
          <a:p>
            <a:r>
              <a:rPr lang="zh-TW" altLang="en-US" dirty="0" smtClean="0"/>
              <a:t>五、新</a:t>
            </a:r>
            <a:r>
              <a:rPr lang="zh-TW" altLang="en-US" dirty="0"/>
              <a:t>北科技輔導</a:t>
            </a:r>
            <a:r>
              <a:rPr lang="zh-TW" altLang="en-US" dirty="0" smtClean="0"/>
              <a:t>團</a:t>
            </a:r>
            <a:r>
              <a:rPr lang="en-US" altLang="zh-TW" dirty="0" smtClean="0"/>
              <a:t/>
            </a:r>
            <a:br>
              <a:rPr lang="en-US" altLang="zh-TW" dirty="0" smtClean="0"/>
            </a:br>
            <a:r>
              <a:rPr lang="zh-TW" altLang="en-US" dirty="0" smtClean="0"/>
              <a:t>呂天齡</a:t>
            </a:r>
            <a:r>
              <a:rPr lang="zh-TW" altLang="en-US" dirty="0"/>
              <a:t>老師教學網</a:t>
            </a:r>
          </a:p>
        </p:txBody>
      </p:sp>
      <p:sp>
        <p:nvSpPr>
          <p:cNvPr id="8" name="投影片編號版面配置區 7">
            <a:extLst>
              <a:ext uri="{FF2B5EF4-FFF2-40B4-BE49-F238E27FC236}">
                <a16:creationId xmlns:a16="http://schemas.microsoft.com/office/drawing/2014/main" id="{27127715-DBB1-4599-AB5D-C4271FC27CE2}"/>
              </a:ext>
            </a:extLst>
          </p:cNvPr>
          <p:cNvSpPr>
            <a:spLocks noGrp="1"/>
          </p:cNvSpPr>
          <p:nvPr>
            <p:ph type="sldNum" sz="quarter" idx="12"/>
          </p:nvPr>
        </p:nvSpPr>
        <p:spPr/>
        <p:txBody>
          <a:bodyPr/>
          <a:lstStyle/>
          <a:p>
            <a:fld id="{4744F999-8DE4-420E-A2EA-67AC57018666}" type="slidenum">
              <a:rPr lang="zh-TW" altLang="en-US" smtClean="0"/>
              <a:t>63</a:t>
            </a:fld>
            <a:endParaRPr lang="zh-TW" altLang="en-US"/>
          </a:p>
        </p:txBody>
      </p:sp>
      <p:sp>
        <p:nvSpPr>
          <p:cNvPr id="4" name="矩形 3">
            <a:extLst>
              <a:ext uri="{FF2B5EF4-FFF2-40B4-BE49-F238E27FC236}">
                <a16:creationId xmlns:a16="http://schemas.microsoft.com/office/drawing/2014/main" id="{5F9EC54B-9AE3-412C-9328-B4422A392B3B}"/>
              </a:ext>
            </a:extLst>
          </p:cNvPr>
          <p:cNvSpPr/>
          <p:nvPr/>
        </p:nvSpPr>
        <p:spPr>
          <a:xfrm>
            <a:off x="1040854" y="6054061"/>
            <a:ext cx="3716338" cy="300082"/>
          </a:xfrm>
          <a:prstGeom prst="rect">
            <a:avLst/>
          </a:prstGeom>
        </p:spPr>
        <p:txBody>
          <a:bodyPr wrap="none">
            <a:spAutoFit/>
          </a:bodyPr>
          <a:lstStyle/>
          <a:p>
            <a:r>
              <a:rPr lang="zh-TW" altLang="en-US" sz="1350" dirty="0">
                <a:hlinkClick r:id="rId3"/>
              </a:rPr>
              <a:t>http://ms2.ctjh.ntpc.edu.tw/~luti/108it-class.html</a:t>
            </a:r>
            <a:endParaRPr lang="zh-TW" altLang="en-US" sz="1350" dirty="0"/>
          </a:p>
        </p:txBody>
      </p:sp>
      <p:pic>
        <p:nvPicPr>
          <p:cNvPr id="6" name="圖片 5">
            <a:extLst>
              <a:ext uri="{FF2B5EF4-FFF2-40B4-BE49-F238E27FC236}">
                <a16:creationId xmlns:a16="http://schemas.microsoft.com/office/drawing/2014/main" id="{4EBC6311-F0FC-46B0-B701-796B695ED673}"/>
              </a:ext>
            </a:extLst>
          </p:cNvPr>
          <p:cNvPicPr>
            <a:picLocks noChangeAspect="1"/>
          </p:cNvPicPr>
          <p:nvPr/>
        </p:nvPicPr>
        <p:blipFill rotWithShape="1">
          <a:blip r:embed="rId4"/>
          <a:srcRect l="5324" t="15266" r="35521" b="11111"/>
          <a:stretch/>
        </p:blipFill>
        <p:spPr>
          <a:xfrm>
            <a:off x="5004048" y="2344098"/>
            <a:ext cx="3888432" cy="3871616"/>
          </a:xfrm>
          <a:prstGeom prst="rect">
            <a:avLst/>
          </a:prstGeom>
        </p:spPr>
      </p:pic>
    </p:spTree>
    <p:extLst>
      <p:ext uri="{BB962C8B-B14F-4D97-AF65-F5344CB8AC3E}">
        <p14:creationId xmlns:p14="http://schemas.microsoft.com/office/powerpoint/2010/main" val="428216223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hlinkClick r:id="rId2"/>
          </p:cNvPr>
          <p:cNvPicPr>
            <a:picLocks noChangeAspect="1"/>
          </p:cNvPicPr>
          <p:nvPr/>
        </p:nvPicPr>
        <p:blipFill rotWithShape="1">
          <a:blip r:embed="rId3"/>
          <a:srcRect l="9667" t="9380" r="10239" b="7076"/>
          <a:stretch/>
        </p:blipFill>
        <p:spPr>
          <a:xfrm>
            <a:off x="743777" y="1943831"/>
            <a:ext cx="5154673" cy="3024337"/>
          </a:xfrm>
          <a:prstGeom prst="rect">
            <a:avLst/>
          </a:prstGeom>
        </p:spPr>
      </p:pic>
      <p:pic>
        <p:nvPicPr>
          <p:cNvPr id="7" name="圖片 6"/>
          <p:cNvPicPr>
            <a:picLocks noChangeAspect="1"/>
          </p:cNvPicPr>
          <p:nvPr/>
        </p:nvPicPr>
        <p:blipFill>
          <a:blip r:embed="rId4"/>
          <a:stretch>
            <a:fillRect/>
          </a:stretch>
        </p:blipFill>
        <p:spPr>
          <a:xfrm>
            <a:off x="5686825" y="1196752"/>
            <a:ext cx="3365798" cy="4936895"/>
          </a:xfrm>
          <a:prstGeom prst="rect">
            <a:avLst/>
          </a:prstGeom>
        </p:spPr>
      </p:pic>
      <p:sp>
        <p:nvSpPr>
          <p:cNvPr id="2" name="標題 1"/>
          <p:cNvSpPr>
            <a:spLocks noGrp="1"/>
          </p:cNvSpPr>
          <p:nvPr>
            <p:ph type="title"/>
          </p:nvPr>
        </p:nvSpPr>
        <p:spPr/>
        <p:txBody>
          <a:bodyPr/>
          <a:lstStyle/>
          <a:p>
            <a:r>
              <a:rPr lang="zh-TW" altLang="en-US" dirty="0" smtClean="0"/>
              <a:t>六、</a:t>
            </a:r>
            <a:r>
              <a:rPr lang="zh-TW" altLang="en-US" dirty="0"/>
              <a:t>教育部 運算思維推動計畫</a:t>
            </a:r>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64</a:t>
            </a:fld>
            <a:endParaRPr lang="zh-TW" altLang="en-US"/>
          </a:p>
        </p:txBody>
      </p:sp>
      <p:sp>
        <p:nvSpPr>
          <p:cNvPr id="6" name="矩形 5">
            <a:extLst>
              <a:ext uri="{FF2B5EF4-FFF2-40B4-BE49-F238E27FC236}">
                <a16:creationId xmlns:a16="http://schemas.microsoft.com/office/drawing/2014/main" id="{E504F694-44E4-48E0-88C9-B9742972494B}"/>
              </a:ext>
            </a:extLst>
          </p:cNvPr>
          <p:cNvSpPr/>
          <p:nvPr/>
        </p:nvSpPr>
        <p:spPr>
          <a:xfrm>
            <a:off x="743563" y="5379377"/>
            <a:ext cx="5154887" cy="577081"/>
          </a:xfrm>
          <a:prstGeom prst="rect">
            <a:avLst/>
          </a:prstGeom>
        </p:spPr>
        <p:txBody>
          <a:bodyPr wrap="square">
            <a:spAutoFit/>
          </a:bodyPr>
          <a:lstStyle/>
          <a:p>
            <a:r>
              <a:rPr lang="zh-TW" altLang="en-US" dirty="0">
                <a:hlinkClick r:id="rId2"/>
              </a:rPr>
              <a:t>國中資訊教師運算思維增能研習 教學簡報檔</a:t>
            </a:r>
            <a:endParaRPr lang="zh-TW" altLang="en-US" dirty="0"/>
          </a:p>
          <a:p>
            <a:r>
              <a:rPr lang="zh-TW" altLang="en-US" sz="1350" dirty="0" smtClean="0">
                <a:hlinkClick r:id="rId2"/>
              </a:rPr>
              <a:t>http</a:t>
            </a:r>
            <a:r>
              <a:rPr lang="zh-TW" altLang="en-US" sz="1350" dirty="0">
                <a:hlinkClick r:id="rId2"/>
              </a:rPr>
              <a:t>://compthinking.csie.ntnu.edu.tw/index.php/document/7-doc</a:t>
            </a:r>
            <a:endParaRPr lang="zh-TW" altLang="en-US" sz="1350" dirty="0"/>
          </a:p>
        </p:txBody>
      </p:sp>
    </p:spTree>
    <p:extLst>
      <p:ext uri="{BB962C8B-B14F-4D97-AF65-F5344CB8AC3E}">
        <p14:creationId xmlns:p14="http://schemas.microsoft.com/office/powerpoint/2010/main" val="249196132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B6F15528-21DE-4FAA-801E-634DDDAF4B2B}" type="slidenum">
              <a:rPr lang="en-US" altLang="zh-TW" smtClean="0"/>
              <a:t>65</a:t>
            </a:fld>
            <a:endParaRPr lang="en-US" altLang="zh-TW"/>
          </a:p>
        </p:txBody>
      </p:sp>
      <p:pic>
        <p:nvPicPr>
          <p:cNvPr id="1026" name="Picture 2" descr="ãQ and Aãçåçæå°çµ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420888"/>
            <a:ext cx="6216625" cy="2299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37575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ctrTitle"/>
          </p:nvPr>
        </p:nvSpPr>
        <p:spPr>
          <a:xfrm>
            <a:off x="538285" y="850299"/>
            <a:ext cx="7772400" cy="1470025"/>
          </a:xfrm>
          <a:solidFill>
            <a:srgbClr val="FFFFFF">
              <a:alpha val="58039"/>
            </a:srgbClr>
          </a:solidFill>
        </p:spPr>
        <p:txBody>
          <a:bodyPr>
            <a:normAutofit/>
          </a:bodyPr>
          <a:lstStyle/>
          <a:p>
            <a:r>
              <a:rPr lang="zh-TW" altLang="en-US" sz="5400" spc="-4" dirty="0">
                <a:latin typeface="Microsoft JhengHei UI"/>
                <a:cs typeface="Microsoft JhengHei UI"/>
              </a:rPr>
              <a:t>感謝聆</a:t>
            </a:r>
            <a:r>
              <a:rPr lang="zh-TW" altLang="en-US" sz="5400" dirty="0">
                <a:latin typeface="Microsoft JhengHei UI"/>
                <a:cs typeface="Microsoft JhengHei UI"/>
              </a:rPr>
              <a:t>聽	</a:t>
            </a:r>
            <a:r>
              <a:rPr lang="zh-TW" altLang="en-US" sz="5400" dirty="0" smtClean="0">
                <a:latin typeface="Microsoft JhengHei UI"/>
                <a:cs typeface="Microsoft JhengHei UI"/>
              </a:rPr>
              <a:t>   </a:t>
            </a:r>
            <a:r>
              <a:rPr lang="zh-TW" altLang="en-US" sz="5400" spc="-4" dirty="0" smtClean="0">
                <a:latin typeface="Microsoft JhengHei UI"/>
                <a:cs typeface="Microsoft JhengHei UI"/>
              </a:rPr>
              <a:t>敬請指教</a:t>
            </a:r>
            <a:endParaRPr lang="zh-TW" altLang="en-US" sz="5400" dirty="0"/>
          </a:p>
        </p:txBody>
      </p:sp>
      <p:sp>
        <p:nvSpPr>
          <p:cNvPr id="4" name="投影片編號版面配置區 3"/>
          <p:cNvSpPr>
            <a:spLocks noGrp="1"/>
          </p:cNvSpPr>
          <p:nvPr>
            <p:ph type="sldNum" sz="quarter" idx="12"/>
          </p:nvPr>
        </p:nvSpPr>
        <p:spPr>
          <a:xfrm>
            <a:off x="6800749" y="6308504"/>
            <a:ext cx="2133600" cy="365125"/>
          </a:xfrm>
        </p:spPr>
        <p:txBody>
          <a:bodyPr/>
          <a:lstStyle/>
          <a:p>
            <a:fld id="{73DA0BB7-265A-403C-9275-D587AB510EDC}" type="slidenum">
              <a:rPr lang="zh-TW" altLang="en-US" smtClean="0"/>
              <a:pPr/>
              <a:t>66</a:t>
            </a:fld>
            <a:endParaRPr lang="zh-TW" altLang="en-US"/>
          </a:p>
        </p:txBody>
      </p:sp>
      <p:grpSp>
        <p:nvGrpSpPr>
          <p:cNvPr id="14" name="群組 13"/>
          <p:cNvGrpSpPr/>
          <p:nvPr/>
        </p:nvGrpSpPr>
        <p:grpSpPr>
          <a:xfrm>
            <a:off x="2309277" y="2773843"/>
            <a:ext cx="4928642" cy="2224714"/>
            <a:chOff x="2827972" y="2914651"/>
            <a:chExt cx="4422076" cy="1996058"/>
          </a:xfrm>
        </p:grpSpPr>
        <p:sp>
          <p:nvSpPr>
            <p:cNvPr id="8" name="object 50"/>
            <p:cNvSpPr/>
            <p:nvPr/>
          </p:nvSpPr>
          <p:spPr>
            <a:xfrm>
              <a:off x="4892040" y="2914651"/>
              <a:ext cx="140588" cy="148589"/>
            </a:xfrm>
            <a:prstGeom prst="rect">
              <a:avLst/>
            </a:prstGeom>
            <a:blipFill>
              <a:blip r:embed="rId2" cstate="print"/>
              <a:stretch>
                <a:fillRect/>
              </a:stretch>
            </a:blipFill>
          </p:spPr>
          <p:txBody>
            <a:bodyPr wrap="square" lIns="0" tIns="0" rIns="0" bIns="0" rtlCol="0"/>
            <a:lstStyle/>
            <a:p>
              <a:endParaRPr sz="1350"/>
            </a:p>
          </p:txBody>
        </p:sp>
        <p:sp>
          <p:nvSpPr>
            <p:cNvPr id="9" name="object 51"/>
            <p:cNvSpPr/>
            <p:nvPr/>
          </p:nvSpPr>
          <p:spPr>
            <a:xfrm>
              <a:off x="4131945" y="2943225"/>
              <a:ext cx="1350169" cy="770573"/>
            </a:xfrm>
            <a:custGeom>
              <a:avLst/>
              <a:gdLst/>
              <a:ahLst/>
              <a:cxnLst/>
              <a:rect l="l" t="t" r="r" b="b"/>
              <a:pathLst>
                <a:path w="1800225" h="1027429">
                  <a:moveTo>
                    <a:pt x="0" y="1005967"/>
                  </a:moveTo>
                  <a:lnTo>
                    <a:pt x="1065021" y="0"/>
                  </a:lnTo>
                  <a:lnTo>
                    <a:pt x="1161922" y="15239"/>
                  </a:lnTo>
                  <a:lnTo>
                    <a:pt x="1799843" y="1027176"/>
                  </a:lnTo>
                </a:path>
              </a:pathLst>
            </a:custGeom>
            <a:ln w="57911">
              <a:solidFill>
                <a:srgbClr val="5A6F2D"/>
              </a:solidFill>
            </a:ln>
          </p:spPr>
          <p:txBody>
            <a:bodyPr wrap="square" lIns="0" tIns="0" rIns="0" bIns="0" rtlCol="0"/>
            <a:lstStyle/>
            <a:p>
              <a:endParaRPr sz="1350"/>
            </a:p>
          </p:txBody>
        </p:sp>
        <p:sp>
          <p:nvSpPr>
            <p:cNvPr id="10" name="object 52"/>
            <p:cNvSpPr/>
            <p:nvPr/>
          </p:nvSpPr>
          <p:spPr>
            <a:xfrm>
              <a:off x="2860928" y="3461956"/>
              <a:ext cx="4389120" cy="1448753"/>
            </a:xfrm>
            <a:custGeom>
              <a:avLst/>
              <a:gdLst/>
              <a:ahLst/>
              <a:cxnLst/>
              <a:rect l="l" t="t" r="r" b="b"/>
              <a:pathLst>
                <a:path w="5852159" h="1931670">
                  <a:moveTo>
                    <a:pt x="92582" y="0"/>
                  </a:moveTo>
                  <a:lnTo>
                    <a:pt x="0" y="1597533"/>
                  </a:lnTo>
                  <a:lnTo>
                    <a:pt x="5759323" y="1931416"/>
                  </a:lnTo>
                  <a:lnTo>
                    <a:pt x="5851906" y="333883"/>
                  </a:lnTo>
                  <a:lnTo>
                    <a:pt x="92582" y="0"/>
                  </a:lnTo>
                  <a:close/>
                </a:path>
              </a:pathLst>
            </a:custGeom>
            <a:solidFill>
              <a:srgbClr val="C00000"/>
            </a:solidFill>
          </p:spPr>
          <p:txBody>
            <a:bodyPr wrap="square" lIns="0" tIns="0" rIns="0" bIns="0" rtlCol="0"/>
            <a:lstStyle/>
            <a:p>
              <a:endParaRPr sz="1350"/>
            </a:p>
          </p:txBody>
        </p:sp>
        <p:sp>
          <p:nvSpPr>
            <p:cNvPr id="11" name="object 54"/>
            <p:cNvSpPr/>
            <p:nvPr/>
          </p:nvSpPr>
          <p:spPr>
            <a:xfrm>
              <a:off x="2827972" y="4095179"/>
              <a:ext cx="1223486" cy="669131"/>
            </a:xfrm>
            <a:custGeom>
              <a:avLst/>
              <a:gdLst/>
              <a:ahLst/>
              <a:cxnLst/>
              <a:rect l="l" t="t" r="r" b="b"/>
              <a:pathLst>
                <a:path w="1631314" h="892175">
                  <a:moveTo>
                    <a:pt x="46482" y="0"/>
                  </a:moveTo>
                  <a:lnTo>
                    <a:pt x="0" y="800226"/>
                  </a:lnTo>
                  <a:lnTo>
                    <a:pt x="1584833" y="892175"/>
                  </a:lnTo>
                  <a:lnTo>
                    <a:pt x="1631315" y="91820"/>
                  </a:lnTo>
                  <a:lnTo>
                    <a:pt x="46482" y="0"/>
                  </a:lnTo>
                  <a:close/>
                </a:path>
              </a:pathLst>
            </a:custGeom>
            <a:solidFill>
              <a:srgbClr val="FFC000"/>
            </a:solidFill>
          </p:spPr>
          <p:txBody>
            <a:bodyPr wrap="square" lIns="0" tIns="0" rIns="0" bIns="0" rtlCol="0"/>
            <a:lstStyle/>
            <a:p>
              <a:endParaRPr sz="1350"/>
            </a:p>
          </p:txBody>
        </p:sp>
        <p:sp>
          <p:nvSpPr>
            <p:cNvPr id="12" name="object 55"/>
            <p:cNvSpPr/>
            <p:nvPr/>
          </p:nvSpPr>
          <p:spPr>
            <a:xfrm>
              <a:off x="2885789" y="3474815"/>
              <a:ext cx="1224915" cy="689610"/>
            </a:xfrm>
            <a:custGeom>
              <a:avLst/>
              <a:gdLst/>
              <a:ahLst/>
              <a:cxnLst/>
              <a:rect l="l" t="t" r="r" b="b"/>
              <a:pathLst>
                <a:path w="1633220" h="919479">
                  <a:moveTo>
                    <a:pt x="47878" y="0"/>
                  </a:moveTo>
                  <a:lnTo>
                    <a:pt x="0" y="827277"/>
                  </a:lnTo>
                  <a:lnTo>
                    <a:pt x="1584832" y="919226"/>
                  </a:lnTo>
                  <a:lnTo>
                    <a:pt x="1632711" y="91948"/>
                  </a:lnTo>
                  <a:lnTo>
                    <a:pt x="47878" y="0"/>
                  </a:lnTo>
                  <a:close/>
                </a:path>
              </a:pathLst>
            </a:custGeom>
            <a:solidFill>
              <a:srgbClr val="EF634D"/>
            </a:solidFill>
          </p:spPr>
          <p:txBody>
            <a:bodyPr wrap="square" lIns="0" tIns="0" rIns="0" bIns="0" rtlCol="0"/>
            <a:lstStyle/>
            <a:p>
              <a:endParaRPr sz="1350"/>
            </a:p>
          </p:txBody>
        </p:sp>
      </p:grpSp>
      <p:sp>
        <p:nvSpPr>
          <p:cNvPr id="15" name="矩形 14"/>
          <p:cNvSpPr/>
          <p:nvPr/>
        </p:nvSpPr>
        <p:spPr>
          <a:xfrm rot="220000">
            <a:off x="4277916" y="3770741"/>
            <a:ext cx="2355004" cy="923330"/>
          </a:xfrm>
          <a:prstGeom prst="rect">
            <a:avLst/>
          </a:prstGeom>
        </p:spPr>
        <p:txBody>
          <a:bodyPr wrap="none">
            <a:spAutoFit/>
          </a:bodyPr>
          <a:lstStyle/>
          <a:p>
            <a:r>
              <a:rPr lang="en-US" altLang="zh-TW" sz="5400" b="1" spc="-4" dirty="0" smtClean="0">
                <a:solidFill>
                  <a:schemeClr val="bg1"/>
                </a:solidFill>
                <a:latin typeface="Cambria Math" panose="02040503050406030204" pitchFamily="18" charset="0"/>
                <a:ea typeface="Cambria Math" panose="02040503050406030204" pitchFamily="18" charset="0"/>
                <a:cs typeface="Microsoft JhengHei UI"/>
              </a:rPr>
              <a:t>Thanks</a:t>
            </a:r>
            <a:endParaRPr lang="zh-TW" altLang="en-US" sz="5400" b="1" dirty="0">
              <a:solidFill>
                <a:schemeClr val="bg1"/>
              </a:solidFill>
              <a:latin typeface="Cambria Math" panose="02040503050406030204" pitchFamily="18" charset="0"/>
            </a:endParaRPr>
          </a:p>
        </p:txBody>
      </p:sp>
    </p:spTree>
    <p:extLst>
      <p:ext uri="{BB962C8B-B14F-4D97-AF65-F5344CB8AC3E}">
        <p14:creationId xmlns:p14="http://schemas.microsoft.com/office/powerpoint/2010/main" val="21952291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圖片 7"/>
          <p:cNvPicPr>
            <a:picLocks noChangeAspect="1"/>
          </p:cNvPicPr>
          <p:nvPr/>
        </p:nvPicPr>
        <p:blipFill rotWithShape="1">
          <a:blip r:embed="rId3" cstate="email">
            <a:extLst>
              <a:ext uri="{28A0092B-C50C-407E-A947-70E740481C1C}">
                <a14:useLocalDpi xmlns:a14="http://schemas.microsoft.com/office/drawing/2010/main"/>
              </a:ext>
            </a:extLst>
          </a:blip>
          <a:stretch/>
        </p:blipFill>
        <p:spPr>
          <a:xfrm>
            <a:off x="971600" y="2060848"/>
            <a:ext cx="3027077" cy="2751210"/>
          </a:xfrm>
          <a:prstGeom prst="rect">
            <a:avLst/>
          </a:prstGeom>
          <a:noFill/>
          <a:ln w="76200">
            <a:solidFill>
              <a:srgbClr val="FFB7B7"/>
            </a:solidFill>
          </a:ln>
          <a:effectLst>
            <a:outerShdw blurRad="50800" dist="76200" dir="2700000" algn="tl" rotWithShape="0">
              <a:prstClr val="black">
                <a:alpha val="40000"/>
              </a:prstClr>
            </a:outerShdw>
            <a:reflection blurRad="6350" stA="52000" endA="300" endPos="35000" dist="76200" dir="5400000" sy="-100000" algn="bl" rotWithShape="0"/>
          </a:effectLst>
        </p:spPr>
      </p:pic>
      <p:sp>
        <p:nvSpPr>
          <p:cNvPr id="31747" name="投影片編號版面配置區 10"/>
          <p:cNvSpPr>
            <a:spLocks noGrp="1"/>
          </p:cNvSpPr>
          <p:nvPr>
            <p:ph type="sldNum" idx="12"/>
          </p:nvPr>
        </p:nvSpPr>
        <p:spPr bwMode="auto">
          <a:noFill/>
          <a:ln>
            <a:miter lim="800000"/>
            <a:headEnd/>
            <a:tailEnd/>
          </a:ln>
        </p:spPr>
        <p:txBody>
          <a:bodyPr/>
          <a:lstStyle/>
          <a:p>
            <a:fld id="{D3216E71-221C-4142-8487-D106FC77B1D8}" type="slidenum">
              <a:rPr lang="en-US" altLang="zh-TW">
                <a:latin typeface="Times New Roman" pitchFamily="18" charset="0"/>
                <a:ea typeface="標楷體" pitchFamily="65" charset="-120"/>
                <a:cs typeface="Times New Roman" pitchFamily="18" charset="0"/>
              </a:rPr>
              <a:pPr/>
              <a:t>7</a:t>
            </a:fld>
            <a:endParaRPr lang="en-US" altLang="zh-TW">
              <a:latin typeface="Times New Roman" pitchFamily="18" charset="0"/>
              <a:ea typeface="標楷體" pitchFamily="65" charset="-120"/>
              <a:cs typeface="Times New Roman" pitchFamily="18" charset="0"/>
            </a:endParaRPr>
          </a:p>
        </p:txBody>
      </p:sp>
      <p:sp>
        <p:nvSpPr>
          <p:cNvPr id="253955" name="Shape 552"/>
          <p:cNvSpPr>
            <a:spLocks noChangeArrowheads="1"/>
          </p:cNvSpPr>
          <p:nvPr/>
        </p:nvSpPr>
        <p:spPr bwMode="auto">
          <a:xfrm>
            <a:off x="4197628" y="1782994"/>
            <a:ext cx="4823531" cy="3983565"/>
          </a:xfrm>
          <a:prstGeom prst="rect">
            <a:avLst/>
          </a:prstGeom>
          <a:noFill/>
          <a:ln w="19050">
            <a:noFill/>
            <a:prstDash val="sysDot"/>
            <a:headEnd/>
            <a:tailEnd/>
          </a:ln>
          <a:effectLst/>
        </p:spPr>
        <p:style>
          <a:lnRef idx="3">
            <a:schemeClr val="lt1"/>
          </a:lnRef>
          <a:fillRef idx="1">
            <a:schemeClr val="accent6"/>
          </a:fillRef>
          <a:effectRef idx="1">
            <a:schemeClr val="accent6"/>
          </a:effectRef>
          <a:fontRef idx="minor">
            <a:schemeClr val="lt1"/>
          </a:fontRef>
        </p:style>
        <p:txBody>
          <a:bodyPr lIns="68569" tIns="34275" rIns="68569" bIns="34275"/>
          <a:lstStyle/>
          <a:p>
            <a:pPr>
              <a:lnSpc>
                <a:spcPct val="150000"/>
              </a:lnSpc>
              <a:buClr>
                <a:srgbClr val="000000"/>
              </a:buClr>
              <a:buSzPct val="25000"/>
              <a:buFont typeface="Arial" charset="0"/>
              <a:buNone/>
              <a:defRPr/>
            </a:pPr>
            <a:r>
              <a:rPr lang="en-US" sz="2800" dirty="0" err="1">
                <a:solidFill>
                  <a:prstClr val="black"/>
                </a:solidFill>
                <a:latin typeface="Microsoft JhengHei" charset="-120"/>
                <a:ea typeface="Microsoft JhengHei" charset="-120"/>
                <a:cs typeface="Microsoft JhengHei" charset="-120"/>
                <a:sym typeface="Arial" charset="0"/>
              </a:rPr>
              <a:t>秉持</a:t>
            </a:r>
            <a:r>
              <a:rPr lang="en-US" sz="2800" b="1" dirty="0" err="1">
                <a:solidFill>
                  <a:srgbClr val="D70050"/>
                </a:solidFill>
                <a:latin typeface="Microsoft JhengHei" charset="-120"/>
                <a:ea typeface="Microsoft JhengHei" charset="-120"/>
                <a:cs typeface="Microsoft JhengHei" charset="-120"/>
                <a:sym typeface="Arial" charset="0"/>
              </a:rPr>
              <a:t>自發</a:t>
            </a:r>
            <a:r>
              <a:rPr lang="en-US" sz="2800" dirty="0" err="1">
                <a:solidFill>
                  <a:srgbClr val="D70050"/>
                </a:solidFill>
                <a:latin typeface="Microsoft JhengHei" charset="-120"/>
                <a:ea typeface="Microsoft JhengHei" charset="-120"/>
                <a:cs typeface="Microsoft JhengHei" charset="-120"/>
                <a:sym typeface="Arial" charset="0"/>
              </a:rPr>
              <a:t>、</a:t>
            </a:r>
            <a:r>
              <a:rPr lang="en-US" sz="2800" b="1" dirty="0" err="1">
                <a:solidFill>
                  <a:srgbClr val="D70050"/>
                </a:solidFill>
                <a:latin typeface="Microsoft JhengHei" charset="-120"/>
                <a:ea typeface="Microsoft JhengHei" charset="-120"/>
                <a:cs typeface="Microsoft JhengHei" charset="-120"/>
                <a:sym typeface="Arial" charset="0"/>
              </a:rPr>
              <a:t>互動</a:t>
            </a:r>
            <a:r>
              <a:rPr lang="en-US" sz="2800" dirty="0" err="1">
                <a:solidFill>
                  <a:srgbClr val="D70050"/>
                </a:solidFill>
                <a:latin typeface="Microsoft JhengHei" charset="-120"/>
                <a:ea typeface="Microsoft JhengHei" charset="-120"/>
                <a:cs typeface="Microsoft JhengHei" charset="-120"/>
                <a:sym typeface="Arial" charset="0"/>
              </a:rPr>
              <a:t>、</a:t>
            </a:r>
            <a:r>
              <a:rPr lang="en-US" sz="2800" b="1" dirty="0" err="1" smtClean="0">
                <a:solidFill>
                  <a:srgbClr val="D70050"/>
                </a:solidFill>
                <a:latin typeface="Microsoft JhengHei" charset="-120"/>
                <a:ea typeface="Microsoft JhengHei" charset="-120"/>
                <a:cs typeface="Microsoft JhengHei" charset="-120"/>
                <a:sym typeface="Arial" charset="0"/>
              </a:rPr>
              <a:t>共好</a:t>
            </a:r>
            <a:r>
              <a:rPr lang="en-US" sz="2800" dirty="0" err="1" smtClean="0">
                <a:solidFill>
                  <a:srgbClr val="000000"/>
                </a:solidFill>
                <a:latin typeface="Microsoft JhengHei" charset="-120"/>
                <a:ea typeface="Microsoft JhengHei" charset="-120"/>
                <a:cs typeface="Microsoft JhengHei" charset="-120"/>
                <a:sym typeface="Arial" charset="0"/>
              </a:rPr>
              <a:t>的理念</a:t>
            </a:r>
            <a:r>
              <a:rPr lang="zh-TW" altLang="en-US" sz="2800" dirty="0" smtClean="0">
                <a:solidFill>
                  <a:srgbClr val="000000"/>
                </a:solidFill>
                <a:latin typeface="Microsoft JhengHei" charset="-120"/>
                <a:ea typeface="Microsoft JhengHei" charset="-120"/>
                <a:cs typeface="Microsoft JhengHei" charset="-120"/>
                <a:sym typeface="Arial" charset="0"/>
              </a:rPr>
              <a:t>，</a:t>
            </a:r>
            <a:endParaRPr lang="en-US" sz="2800" dirty="0" smtClean="0">
              <a:solidFill>
                <a:srgbClr val="000000"/>
              </a:solidFill>
              <a:latin typeface="Microsoft JhengHei" charset="-120"/>
              <a:ea typeface="Microsoft JhengHei" charset="-120"/>
              <a:cs typeface="Microsoft JhengHei" charset="-120"/>
              <a:sym typeface="Arial" charset="0"/>
            </a:endParaRPr>
          </a:p>
          <a:p>
            <a:pPr>
              <a:lnSpc>
                <a:spcPct val="150000"/>
              </a:lnSpc>
              <a:buClr>
                <a:srgbClr val="000000"/>
              </a:buClr>
              <a:buSzPct val="25000"/>
              <a:buFont typeface="Arial" charset="0"/>
              <a:buNone/>
              <a:defRPr/>
            </a:pPr>
            <a:r>
              <a:rPr lang="en-US" sz="2800" dirty="0" smtClean="0">
                <a:solidFill>
                  <a:srgbClr val="000000"/>
                </a:solidFill>
                <a:latin typeface="Microsoft JhengHei" charset="-120"/>
                <a:ea typeface="Microsoft JhengHei" charset="-120"/>
                <a:cs typeface="Microsoft JhengHei" charset="-120"/>
                <a:sym typeface="Arial" charset="0"/>
              </a:rPr>
              <a:t>透過與</a:t>
            </a:r>
            <a:r>
              <a:rPr lang="en-US" sz="2800" b="1" dirty="0" smtClean="0">
                <a:solidFill>
                  <a:srgbClr val="D70050"/>
                </a:solidFill>
                <a:latin typeface="Microsoft JhengHei" charset="-120"/>
                <a:ea typeface="Microsoft JhengHei" charset="-120"/>
                <a:cs typeface="Microsoft JhengHei" charset="-120"/>
                <a:sym typeface="Arial" charset="0"/>
              </a:rPr>
              <a:t>生活情境的結合</a:t>
            </a:r>
            <a:r>
              <a:rPr lang="en-US" sz="2800" dirty="0">
                <a:solidFill>
                  <a:srgbClr val="000000"/>
                </a:solidFill>
                <a:latin typeface="Microsoft JhengHei" charset="-120"/>
                <a:ea typeface="Microsoft JhengHei" charset="-120"/>
                <a:cs typeface="Microsoft JhengHei" charset="-120"/>
                <a:sym typeface="Arial" charset="0"/>
              </a:rPr>
              <a:t>，</a:t>
            </a:r>
          </a:p>
          <a:p>
            <a:pPr>
              <a:lnSpc>
                <a:spcPct val="150000"/>
              </a:lnSpc>
              <a:buClr>
                <a:srgbClr val="000000"/>
              </a:buClr>
              <a:buSzPct val="25000"/>
              <a:buFont typeface="Arial" charset="0"/>
              <a:buNone/>
              <a:defRPr/>
            </a:pPr>
            <a:r>
              <a:rPr lang="en-US" sz="2800" dirty="0">
                <a:solidFill>
                  <a:srgbClr val="000000"/>
                </a:solidFill>
                <a:latin typeface="Microsoft JhengHei" charset="-120"/>
                <a:ea typeface="Microsoft JhengHei" charset="-120"/>
                <a:cs typeface="Microsoft JhengHei" charset="-120"/>
                <a:sym typeface="Arial" charset="0"/>
              </a:rPr>
              <a:t>學生能夠</a:t>
            </a:r>
            <a:r>
              <a:rPr lang="en-US" sz="2800" b="1" dirty="0">
                <a:solidFill>
                  <a:srgbClr val="0000FF"/>
                </a:solidFill>
                <a:latin typeface="Microsoft JhengHei" charset="-120"/>
                <a:ea typeface="Microsoft JhengHei" charset="-120"/>
                <a:cs typeface="Microsoft JhengHei" charset="-120"/>
                <a:sym typeface="Arial" charset="0"/>
              </a:rPr>
              <a:t>理解所學</a:t>
            </a:r>
            <a:r>
              <a:rPr lang="en-US" sz="2800" dirty="0" smtClean="0">
                <a:solidFill>
                  <a:srgbClr val="000000"/>
                </a:solidFill>
                <a:latin typeface="Microsoft JhengHei" charset="-120"/>
                <a:ea typeface="Microsoft JhengHei" charset="-120"/>
                <a:cs typeface="Microsoft JhengHei" charset="-120"/>
                <a:sym typeface="Arial" charset="0"/>
              </a:rPr>
              <a:t>，</a:t>
            </a:r>
          </a:p>
          <a:p>
            <a:pPr>
              <a:lnSpc>
                <a:spcPct val="150000"/>
              </a:lnSpc>
              <a:buClr>
                <a:srgbClr val="000000"/>
              </a:buClr>
              <a:buSzPct val="25000"/>
              <a:buFont typeface="Arial" charset="0"/>
              <a:buNone/>
              <a:defRPr/>
            </a:pPr>
            <a:r>
              <a:rPr lang="en-US" sz="2800" dirty="0" smtClean="0">
                <a:solidFill>
                  <a:srgbClr val="000000"/>
                </a:solidFill>
                <a:latin typeface="Microsoft JhengHei" charset="-120"/>
                <a:ea typeface="Microsoft JhengHei" charset="-120"/>
                <a:cs typeface="Microsoft JhengHei" charset="-120"/>
                <a:sym typeface="Arial" charset="0"/>
              </a:rPr>
              <a:t>進而</a:t>
            </a:r>
            <a:r>
              <a:rPr lang="en-US" sz="2800" b="1" dirty="0">
                <a:solidFill>
                  <a:srgbClr val="0000FF"/>
                </a:solidFill>
                <a:latin typeface="Microsoft JhengHei" charset="-120"/>
                <a:ea typeface="Microsoft JhengHei" charset="-120"/>
                <a:cs typeface="Microsoft JhengHei" charset="-120"/>
                <a:sym typeface="Arial" charset="0"/>
              </a:rPr>
              <a:t>整合和運用所學</a:t>
            </a:r>
            <a:r>
              <a:rPr lang="en-US" sz="2800" dirty="0">
                <a:solidFill>
                  <a:srgbClr val="000000"/>
                </a:solidFill>
                <a:latin typeface="Microsoft JhengHei" charset="-120"/>
                <a:ea typeface="Microsoft JhengHei" charset="-120"/>
                <a:cs typeface="Microsoft JhengHei" charset="-120"/>
                <a:sym typeface="Arial" charset="0"/>
              </a:rPr>
              <a:t>，</a:t>
            </a:r>
          </a:p>
          <a:p>
            <a:pPr>
              <a:lnSpc>
                <a:spcPct val="150000"/>
              </a:lnSpc>
              <a:buClr>
                <a:srgbClr val="000000"/>
              </a:buClr>
              <a:buSzPct val="25000"/>
              <a:buFont typeface="Arial" charset="0"/>
              <a:buNone/>
              <a:defRPr/>
            </a:pPr>
            <a:r>
              <a:rPr lang="en-US" sz="2800" dirty="0">
                <a:solidFill>
                  <a:srgbClr val="000000"/>
                </a:solidFill>
                <a:latin typeface="Microsoft JhengHei" charset="-120"/>
                <a:ea typeface="Microsoft JhengHei" charset="-120"/>
                <a:cs typeface="Microsoft JhengHei" charset="-120"/>
                <a:sym typeface="Arial" charset="0"/>
              </a:rPr>
              <a:t>解決問題、推陳出新</a:t>
            </a:r>
            <a:r>
              <a:rPr lang="en-US" sz="2800" dirty="0" smtClean="0">
                <a:solidFill>
                  <a:srgbClr val="000000"/>
                </a:solidFill>
                <a:latin typeface="Microsoft JhengHei" charset="-120"/>
                <a:ea typeface="Microsoft JhengHei" charset="-120"/>
                <a:cs typeface="Microsoft JhengHei" charset="-120"/>
                <a:sym typeface="Arial" charset="0"/>
              </a:rPr>
              <a:t>，</a:t>
            </a:r>
          </a:p>
          <a:p>
            <a:pPr>
              <a:lnSpc>
                <a:spcPct val="150000"/>
              </a:lnSpc>
              <a:buClr>
                <a:srgbClr val="000000"/>
              </a:buClr>
              <a:buSzPct val="25000"/>
              <a:buFont typeface="Arial" charset="0"/>
              <a:buNone/>
              <a:defRPr/>
            </a:pPr>
            <a:r>
              <a:rPr lang="en-US" sz="2800" dirty="0" smtClean="0">
                <a:solidFill>
                  <a:srgbClr val="000000"/>
                </a:solidFill>
                <a:latin typeface="Microsoft JhengHei" charset="-120"/>
                <a:ea typeface="Microsoft JhengHei" charset="-120"/>
                <a:cs typeface="Microsoft JhengHei" charset="-120"/>
                <a:sym typeface="Arial" charset="0"/>
              </a:rPr>
              <a:t>成為與時俱進的</a:t>
            </a:r>
            <a:r>
              <a:rPr lang="en-US" sz="2800" b="1" dirty="0">
                <a:solidFill>
                  <a:srgbClr val="D70050"/>
                </a:solidFill>
                <a:latin typeface="Microsoft JhengHei" charset="-120"/>
                <a:ea typeface="Microsoft JhengHei" charset="-120"/>
                <a:cs typeface="Microsoft JhengHei" charset="-120"/>
                <a:sym typeface="Arial" charset="0"/>
              </a:rPr>
              <a:t>終身學習者</a:t>
            </a:r>
            <a:r>
              <a:rPr lang="en-US" sz="2800" dirty="0">
                <a:solidFill>
                  <a:srgbClr val="000000"/>
                </a:solidFill>
                <a:latin typeface="Microsoft JhengHei" charset="-120"/>
                <a:ea typeface="Microsoft JhengHei" charset="-120"/>
                <a:cs typeface="Microsoft JhengHei" charset="-120"/>
                <a:sym typeface="Arial" charset="0"/>
              </a:rPr>
              <a:t>。</a:t>
            </a:r>
          </a:p>
        </p:txBody>
      </p:sp>
      <p:sp>
        <p:nvSpPr>
          <p:cNvPr id="31749" name="Shape 541"/>
          <p:cNvSpPr txBox="1">
            <a:spLocks/>
          </p:cNvSpPr>
          <p:nvPr/>
        </p:nvSpPr>
        <p:spPr bwMode="auto">
          <a:xfrm>
            <a:off x="971601" y="562979"/>
            <a:ext cx="7848872"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91440" tIns="45720" rIns="91440" bIns="45720" numCol="1" anchor="ctr" anchorCtr="0" compatLnSpc="1">
            <a:prstTxWarp prst="textNoShape">
              <a:avLst/>
            </a:prstTxWarp>
          </a:bodyPr>
          <a:lstStyle>
            <a:defPPr>
              <a:defRPr lang="zh-TW"/>
            </a:defPPr>
            <a:lvl1pPr algn="ctr" fontAlgn="base">
              <a:spcBef>
                <a:spcPct val="0"/>
              </a:spcBef>
              <a:spcAft>
                <a:spcPct val="0"/>
              </a:spcAft>
              <a:buSzPts val="2800"/>
              <a:defRPr sz="3300" b="1">
                <a:solidFill>
                  <a:schemeClr val="accent1">
                    <a:lumMod val="75000"/>
                  </a:schemeClr>
                </a:solidFill>
                <a:latin typeface="微軟正黑體" pitchFamily="34" charset="-120"/>
                <a:ea typeface="微軟正黑體" pitchFamily="34" charset="-120"/>
                <a:cs typeface="+mj-cs"/>
              </a:defRPr>
            </a:lvl1pPr>
            <a:lvl2pPr algn="ctr" fontAlgn="base">
              <a:spcBef>
                <a:spcPct val="0"/>
              </a:spcBef>
              <a:spcAft>
                <a:spcPct val="0"/>
              </a:spcAft>
              <a:defRPr sz="4400">
                <a:latin typeface="Calibri" panose="020F0502020204030204" pitchFamily="34" charset="0"/>
                <a:ea typeface="新細明體" panose="02020500000000000000" pitchFamily="18" charset="-120"/>
              </a:defRPr>
            </a:lvl2pPr>
            <a:lvl3pPr algn="ctr" fontAlgn="base">
              <a:spcBef>
                <a:spcPct val="0"/>
              </a:spcBef>
              <a:spcAft>
                <a:spcPct val="0"/>
              </a:spcAft>
              <a:defRPr sz="4400">
                <a:latin typeface="Calibri" panose="020F0502020204030204" pitchFamily="34" charset="0"/>
                <a:ea typeface="新細明體" panose="02020500000000000000" pitchFamily="18" charset="-120"/>
              </a:defRPr>
            </a:lvl3pPr>
            <a:lvl4pPr algn="ctr" fontAlgn="base">
              <a:spcBef>
                <a:spcPct val="0"/>
              </a:spcBef>
              <a:spcAft>
                <a:spcPct val="0"/>
              </a:spcAft>
              <a:defRPr sz="4400">
                <a:latin typeface="Calibri" panose="020F0502020204030204" pitchFamily="34" charset="0"/>
                <a:ea typeface="新細明體" panose="02020500000000000000" pitchFamily="18" charset="-120"/>
              </a:defRPr>
            </a:lvl4pPr>
            <a:lvl5pPr algn="ctr" fontAlgn="base">
              <a:spcBef>
                <a:spcPct val="0"/>
              </a:spcBef>
              <a:spcAft>
                <a:spcPct val="0"/>
              </a:spcAft>
              <a:defRPr sz="4400">
                <a:latin typeface="Calibri" panose="020F0502020204030204" pitchFamily="34" charset="0"/>
                <a:ea typeface="新細明體" panose="02020500000000000000" pitchFamily="18" charset="-120"/>
              </a:defRPr>
            </a:lvl5pPr>
            <a:lvl6pPr marL="457200" algn="ctr" fontAlgn="base">
              <a:spcBef>
                <a:spcPct val="0"/>
              </a:spcBef>
              <a:spcAft>
                <a:spcPct val="0"/>
              </a:spcAft>
              <a:defRPr sz="4400">
                <a:latin typeface="Calibri" panose="020F0502020204030204" pitchFamily="34" charset="0"/>
                <a:ea typeface="新細明體" panose="02020500000000000000" pitchFamily="18" charset="-120"/>
              </a:defRPr>
            </a:lvl6pPr>
            <a:lvl7pPr marL="914400" algn="ctr" fontAlgn="base">
              <a:spcBef>
                <a:spcPct val="0"/>
              </a:spcBef>
              <a:spcAft>
                <a:spcPct val="0"/>
              </a:spcAft>
              <a:defRPr sz="4400">
                <a:latin typeface="Calibri" panose="020F0502020204030204" pitchFamily="34" charset="0"/>
                <a:ea typeface="新細明體" panose="02020500000000000000" pitchFamily="18" charset="-120"/>
              </a:defRPr>
            </a:lvl7pPr>
            <a:lvl8pPr marL="1371600" algn="ctr" fontAlgn="base">
              <a:spcBef>
                <a:spcPct val="0"/>
              </a:spcBef>
              <a:spcAft>
                <a:spcPct val="0"/>
              </a:spcAft>
              <a:defRPr sz="4400">
                <a:latin typeface="Calibri" panose="020F0502020204030204" pitchFamily="34" charset="0"/>
                <a:ea typeface="新細明體" panose="02020500000000000000" pitchFamily="18" charset="-120"/>
              </a:defRPr>
            </a:lvl8pPr>
            <a:lvl9pPr marL="1828800" algn="ctr" fontAlgn="base">
              <a:spcBef>
                <a:spcPct val="0"/>
              </a:spcBef>
              <a:spcAft>
                <a:spcPct val="0"/>
              </a:spcAft>
              <a:defRPr sz="4400">
                <a:latin typeface="Calibri" panose="020F0502020204030204" pitchFamily="34" charset="0"/>
                <a:ea typeface="新細明體" panose="02020500000000000000" pitchFamily="18" charset="-120"/>
              </a:defRPr>
            </a:lvl9pPr>
          </a:lstStyle>
          <a:p>
            <a:r>
              <a:rPr lang="zh-TW" altLang="en-US" dirty="0" smtClean="0">
                <a:sym typeface="Arial" pitchFamily="34" charset="0"/>
              </a:rPr>
              <a:t>二、</a:t>
            </a:r>
            <a:r>
              <a:rPr lang="zh-TW" altLang="en-US" dirty="0">
                <a:sym typeface="Arial" pitchFamily="34" charset="0"/>
              </a:rPr>
              <a:t>總綱願景</a:t>
            </a:r>
            <a:r>
              <a:rPr lang="en-US" altLang="zh-TW" dirty="0">
                <a:sym typeface="Arial" pitchFamily="34" charset="0"/>
              </a:rPr>
              <a:t/>
            </a:r>
            <a:br>
              <a:rPr lang="en-US" altLang="zh-TW" dirty="0">
                <a:sym typeface="Arial" pitchFamily="34" charset="0"/>
              </a:rPr>
            </a:br>
            <a:r>
              <a:rPr lang="zh-TW" altLang="en-US" dirty="0">
                <a:solidFill>
                  <a:schemeClr val="tx2">
                    <a:lumMod val="75000"/>
                  </a:schemeClr>
                </a:solidFill>
                <a:sym typeface="Arial" pitchFamily="34" charset="0"/>
              </a:rPr>
              <a:t>成就每一個孩子</a:t>
            </a:r>
            <a:r>
              <a:rPr lang="en-US" altLang="zh-TW" dirty="0">
                <a:solidFill>
                  <a:schemeClr val="tx2">
                    <a:lumMod val="75000"/>
                  </a:schemeClr>
                </a:solidFill>
                <a:sym typeface="Arial" pitchFamily="34" charset="0"/>
              </a:rPr>
              <a:t>-</a:t>
            </a:r>
            <a:r>
              <a:rPr lang="en-US" altLang="zh-TW" dirty="0" err="1">
                <a:solidFill>
                  <a:schemeClr val="tx2">
                    <a:lumMod val="75000"/>
                  </a:schemeClr>
                </a:solidFill>
                <a:sym typeface="Arial" pitchFamily="34" charset="0"/>
              </a:rPr>
              <a:t>適性揚才</a:t>
            </a:r>
            <a:r>
              <a:rPr lang="zh-TW" altLang="en-US" dirty="0">
                <a:solidFill>
                  <a:schemeClr val="tx2">
                    <a:lumMod val="75000"/>
                  </a:schemeClr>
                </a:solidFill>
                <a:sym typeface="Arial" pitchFamily="34" charset="0"/>
              </a:rPr>
              <a:t>，</a:t>
            </a:r>
            <a:r>
              <a:rPr lang="en-US" altLang="zh-TW" dirty="0" err="1">
                <a:solidFill>
                  <a:schemeClr val="tx2">
                    <a:lumMod val="75000"/>
                  </a:schemeClr>
                </a:solidFill>
                <a:sym typeface="Arial" pitchFamily="34" charset="0"/>
              </a:rPr>
              <a:t>終身學習</a:t>
            </a:r>
            <a:endParaRPr lang="en-US" altLang="zh-TW" dirty="0">
              <a:solidFill>
                <a:schemeClr val="tx2">
                  <a:lumMod val="75000"/>
                </a:schemeClr>
              </a:solidFill>
              <a:sym typeface="Arial" pitchFamily="34" charset="0"/>
            </a:endParaRPr>
          </a:p>
        </p:txBody>
      </p:sp>
      <p:sp>
        <p:nvSpPr>
          <p:cNvPr id="31750" name="文字方塊 8"/>
          <p:cNvSpPr txBox="1">
            <a:spLocks noChangeArrowheads="1"/>
          </p:cNvSpPr>
          <p:nvPr/>
        </p:nvSpPr>
        <p:spPr bwMode="auto">
          <a:xfrm>
            <a:off x="1045927" y="5797391"/>
            <a:ext cx="2952750" cy="276999"/>
          </a:xfrm>
          <a:prstGeom prst="rect">
            <a:avLst/>
          </a:prstGeom>
          <a:noFill/>
          <a:ln w="9525">
            <a:noFill/>
            <a:miter lim="800000"/>
            <a:headEnd/>
            <a:tailEnd/>
          </a:ln>
        </p:spPr>
        <p:txBody>
          <a:bodyPr anchor="ctr">
            <a:spAutoFit/>
          </a:bodyPr>
          <a:lstStyle/>
          <a:p>
            <a:pPr algn="ctr"/>
            <a:r>
              <a:rPr lang="zh-TW" altLang="en-US" sz="1200" dirty="0">
                <a:solidFill>
                  <a:prstClr val="black"/>
                </a:solidFill>
                <a:latin typeface="Microsoft JhengHei" charset="-120"/>
                <a:ea typeface="Microsoft JhengHei" charset="-120"/>
                <a:cs typeface="Microsoft JhengHei" charset="-120"/>
              </a:rPr>
              <a:t>圖片來源：十二年國民基本教育宣導影片</a:t>
            </a:r>
          </a:p>
        </p:txBody>
      </p:sp>
    </p:spTree>
    <p:extLst>
      <p:ext uri="{BB962C8B-B14F-4D97-AF65-F5344CB8AC3E}">
        <p14:creationId xmlns:p14="http://schemas.microsoft.com/office/powerpoint/2010/main" val="3939771613"/>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hape 471"/>
          <p:cNvSpPr>
            <a:spLocks noGrp="1"/>
          </p:cNvSpPr>
          <p:nvPr>
            <p:ph type="title"/>
          </p:nvPr>
        </p:nvSpPr>
        <p:spPr>
          <a:xfrm>
            <a:off x="1979712" y="436581"/>
            <a:ext cx="5485532" cy="70246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91440" tIns="45720" rIns="91440" bIns="45720" numCol="1" anchor="ctr" anchorCtr="0" compatLnSpc="1">
            <a:prstTxWarp prst="textNoShape">
              <a:avLst/>
            </a:prstTxWarp>
            <a:normAutofit fontScale="90000"/>
          </a:bodyPr>
          <a:lstStyle/>
          <a:p>
            <a:pPr>
              <a:buSzPts val="2800"/>
            </a:pPr>
            <a:r>
              <a:rPr lang="zh-TW" altLang="en-US" b="1" dirty="0" smtClean="0">
                <a:solidFill>
                  <a:schemeClr val="accent1">
                    <a:lumMod val="75000"/>
                  </a:schemeClr>
                </a:solidFill>
                <a:sym typeface="Arial" pitchFamily="34" charset="0"/>
              </a:rPr>
              <a:t>三、</a:t>
            </a:r>
            <a:r>
              <a:rPr lang="en-US" altLang="zh-TW" b="1" dirty="0" err="1">
                <a:solidFill>
                  <a:schemeClr val="accent1">
                    <a:lumMod val="75000"/>
                  </a:schemeClr>
                </a:solidFill>
                <a:sym typeface="Arial" pitchFamily="34" charset="0"/>
              </a:rPr>
              <a:t>總綱的基本理念</a:t>
            </a:r>
            <a:endParaRPr lang="en-US" altLang="zh-TW" b="1" dirty="0">
              <a:solidFill>
                <a:schemeClr val="accent1">
                  <a:lumMod val="75000"/>
                </a:schemeClr>
              </a:solidFill>
              <a:sym typeface="Arial" pitchFamily="34" charset="0"/>
            </a:endParaRPr>
          </a:p>
        </p:txBody>
      </p:sp>
      <p:sp>
        <p:nvSpPr>
          <p:cNvPr id="48131" name="投影片編號版面配置區 10"/>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2400">
                <a:solidFill>
                  <a:schemeClr val="tx1"/>
                </a:solidFill>
                <a:latin typeface="Calibri" pitchFamily="34" charset="0"/>
                <a:ea typeface="新細明體" pitchFamily="18" charset="-120"/>
              </a:defRPr>
            </a:lvl1pPr>
            <a:lvl2pPr marL="557199" indent="-214308">
              <a:spcBef>
                <a:spcPct val="20000"/>
              </a:spcBef>
              <a:buFont typeface="Arial" pitchFamily="34" charset="0"/>
              <a:buChar char="–"/>
              <a:defRPr sz="2100">
                <a:solidFill>
                  <a:schemeClr val="tx1"/>
                </a:solidFill>
                <a:latin typeface="Calibri" pitchFamily="34" charset="0"/>
                <a:ea typeface="新細明體" pitchFamily="18" charset="-120"/>
              </a:defRPr>
            </a:lvl2pPr>
            <a:lvl3pPr marL="857228" indent="-171446">
              <a:spcBef>
                <a:spcPct val="20000"/>
              </a:spcBef>
              <a:buFont typeface="Arial" pitchFamily="34" charset="0"/>
              <a:buChar char="•"/>
              <a:defRPr sz="1800">
                <a:solidFill>
                  <a:schemeClr val="tx1"/>
                </a:solidFill>
                <a:latin typeface="Calibri" pitchFamily="34" charset="0"/>
                <a:ea typeface="新細明體" pitchFamily="18" charset="-120"/>
              </a:defRPr>
            </a:lvl3pPr>
            <a:lvl4pPr marL="1200120" indent="-171446">
              <a:spcBef>
                <a:spcPct val="20000"/>
              </a:spcBef>
              <a:buFont typeface="Arial" pitchFamily="34" charset="0"/>
              <a:buChar char="–"/>
              <a:defRPr sz="1500">
                <a:solidFill>
                  <a:schemeClr val="tx1"/>
                </a:solidFill>
                <a:latin typeface="Calibri" pitchFamily="34" charset="0"/>
                <a:ea typeface="新細明體" pitchFamily="18" charset="-120"/>
              </a:defRPr>
            </a:lvl4pPr>
            <a:lvl5pPr marL="1543012" indent="-171446">
              <a:spcBef>
                <a:spcPct val="20000"/>
              </a:spcBef>
              <a:buFont typeface="Arial" pitchFamily="34" charset="0"/>
              <a:buChar char="»"/>
              <a:defRPr sz="1500">
                <a:solidFill>
                  <a:schemeClr val="tx1"/>
                </a:solidFill>
                <a:latin typeface="Calibri" pitchFamily="34" charset="0"/>
                <a:ea typeface="新細明體" pitchFamily="18" charset="-120"/>
              </a:defRPr>
            </a:lvl5pPr>
            <a:lvl6pPr marL="1885903" indent="-171446" eaLnBrk="0" fontAlgn="base" hangingPunct="0">
              <a:spcBef>
                <a:spcPct val="20000"/>
              </a:spcBef>
              <a:spcAft>
                <a:spcPct val="0"/>
              </a:spcAft>
              <a:buFont typeface="Arial" pitchFamily="34" charset="0"/>
              <a:buChar char="»"/>
              <a:defRPr sz="1500">
                <a:solidFill>
                  <a:schemeClr val="tx1"/>
                </a:solidFill>
                <a:latin typeface="Calibri" pitchFamily="34" charset="0"/>
                <a:ea typeface="新細明體" pitchFamily="18" charset="-120"/>
              </a:defRPr>
            </a:lvl6pPr>
            <a:lvl7pPr marL="2228795" indent="-171446" eaLnBrk="0" fontAlgn="base" hangingPunct="0">
              <a:spcBef>
                <a:spcPct val="20000"/>
              </a:spcBef>
              <a:spcAft>
                <a:spcPct val="0"/>
              </a:spcAft>
              <a:buFont typeface="Arial" pitchFamily="34" charset="0"/>
              <a:buChar char="»"/>
              <a:defRPr sz="1500">
                <a:solidFill>
                  <a:schemeClr val="tx1"/>
                </a:solidFill>
                <a:latin typeface="Calibri" pitchFamily="34" charset="0"/>
                <a:ea typeface="新細明體" pitchFamily="18" charset="-120"/>
              </a:defRPr>
            </a:lvl7pPr>
            <a:lvl8pPr marL="2571686" indent="-171446" eaLnBrk="0" fontAlgn="base" hangingPunct="0">
              <a:spcBef>
                <a:spcPct val="20000"/>
              </a:spcBef>
              <a:spcAft>
                <a:spcPct val="0"/>
              </a:spcAft>
              <a:buFont typeface="Arial" pitchFamily="34" charset="0"/>
              <a:buChar char="»"/>
              <a:defRPr sz="1500">
                <a:solidFill>
                  <a:schemeClr val="tx1"/>
                </a:solidFill>
                <a:latin typeface="Calibri" pitchFamily="34" charset="0"/>
                <a:ea typeface="新細明體" pitchFamily="18" charset="-120"/>
              </a:defRPr>
            </a:lvl8pPr>
            <a:lvl9pPr marL="2914577" indent="-171446" eaLnBrk="0" fontAlgn="base" hangingPunct="0">
              <a:spcBef>
                <a:spcPct val="20000"/>
              </a:spcBef>
              <a:spcAft>
                <a:spcPct val="0"/>
              </a:spcAft>
              <a:buFont typeface="Arial" pitchFamily="34" charset="0"/>
              <a:buChar char="»"/>
              <a:defRPr sz="1500">
                <a:solidFill>
                  <a:schemeClr val="tx1"/>
                </a:solidFill>
                <a:latin typeface="Calibri" pitchFamily="34" charset="0"/>
                <a:ea typeface="新細明體" pitchFamily="18" charset="-120"/>
              </a:defRPr>
            </a:lvl9pPr>
          </a:lstStyle>
          <a:p>
            <a:pPr>
              <a:spcBef>
                <a:spcPct val="0"/>
              </a:spcBef>
              <a:buFontTx/>
              <a:buNone/>
            </a:pPr>
            <a:fld id="{80B48FE6-1051-426A-9515-C09F32B0545D}" type="slidenum">
              <a:rPr lang="zh-TW" altLang="en-US" sz="900">
                <a:solidFill>
                  <a:srgbClr val="898989"/>
                </a:solidFill>
                <a:latin typeface="標楷體" pitchFamily="65" charset="-120"/>
                <a:ea typeface="標楷體" pitchFamily="65" charset="-120"/>
                <a:cs typeface="Times New Roman" pitchFamily="18" charset="0"/>
              </a:rPr>
              <a:pPr>
                <a:spcBef>
                  <a:spcPct val="0"/>
                </a:spcBef>
                <a:buFontTx/>
                <a:buNone/>
              </a:pPr>
              <a:t>8</a:t>
            </a:fld>
            <a:endParaRPr lang="en-US" altLang="zh-TW" sz="900">
              <a:solidFill>
                <a:srgbClr val="898989"/>
              </a:solidFill>
              <a:latin typeface="標楷體" pitchFamily="65" charset="-120"/>
              <a:ea typeface="標楷體" pitchFamily="65" charset="-120"/>
              <a:cs typeface="Times New Roman" pitchFamily="18" charset="0"/>
            </a:endParaRPr>
          </a:p>
        </p:txBody>
      </p:sp>
      <p:grpSp>
        <p:nvGrpSpPr>
          <p:cNvPr id="4" name="群組 3"/>
          <p:cNvGrpSpPr/>
          <p:nvPr/>
        </p:nvGrpSpPr>
        <p:grpSpPr>
          <a:xfrm>
            <a:off x="1054101" y="1695266"/>
            <a:ext cx="2509788" cy="3419112"/>
            <a:chOff x="1054101" y="1695266"/>
            <a:chExt cx="2509788" cy="3419112"/>
          </a:xfrm>
        </p:grpSpPr>
        <p:pic>
          <p:nvPicPr>
            <p:cNvPr id="48132" name="Shape 472"/>
            <p:cNvPicPr preferRelativeResize="0">
              <a:picLocks noChangeAspect="1" noChangeArrowheads="1"/>
            </p:cNvPicPr>
            <p:nvPr/>
          </p:nvPicPr>
          <p:blipFill rotWithShape="1">
            <a:blip r:embed="rId3" cstate="print">
              <a:extLst>
                <a:ext uri="{28A0092B-C50C-407E-A947-70E740481C1C}">
                  <a14:useLocalDpi xmlns:a14="http://schemas.microsoft.com/office/drawing/2010/main" val="0"/>
                </a:ext>
              </a:extLst>
            </a:blip>
            <a:srcRect r="66932"/>
            <a:stretch/>
          </p:blipFill>
          <p:spPr bwMode="auto">
            <a:xfrm>
              <a:off x="1054101" y="2269198"/>
              <a:ext cx="2509788" cy="1826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Shape 473"/>
            <p:cNvSpPr txBox="1">
              <a:spLocks noChangeArrowheads="1"/>
            </p:cNvSpPr>
            <p:nvPr/>
          </p:nvSpPr>
          <p:spPr bwMode="auto">
            <a:xfrm>
              <a:off x="1458915" y="1695266"/>
              <a:ext cx="17064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68569" rIns="68569" bIns="68569" anchor="ctr"/>
            <a:lstStyle>
              <a:lvl1pPr>
                <a:spcBef>
                  <a:spcPct val="20000"/>
                </a:spcBef>
                <a:buFont typeface="Arial" pitchFamily="34" charset="0"/>
                <a:buChar char="•"/>
                <a:defRPr sz="3200">
                  <a:solidFill>
                    <a:schemeClr val="tx1"/>
                  </a:solidFill>
                  <a:latin typeface="Calibri" pitchFamily="34" charset="0"/>
                  <a:ea typeface="新細明體" pitchFamily="18" charset="-120"/>
                </a:defRPr>
              </a:lvl1pPr>
              <a:lvl2pPr marL="742950" indent="-285750">
                <a:spcBef>
                  <a:spcPct val="20000"/>
                </a:spcBef>
                <a:buFont typeface="Arial" pitchFamily="34"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pitchFamily="34"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pitchFamily="34"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pitchFamily="34"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9pPr>
            </a:lstStyle>
            <a:p>
              <a:pPr algn="ctr">
                <a:spcBef>
                  <a:spcPct val="0"/>
                </a:spcBef>
                <a:buClr>
                  <a:srgbClr val="CC0000"/>
                </a:buClr>
                <a:buSzPct val="25000"/>
                <a:buFont typeface="Arial" pitchFamily="34" charset="0"/>
                <a:buNone/>
              </a:pPr>
              <a:r>
                <a:rPr lang="en-US" altLang="zh-TW" sz="3600" b="1" dirty="0">
                  <a:solidFill>
                    <a:srgbClr val="0000FF"/>
                  </a:solidFill>
                  <a:latin typeface="Microsoft JhengHei" charset="-120"/>
                  <a:ea typeface="Microsoft JhengHei" charset="-120"/>
                  <a:cs typeface="Microsoft JhengHei" charset="-120"/>
                  <a:sym typeface="Arial" pitchFamily="34" charset="0"/>
                </a:rPr>
                <a:t>自  發</a:t>
              </a:r>
            </a:p>
          </p:txBody>
        </p:sp>
        <p:sp>
          <p:nvSpPr>
            <p:cNvPr id="48136" name="Shape 476"/>
            <p:cNvSpPr txBox="1">
              <a:spLocks noChangeArrowheads="1"/>
            </p:cNvSpPr>
            <p:nvPr/>
          </p:nvSpPr>
          <p:spPr bwMode="auto">
            <a:xfrm>
              <a:off x="1187354" y="4148896"/>
              <a:ext cx="2238233" cy="965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68569" rIns="68569" bIns="68569" anchor="ctr"/>
            <a:lstStyle>
              <a:lvl1pPr>
                <a:spcBef>
                  <a:spcPct val="20000"/>
                </a:spcBef>
                <a:buFont typeface="Arial" pitchFamily="34" charset="0"/>
                <a:buChar char="•"/>
                <a:defRPr sz="3200">
                  <a:solidFill>
                    <a:schemeClr val="tx1"/>
                  </a:solidFill>
                  <a:latin typeface="Calibri" pitchFamily="34" charset="0"/>
                  <a:ea typeface="新細明體" pitchFamily="18" charset="-120"/>
                </a:defRPr>
              </a:lvl1pPr>
              <a:lvl2pPr marL="742950" indent="-285750">
                <a:spcBef>
                  <a:spcPct val="20000"/>
                </a:spcBef>
                <a:buFont typeface="Arial" pitchFamily="34"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pitchFamily="34"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pitchFamily="34"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pitchFamily="34"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9pPr>
            </a:lstStyle>
            <a:p>
              <a:pPr algn="ctr">
                <a:spcBef>
                  <a:spcPct val="0"/>
                </a:spcBef>
                <a:buClr>
                  <a:srgbClr val="000000"/>
                </a:buClr>
                <a:buSzPct val="25000"/>
                <a:buFont typeface="Arial" pitchFamily="34" charset="0"/>
                <a:buNone/>
              </a:pPr>
              <a:r>
                <a:rPr lang="en-US" altLang="zh-TW" sz="3000" b="1" dirty="0" err="1" smtClean="0">
                  <a:solidFill>
                    <a:srgbClr val="002060"/>
                  </a:solidFill>
                  <a:latin typeface="Microsoft JhengHei" charset="-120"/>
                  <a:ea typeface="Microsoft JhengHei" charset="-120"/>
                  <a:cs typeface="Microsoft JhengHei" charset="-120"/>
                  <a:sym typeface="Arial" pitchFamily="34" charset="0"/>
                </a:rPr>
                <a:t>有意願</a:t>
              </a:r>
              <a:endParaRPr lang="en-US" altLang="zh-TW" sz="3000" b="1" dirty="0">
                <a:solidFill>
                  <a:srgbClr val="002060"/>
                </a:solidFill>
                <a:latin typeface="Microsoft JhengHei" charset="-120"/>
                <a:ea typeface="Microsoft JhengHei" charset="-120"/>
                <a:cs typeface="Microsoft JhengHei" charset="-120"/>
                <a:sym typeface="Arial" pitchFamily="34" charset="0"/>
              </a:endParaRPr>
            </a:p>
            <a:p>
              <a:pPr algn="ctr">
                <a:spcBef>
                  <a:spcPct val="0"/>
                </a:spcBef>
                <a:buClr>
                  <a:srgbClr val="000000"/>
                </a:buClr>
                <a:buSzPct val="25000"/>
                <a:buFont typeface="Arial" pitchFamily="34" charset="0"/>
                <a:buNone/>
              </a:pPr>
              <a:r>
                <a:rPr lang="en-US" altLang="zh-TW" sz="3000" b="1" dirty="0" err="1" smtClean="0">
                  <a:solidFill>
                    <a:srgbClr val="002060"/>
                  </a:solidFill>
                  <a:latin typeface="Microsoft JhengHei" charset="-120"/>
                  <a:ea typeface="Microsoft JhengHei" charset="-120"/>
                  <a:cs typeface="Microsoft JhengHei" charset="-120"/>
                  <a:sym typeface="Arial" pitchFamily="34" charset="0"/>
                </a:rPr>
                <a:t>有動力</a:t>
              </a:r>
              <a:endParaRPr lang="en-US" altLang="zh-TW" sz="3000" b="1" dirty="0">
                <a:solidFill>
                  <a:srgbClr val="002060"/>
                </a:solidFill>
                <a:latin typeface="Microsoft JhengHei" charset="-120"/>
                <a:ea typeface="Microsoft JhengHei" charset="-120"/>
                <a:cs typeface="Microsoft JhengHei" charset="-120"/>
                <a:sym typeface="Arial" pitchFamily="34" charset="0"/>
              </a:endParaRPr>
            </a:p>
          </p:txBody>
        </p:sp>
      </p:grpSp>
      <p:grpSp>
        <p:nvGrpSpPr>
          <p:cNvPr id="3" name="群組 2"/>
          <p:cNvGrpSpPr/>
          <p:nvPr/>
        </p:nvGrpSpPr>
        <p:grpSpPr>
          <a:xfrm>
            <a:off x="3663516" y="1692437"/>
            <a:ext cx="2376265" cy="3421941"/>
            <a:chOff x="3663516" y="1692437"/>
            <a:chExt cx="2376265" cy="3421941"/>
          </a:xfrm>
        </p:grpSpPr>
        <p:sp>
          <p:nvSpPr>
            <p:cNvPr id="241669" name="Shape 474"/>
            <p:cNvSpPr txBox="1">
              <a:spLocks noChangeArrowheads="1"/>
            </p:cNvSpPr>
            <p:nvPr/>
          </p:nvSpPr>
          <p:spPr bwMode="auto">
            <a:xfrm>
              <a:off x="3996529" y="1692437"/>
              <a:ext cx="1704975" cy="577453"/>
            </a:xfrm>
            <a:prstGeom prst="rect">
              <a:avLst/>
            </a:prstGeom>
            <a:noFill/>
            <a:ln w="9525">
              <a:noFill/>
              <a:miter lim="800000"/>
              <a:headEnd/>
              <a:tailEnd/>
            </a:ln>
          </p:spPr>
          <p:txBody>
            <a:bodyPr lIns="68569" tIns="68569" rIns="68569" bIns="68569" anchor="ctr"/>
            <a:lstStyle/>
            <a:p>
              <a:pPr algn="ctr">
                <a:buClr>
                  <a:srgbClr val="CC0000"/>
                </a:buClr>
                <a:buSzPct val="25000"/>
                <a:buFont typeface="Arial" charset="0"/>
                <a:buNone/>
                <a:defRPr/>
              </a:pPr>
              <a:r>
                <a:rPr lang="en-US" sz="3600" b="1" dirty="0">
                  <a:solidFill>
                    <a:srgbClr val="F79646">
                      <a:lumMod val="75000"/>
                    </a:srgbClr>
                  </a:solidFill>
                  <a:latin typeface="Microsoft JhengHei" charset="-120"/>
                  <a:ea typeface="Microsoft JhengHei" charset="-120"/>
                  <a:cs typeface="Microsoft JhengHei" charset="-120"/>
                  <a:sym typeface="Arial" charset="0"/>
                </a:rPr>
                <a:t>互  動</a:t>
              </a:r>
            </a:p>
          </p:txBody>
        </p:sp>
        <p:sp>
          <p:nvSpPr>
            <p:cNvPr id="241672" name="Shape 477"/>
            <p:cNvSpPr txBox="1">
              <a:spLocks noChangeArrowheads="1"/>
            </p:cNvSpPr>
            <p:nvPr/>
          </p:nvSpPr>
          <p:spPr bwMode="auto">
            <a:xfrm>
              <a:off x="3736183" y="4148895"/>
              <a:ext cx="2241535" cy="965483"/>
            </a:xfrm>
            <a:prstGeom prst="rect">
              <a:avLst/>
            </a:prstGeom>
            <a:noFill/>
            <a:ln w="9525">
              <a:noFill/>
              <a:miter lim="800000"/>
              <a:headEnd/>
              <a:tailEnd/>
            </a:ln>
          </p:spPr>
          <p:txBody>
            <a:bodyPr lIns="68569" tIns="68569" rIns="68569" bIns="68569" anchor="ctr"/>
            <a:lstStyle/>
            <a:p>
              <a:pPr algn="ctr">
                <a:buClr>
                  <a:srgbClr val="000000"/>
                </a:buClr>
                <a:buSzPct val="25000"/>
                <a:buFont typeface="Arial" charset="0"/>
                <a:buNone/>
                <a:defRPr/>
              </a:pPr>
              <a:r>
                <a:rPr lang="en-US" sz="3000" b="1" dirty="0" err="1" smtClean="0">
                  <a:solidFill>
                    <a:srgbClr val="F79646">
                      <a:lumMod val="50000"/>
                    </a:srgbClr>
                  </a:solidFill>
                  <a:latin typeface="Microsoft JhengHei" charset="-120"/>
                  <a:ea typeface="Microsoft JhengHei" charset="-120"/>
                  <a:cs typeface="Microsoft JhengHei" charset="-120"/>
                  <a:sym typeface="Arial" charset="0"/>
                </a:rPr>
                <a:t>有方法</a:t>
              </a:r>
              <a:endParaRPr lang="en-US" sz="3000" b="1" dirty="0">
                <a:solidFill>
                  <a:srgbClr val="F79646">
                    <a:lumMod val="50000"/>
                  </a:srgbClr>
                </a:solidFill>
                <a:latin typeface="Microsoft JhengHei" charset="-120"/>
                <a:ea typeface="Microsoft JhengHei" charset="-120"/>
                <a:cs typeface="Microsoft JhengHei" charset="-120"/>
                <a:sym typeface="Arial" charset="0"/>
              </a:endParaRPr>
            </a:p>
            <a:p>
              <a:pPr algn="ctr">
                <a:buClr>
                  <a:srgbClr val="000000"/>
                </a:buClr>
                <a:buSzPct val="25000"/>
                <a:buFont typeface="Arial" charset="0"/>
                <a:buNone/>
                <a:defRPr/>
              </a:pPr>
              <a:r>
                <a:rPr lang="en-US" sz="3000" b="1" dirty="0" err="1" smtClean="0">
                  <a:solidFill>
                    <a:srgbClr val="F79646">
                      <a:lumMod val="50000"/>
                    </a:srgbClr>
                  </a:solidFill>
                  <a:latin typeface="Microsoft JhengHei" charset="-120"/>
                  <a:ea typeface="Microsoft JhengHei" charset="-120"/>
                  <a:cs typeface="Microsoft JhengHei" charset="-120"/>
                  <a:sym typeface="Arial" charset="0"/>
                </a:rPr>
                <a:t>有知識</a:t>
              </a:r>
              <a:endParaRPr lang="en-US" sz="3000" b="1" dirty="0">
                <a:solidFill>
                  <a:srgbClr val="F79646">
                    <a:lumMod val="50000"/>
                  </a:srgbClr>
                </a:solidFill>
                <a:latin typeface="Microsoft JhengHei" charset="-120"/>
                <a:ea typeface="Microsoft JhengHei" charset="-120"/>
                <a:cs typeface="Microsoft JhengHei" charset="-120"/>
                <a:sym typeface="Arial" charset="0"/>
              </a:endParaRPr>
            </a:p>
          </p:txBody>
        </p:sp>
        <p:pic>
          <p:nvPicPr>
            <p:cNvPr id="11" name="Shape 472"/>
            <p:cNvPicPr preferRelativeResize="0">
              <a:picLocks noChangeAspect="1" noChangeArrowheads="1"/>
            </p:cNvPicPr>
            <p:nvPr/>
          </p:nvPicPr>
          <p:blipFill rotWithShape="1">
            <a:blip r:embed="rId3" cstate="print">
              <a:extLst>
                <a:ext uri="{28A0092B-C50C-407E-A947-70E740481C1C}">
                  <a14:useLocalDpi xmlns:a14="http://schemas.microsoft.com/office/drawing/2010/main" val="0"/>
                </a:ext>
              </a:extLst>
            </a:blip>
            <a:srcRect l="33907" r="34785"/>
            <a:stretch/>
          </p:blipFill>
          <p:spPr bwMode="auto">
            <a:xfrm>
              <a:off x="3663516" y="2269198"/>
              <a:ext cx="2376265" cy="1826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 name="群組 1"/>
          <p:cNvGrpSpPr/>
          <p:nvPr/>
        </p:nvGrpSpPr>
        <p:grpSpPr>
          <a:xfrm>
            <a:off x="6139408" y="1691745"/>
            <a:ext cx="2504531" cy="3422634"/>
            <a:chOff x="6139408" y="1691745"/>
            <a:chExt cx="2504531" cy="3422634"/>
          </a:xfrm>
        </p:grpSpPr>
        <p:sp>
          <p:nvSpPr>
            <p:cNvPr id="48135" name="Shape 475"/>
            <p:cNvSpPr txBox="1">
              <a:spLocks noChangeArrowheads="1"/>
            </p:cNvSpPr>
            <p:nvPr/>
          </p:nvSpPr>
          <p:spPr bwMode="auto">
            <a:xfrm>
              <a:off x="6522640" y="1691745"/>
              <a:ext cx="1706563" cy="57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68569" rIns="68569" bIns="68569" anchor="ctr"/>
            <a:lstStyle>
              <a:lvl1pPr>
                <a:spcBef>
                  <a:spcPct val="20000"/>
                </a:spcBef>
                <a:buFont typeface="Arial" pitchFamily="34" charset="0"/>
                <a:buChar char="•"/>
                <a:defRPr sz="3200">
                  <a:solidFill>
                    <a:schemeClr val="tx1"/>
                  </a:solidFill>
                  <a:latin typeface="Calibri" pitchFamily="34" charset="0"/>
                  <a:ea typeface="新細明體" pitchFamily="18" charset="-120"/>
                </a:defRPr>
              </a:lvl1pPr>
              <a:lvl2pPr marL="742950" indent="-285750">
                <a:spcBef>
                  <a:spcPct val="20000"/>
                </a:spcBef>
                <a:buFont typeface="Arial" pitchFamily="34"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pitchFamily="34"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pitchFamily="34"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pitchFamily="34"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9pPr>
            </a:lstStyle>
            <a:p>
              <a:pPr algn="ctr">
                <a:spcBef>
                  <a:spcPct val="0"/>
                </a:spcBef>
                <a:buClr>
                  <a:srgbClr val="CC0000"/>
                </a:buClr>
                <a:buSzPct val="25000"/>
                <a:buFont typeface="Arial" pitchFamily="34" charset="0"/>
                <a:buNone/>
              </a:pPr>
              <a:r>
                <a:rPr lang="en-US" altLang="zh-TW" sz="3600" b="1" dirty="0">
                  <a:solidFill>
                    <a:srgbClr val="C00000"/>
                  </a:solidFill>
                  <a:latin typeface="Microsoft JhengHei" charset="-120"/>
                  <a:ea typeface="Microsoft JhengHei" charset="-120"/>
                  <a:cs typeface="Microsoft JhengHei" charset="-120"/>
                  <a:sym typeface="Arial" pitchFamily="34" charset="0"/>
                </a:rPr>
                <a:t>共  好</a:t>
              </a:r>
            </a:p>
          </p:txBody>
        </p:sp>
        <p:sp>
          <p:nvSpPr>
            <p:cNvPr id="48138" name="Shape 478"/>
            <p:cNvSpPr txBox="1">
              <a:spLocks noChangeArrowheads="1"/>
            </p:cNvSpPr>
            <p:nvPr/>
          </p:nvSpPr>
          <p:spPr bwMode="auto">
            <a:xfrm>
              <a:off x="6272015" y="4152070"/>
              <a:ext cx="2135005" cy="962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68569" rIns="68569" bIns="68569" anchor="ctr"/>
            <a:lstStyle>
              <a:lvl1pPr>
                <a:spcBef>
                  <a:spcPct val="20000"/>
                </a:spcBef>
                <a:buFont typeface="Arial" pitchFamily="34" charset="0"/>
                <a:buChar char="•"/>
                <a:defRPr sz="3200">
                  <a:solidFill>
                    <a:schemeClr val="tx1"/>
                  </a:solidFill>
                  <a:latin typeface="Calibri" pitchFamily="34" charset="0"/>
                  <a:ea typeface="新細明體" pitchFamily="18" charset="-120"/>
                </a:defRPr>
              </a:lvl1pPr>
              <a:lvl2pPr marL="742950" indent="-285750">
                <a:spcBef>
                  <a:spcPct val="20000"/>
                </a:spcBef>
                <a:buFont typeface="Arial" pitchFamily="34"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pitchFamily="34"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pitchFamily="34"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pitchFamily="34"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9pPr>
            </a:lstStyle>
            <a:p>
              <a:pPr algn="ctr">
                <a:spcBef>
                  <a:spcPct val="0"/>
                </a:spcBef>
                <a:buSzPct val="25000"/>
                <a:buFontTx/>
                <a:buNone/>
              </a:pPr>
              <a:r>
                <a:rPr lang="en-US" altLang="zh-TW" sz="3000" b="1" dirty="0" err="1" smtClean="0">
                  <a:solidFill>
                    <a:srgbClr val="920000"/>
                  </a:solidFill>
                  <a:latin typeface="Microsoft JhengHei" charset="-120"/>
                  <a:ea typeface="Microsoft JhengHei" charset="-120"/>
                  <a:cs typeface="Microsoft JhengHei" charset="-120"/>
                  <a:sym typeface="Arial" pitchFamily="34" charset="0"/>
                </a:rPr>
                <a:t>有善念</a:t>
              </a:r>
              <a:endParaRPr lang="en-US" altLang="zh-TW" sz="3000" b="1" dirty="0">
                <a:solidFill>
                  <a:srgbClr val="920000"/>
                </a:solidFill>
                <a:latin typeface="Microsoft JhengHei" charset="-120"/>
                <a:ea typeface="Microsoft JhengHei" charset="-120"/>
                <a:cs typeface="Microsoft JhengHei" charset="-120"/>
                <a:sym typeface="Arial" pitchFamily="34" charset="0"/>
              </a:endParaRPr>
            </a:p>
            <a:p>
              <a:pPr algn="ctr">
                <a:spcBef>
                  <a:spcPct val="0"/>
                </a:spcBef>
                <a:buSzPct val="25000"/>
                <a:buFontTx/>
                <a:buNone/>
              </a:pPr>
              <a:r>
                <a:rPr lang="en-US" altLang="zh-TW" sz="3000" b="1" dirty="0" err="1" smtClean="0">
                  <a:solidFill>
                    <a:srgbClr val="920000"/>
                  </a:solidFill>
                  <a:latin typeface="Microsoft JhengHei" charset="-120"/>
                  <a:ea typeface="Microsoft JhengHei" charset="-120"/>
                  <a:cs typeface="Microsoft JhengHei" charset="-120"/>
                  <a:sym typeface="Arial" pitchFamily="34" charset="0"/>
                </a:rPr>
                <a:t>能活用</a:t>
              </a:r>
              <a:endParaRPr lang="en-US" altLang="zh-TW" sz="3000" b="1" dirty="0">
                <a:solidFill>
                  <a:srgbClr val="920000"/>
                </a:solidFill>
                <a:latin typeface="Microsoft JhengHei" charset="-120"/>
                <a:ea typeface="Microsoft JhengHei" charset="-120"/>
                <a:cs typeface="Microsoft JhengHei" charset="-120"/>
                <a:sym typeface="Arial" pitchFamily="34" charset="0"/>
              </a:endParaRPr>
            </a:p>
          </p:txBody>
        </p:sp>
        <p:pic>
          <p:nvPicPr>
            <p:cNvPr id="12" name="Shape 472"/>
            <p:cNvPicPr preferRelativeResize="0">
              <a:picLocks noChangeAspect="1" noChangeArrowheads="1"/>
            </p:cNvPicPr>
            <p:nvPr/>
          </p:nvPicPr>
          <p:blipFill rotWithShape="1">
            <a:blip r:embed="rId3" cstate="print">
              <a:extLst>
                <a:ext uri="{28A0092B-C50C-407E-A947-70E740481C1C}">
                  <a14:useLocalDpi xmlns:a14="http://schemas.microsoft.com/office/drawing/2010/main" val="0"/>
                </a:ext>
              </a:extLst>
            </a:blip>
            <a:srcRect l="67001"/>
            <a:stretch/>
          </p:blipFill>
          <p:spPr bwMode="auto">
            <a:xfrm>
              <a:off x="6139408" y="2269198"/>
              <a:ext cx="2504531" cy="1826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440909471"/>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Shape 471"/>
          <p:cNvSpPr>
            <a:spLocks noGrp="1"/>
          </p:cNvSpPr>
          <p:nvPr>
            <p:ph type="title"/>
          </p:nvPr>
        </p:nvSpPr>
        <p:spPr>
          <a:xfrm>
            <a:off x="1748535" y="509875"/>
            <a:ext cx="5920913" cy="70246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91440" tIns="45720" rIns="91440" bIns="45720" numCol="1" anchor="ctr" anchorCtr="0" compatLnSpc="1">
            <a:prstTxWarp prst="textNoShape">
              <a:avLst/>
            </a:prstTxWarp>
            <a:normAutofit fontScale="90000"/>
          </a:bodyPr>
          <a:lstStyle/>
          <a:p>
            <a:pPr>
              <a:buSzPts val="2800"/>
            </a:pPr>
            <a:r>
              <a:rPr lang="zh-TW" altLang="en-US" b="1" dirty="0" smtClean="0">
                <a:solidFill>
                  <a:schemeClr val="accent1">
                    <a:lumMod val="75000"/>
                  </a:schemeClr>
                </a:solidFill>
                <a:sym typeface="Arial" pitchFamily="34" charset="0"/>
              </a:rPr>
              <a:t>四、</a:t>
            </a:r>
            <a:r>
              <a:rPr lang="en-US" altLang="zh-TW" b="1" dirty="0" err="1">
                <a:solidFill>
                  <a:schemeClr val="accent1">
                    <a:lumMod val="75000"/>
                  </a:schemeClr>
                </a:solidFill>
                <a:sym typeface="Arial" pitchFamily="34" charset="0"/>
              </a:rPr>
              <a:t>總綱的</a:t>
            </a:r>
            <a:r>
              <a:rPr lang="zh-TW" altLang="en-US" b="1" dirty="0">
                <a:solidFill>
                  <a:schemeClr val="accent1">
                    <a:lumMod val="75000"/>
                  </a:schemeClr>
                </a:solidFill>
                <a:sym typeface="Arial" pitchFamily="34" charset="0"/>
              </a:rPr>
              <a:t>課程目標</a:t>
            </a:r>
            <a:endParaRPr lang="en-US" altLang="zh-TW" b="1" dirty="0">
              <a:solidFill>
                <a:schemeClr val="accent1">
                  <a:lumMod val="75000"/>
                </a:schemeClr>
              </a:solidFill>
              <a:sym typeface="Arial" pitchFamily="34" charset="0"/>
            </a:endParaRPr>
          </a:p>
        </p:txBody>
      </p:sp>
      <p:sp>
        <p:nvSpPr>
          <p:cNvPr id="50179" name="投影片編號版面配置區 9"/>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2400">
                <a:solidFill>
                  <a:schemeClr val="tx1"/>
                </a:solidFill>
                <a:latin typeface="Calibri" pitchFamily="34" charset="0"/>
                <a:ea typeface="新細明體" pitchFamily="18" charset="-120"/>
              </a:defRPr>
            </a:lvl1pPr>
            <a:lvl2pPr marL="557199" indent="-214308">
              <a:spcBef>
                <a:spcPct val="20000"/>
              </a:spcBef>
              <a:buFont typeface="Arial" pitchFamily="34" charset="0"/>
              <a:buChar char="–"/>
              <a:defRPr sz="2100">
                <a:solidFill>
                  <a:schemeClr val="tx1"/>
                </a:solidFill>
                <a:latin typeface="Calibri" pitchFamily="34" charset="0"/>
                <a:ea typeface="新細明體" pitchFamily="18" charset="-120"/>
              </a:defRPr>
            </a:lvl2pPr>
            <a:lvl3pPr marL="857228" indent="-171446">
              <a:spcBef>
                <a:spcPct val="20000"/>
              </a:spcBef>
              <a:buFont typeface="Arial" pitchFamily="34" charset="0"/>
              <a:buChar char="•"/>
              <a:defRPr sz="1800">
                <a:solidFill>
                  <a:schemeClr val="tx1"/>
                </a:solidFill>
                <a:latin typeface="Calibri" pitchFamily="34" charset="0"/>
                <a:ea typeface="新細明體" pitchFamily="18" charset="-120"/>
              </a:defRPr>
            </a:lvl3pPr>
            <a:lvl4pPr marL="1200120" indent="-171446">
              <a:spcBef>
                <a:spcPct val="20000"/>
              </a:spcBef>
              <a:buFont typeface="Arial" pitchFamily="34" charset="0"/>
              <a:buChar char="–"/>
              <a:defRPr sz="1500">
                <a:solidFill>
                  <a:schemeClr val="tx1"/>
                </a:solidFill>
                <a:latin typeface="Calibri" pitchFamily="34" charset="0"/>
                <a:ea typeface="新細明體" pitchFamily="18" charset="-120"/>
              </a:defRPr>
            </a:lvl4pPr>
            <a:lvl5pPr marL="1543012" indent="-171446">
              <a:spcBef>
                <a:spcPct val="20000"/>
              </a:spcBef>
              <a:buFont typeface="Arial" pitchFamily="34" charset="0"/>
              <a:buChar char="»"/>
              <a:defRPr sz="1500">
                <a:solidFill>
                  <a:schemeClr val="tx1"/>
                </a:solidFill>
                <a:latin typeface="Calibri" pitchFamily="34" charset="0"/>
                <a:ea typeface="新細明體" pitchFamily="18" charset="-120"/>
              </a:defRPr>
            </a:lvl5pPr>
            <a:lvl6pPr marL="1885903" indent="-171446" eaLnBrk="0" fontAlgn="base" hangingPunct="0">
              <a:spcBef>
                <a:spcPct val="20000"/>
              </a:spcBef>
              <a:spcAft>
                <a:spcPct val="0"/>
              </a:spcAft>
              <a:buFont typeface="Arial" pitchFamily="34" charset="0"/>
              <a:buChar char="»"/>
              <a:defRPr sz="1500">
                <a:solidFill>
                  <a:schemeClr val="tx1"/>
                </a:solidFill>
                <a:latin typeface="Calibri" pitchFamily="34" charset="0"/>
                <a:ea typeface="新細明體" pitchFamily="18" charset="-120"/>
              </a:defRPr>
            </a:lvl6pPr>
            <a:lvl7pPr marL="2228795" indent="-171446" eaLnBrk="0" fontAlgn="base" hangingPunct="0">
              <a:spcBef>
                <a:spcPct val="20000"/>
              </a:spcBef>
              <a:spcAft>
                <a:spcPct val="0"/>
              </a:spcAft>
              <a:buFont typeface="Arial" pitchFamily="34" charset="0"/>
              <a:buChar char="»"/>
              <a:defRPr sz="1500">
                <a:solidFill>
                  <a:schemeClr val="tx1"/>
                </a:solidFill>
                <a:latin typeface="Calibri" pitchFamily="34" charset="0"/>
                <a:ea typeface="新細明體" pitchFamily="18" charset="-120"/>
              </a:defRPr>
            </a:lvl7pPr>
            <a:lvl8pPr marL="2571686" indent="-171446" eaLnBrk="0" fontAlgn="base" hangingPunct="0">
              <a:spcBef>
                <a:spcPct val="20000"/>
              </a:spcBef>
              <a:spcAft>
                <a:spcPct val="0"/>
              </a:spcAft>
              <a:buFont typeface="Arial" pitchFamily="34" charset="0"/>
              <a:buChar char="»"/>
              <a:defRPr sz="1500">
                <a:solidFill>
                  <a:schemeClr val="tx1"/>
                </a:solidFill>
                <a:latin typeface="Calibri" pitchFamily="34" charset="0"/>
                <a:ea typeface="新細明體" pitchFamily="18" charset="-120"/>
              </a:defRPr>
            </a:lvl8pPr>
            <a:lvl9pPr marL="2914577" indent="-171446" eaLnBrk="0" fontAlgn="base" hangingPunct="0">
              <a:spcBef>
                <a:spcPct val="20000"/>
              </a:spcBef>
              <a:spcAft>
                <a:spcPct val="0"/>
              </a:spcAft>
              <a:buFont typeface="Arial" pitchFamily="34" charset="0"/>
              <a:buChar char="»"/>
              <a:defRPr sz="1500">
                <a:solidFill>
                  <a:schemeClr val="tx1"/>
                </a:solidFill>
                <a:latin typeface="Calibri" pitchFamily="34" charset="0"/>
                <a:ea typeface="新細明體" pitchFamily="18" charset="-120"/>
              </a:defRPr>
            </a:lvl9pPr>
          </a:lstStyle>
          <a:p>
            <a:pPr>
              <a:spcBef>
                <a:spcPct val="0"/>
              </a:spcBef>
              <a:buFontTx/>
              <a:buNone/>
            </a:pPr>
            <a:fld id="{DEB8CEB3-75A6-4868-85AD-BB5789A51380}" type="slidenum">
              <a:rPr lang="zh-TW" altLang="en-US" sz="900">
                <a:solidFill>
                  <a:srgbClr val="898989"/>
                </a:solidFill>
                <a:latin typeface="標楷體" pitchFamily="65" charset="-120"/>
                <a:ea typeface="標楷體" pitchFamily="65" charset="-120"/>
              </a:rPr>
              <a:pPr>
                <a:spcBef>
                  <a:spcPct val="0"/>
                </a:spcBef>
                <a:buFontTx/>
                <a:buNone/>
              </a:pPr>
              <a:t>9</a:t>
            </a:fld>
            <a:endParaRPr lang="en-US" altLang="zh-TW" sz="900">
              <a:solidFill>
                <a:srgbClr val="898989"/>
              </a:solidFill>
              <a:latin typeface="標楷體" pitchFamily="65" charset="-120"/>
              <a:ea typeface="標楷體" pitchFamily="65" charset="-120"/>
            </a:endParaRPr>
          </a:p>
        </p:txBody>
      </p:sp>
      <p:grpSp>
        <p:nvGrpSpPr>
          <p:cNvPr id="16" name="群組 10"/>
          <p:cNvGrpSpPr>
            <a:grpSpLocks/>
          </p:cNvGrpSpPr>
          <p:nvPr/>
        </p:nvGrpSpPr>
        <p:grpSpPr bwMode="auto">
          <a:xfrm>
            <a:off x="1393748" y="1703532"/>
            <a:ext cx="6630489" cy="4147743"/>
            <a:chOff x="827584" y="1484784"/>
            <a:chExt cx="7464152" cy="4928096"/>
          </a:xfrm>
        </p:grpSpPr>
        <p:sp>
          <p:nvSpPr>
            <p:cNvPr id="17" name="手繪多邊形 16"/>
            <p:cNvSpPr/>
            <p:nvPr/>
          </p:nvSpPr>
          <p:spPr>
            <a:xfrm>
              <a:off x="827584" y="1484784"/>
              <a:ext cx="3593066" cy="2339314"/>
            </a:xfrm>
            <a:custGeom>
              <a:avLst/>
              <a:gdLst>
                <a:gd name="connsiteX0" fmla="*/ 0 w 2464048"/>
                <a:gd name="connsiteY0" fmla="*/ 0 h 3732076"/>
                <a:gd name="connsiteX1" fmla="*/ 2053365 w 2464048"/>
                <a:gd name="connsiteY1" fmla="*/ 0 h 3732076"/>
                <a:gd name="connsiteX2" fmla="*/ 2343762 w 2464048"/>
                <a:gd name="connsiteY2" fmla="*/ 120287 h 3732076"/>
                <a:gd name="connsiteX3" fmla="*/ 2464048 w 2464048"/>
                <a:gd name="connsiteY3" fmla="*/ 410684 h 3732076"/>
                <a:gd name="connsiteX4" fmla="*/ 2464048 w 2464048"/>
                <a:gd name="connsiteY4" fmla="*/ 3732076 h 3732076"/>
                <a:gd name="connsiteX5" fmla="*/ 0 w 2464048"/>
                <a:gd name="connsiteY5" fmla="*/ 3732076 h 3732076"/>
                <a:gd name="connsiteX6" fmla="*/ 0 w 2464048"/>
                <a:gd name="connsiteY6" fmla="*/ 0 h 3732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4048" h="3732076">
                  <a:moveTo>
                    <a:pt x="0" y="3732076"/>
                  </a:moveTo>
                  <a:lnTo>
                    <a:pt x="0" y="622025"/>
                  </a:lnTo>
                  <a:cubicBezTo>
                    <a:pt x="0" y="457054"/>
                    <a:pt x="28568" y="298839"/>
                    <a:pt x="79418" y="182187"/>
                  </a:cubicBezTo>
                  <a:cubicBezTo>
                    <a:pt x="130268" y="65534"/>
                    <a:pt x="199235" y="0"/>
                    <a:pt x="271148" y="0"/>
                  </a:cubicBezTo>
                  <a:lnTo>
                    <a:pt x="2464048" y="0"/>
                  </a:lnTo>
                  <a:lnTo>
                    <a:pt x="2464048" y="3732076"/>
                  </a:lnTo>
                  <a:lnTo>
                    <a:pt x="0" y="3732076"/>
                  </a:lnTo>
                  <a:close/>
                </a:path>
              </a:pathLst>
            </a:custGeom>
            <a:noFill/>
            <a:ln w="38100">
              <a:solidFill>
                <a:srgbClr val="F78D96"/>
              </a:solidFill>
              <a:prstDash val="dash"/>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lIns="192023" tIns="192025" rIns="192025" bIns="654032" spcCol="1270" anchor="ctr"/>
            <a:lstStyle/>
            <a:p>
              <a:pPr algn="ctr" defTabSz="1200120">
                <a:lnSpc>
                  <a:spcPct val="90000"/>
                </a:lnSpc>
                <a:spcAft>
                  <a:spcPct val="35000"/>
                </a:spcAft>
                <a:defRPr/>
              </a:pPr>
              <a:r>
                <a:rPr kumimoji="1" lang="en-US" sz="3400" b="1" dirty="0" err="1">
                  <a:solidFill>
                    <a:srgbClr val="FA007D"/>
                  </a:solidFill>
                  <a:latin typeface="Microsoft JhengHei" charset="-120"/>
                  <a:ea typeface="Microsoft JhengHei" charset="-120"/>
                  <a:cs typeface="Microsoft JhengHei" charset="-120"/>
                  <a:sym typeface="Arial" charset="0"/>
                </a:rPr>
                <a:t>啟發生命潛能</a:t>
              </a:r>
              <a:endParaRPr kumimoji="1" lang="zh-TW" altLang="en-US" sz="3400" b="1" dirty="0">
                <a:solidFill>
                  <a:srgbClr val="FA007D"/>
                </a:solidFill>
                <a:latin typeface="Microsoft JhengHei" charset="-120"/>
                <a:ea typeface="Microsoft JhengHei" charset="-120"/>
                <a:cs typeface="Microsoft JhengHei" charset="-120"/>
              </a:endParaRPr>
            </a:p>
          </p:txBody>
        </p:sp>
        <p:sp>
          <p:nvSpPr>
            <p:cNvPr id="18" name="手繪多邊形 17"/>
            <p:cNvSpPr/>
            <p:nvPr/>
          </p:nvSpPr>
          <p:spPr>
            <a:xfrm>
              <a:off x="4559660" y="1484784"/>
              <a:ext cx="3732075" cy="2339314"/>
            </a:xfrm>
            <a:custGeom>
              <a:avLst/>
              <a:gdLst>
                <a:gd name="connsiteX0" fmla="*/ 0 w 3732076"/>
                <a:gd name="connsiteY0" fmla="*/ 0 h 2464048"/>
                <a:gd name="connsiteX1" fmla="*/ 3321393 w 3732076"/>
                <a:gd name="connsiteY1" fmla="*/ 0 h 2464048"/>
                <a:gd name="connsiteX2" fmla="*/ 3611790 w 3732076"/>
                <a:gd name="connsiteY2" fmla="*/ 120287 h 2464048"/>
                <a:gd name="connsiteX3" fmla="*/ 3732076 w 3732076"/>
                <a:gd name="connsiteY3" fmla="*/ 410684 h 2464048"/>
                <a:gd name="connsiteX4" fmla="*/ 3732076 w 3732076"/>
                <a:gd name="connsiteY4" fmla="*/ 2464048 h 2464048"/>
                <a:gd name="connsiteX5" fmla="*/ 0 w 3732076"/>
                <a:gd name="connsiteY5" fmla="*/ 2464048 h 2464048"/>
                <a:gd name="connsiteX6" fmla="*/ 0 w 3732076"/>
                <a:gd name="connsiteY6" fmla="*/ 0 h 246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076" h="2464048">
                  <a:moveTo>
                    <a:pt x="0" y="0"/>
                  </a:moveTo>
                  <a:lnTo>
                    <a:pt x="3321393" y="0"/>
                  </a:lnTo>
                  <a:cubicBezTo>
                    <a:pt x="3430313" y="0"/>
                    <a:pt x="3534772" y="43269"/>
                    <a:pt x="3611790" y="120287"/>
                  </a:cubicBezTo>
                  <a:cubicBezTo>
                    <a:pt x="3688808" y="197305"/>
                    <a:pt x="3732076" y="301764"/>
                    <a:pt x="3732076" y="410684"/>
                  </a:cubicBezTo>
                  <a:lnTo>
                    <a:pt x="3732076" y="2464048"/>
                  </a:lnTo>
                  <a:lnTo>
                    <a:pt x="0" y="2464048"/>
                  </a:lnTo>
                  <a:lnTo>
                    <a:pt x="0" y="0"/>
                  </a:lnTo>
                  <a:close/>
                </a:path>
              </a:pathLst>
            </a:custGeom>
            <a:noFill/>
            <a:ln w="38100">
              <a:solidFill>
                <a:srgbClr val="51C1E1"/>
              </a:solidFill>
              <a:prstDash val="dash"/>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92023" tIns="190800" rIns="192025" bIns="655200" spcCol="1270" anchor="ctr"/>
            <a:lstStyle/>
            <a:p>
              <a:pPr algn="ctr" defTabSz="1200120">
                <a:lnSpc>
                  <a:spcPct val="90000"/>
                </a:lnSpc>
                <a:spcAft>
                  <a:spcPct val="35000"/>
                </a:spcAft>
              </a:pPr>
              <a:r>
                <a:rPr kumimoji="1" lang="en-US" sz="3400" b="1" dirty="0">
                  <a:solidFill>
                    <a:srgbClr val="004B96"/>
                  </a:solidFill>
                  <a:latin typeface="Microsoft JhengHei" charset="-120"/>
                  <a:ea typeface="Microsoft JhengHei" charset="-120"/>
                  <a:cs typeface="Microsoft JhengHei" charset="-120"/>
                  <a:sym typeface="Arial" charset="0"/>
                </a:rPr>
                <a:t>陶</a:t>
              </a:r>
              <a:r>
                <a:rPr kumimoji="1" lang="zh-TW" altLang="en-US" sz="3400" b="1" dirty="0">
                  <a:solidFill>
                    <a:srgbClr val="004B96"/>
                  </a:solidFill>
                  <a:latin typeface="Microsoft JhengHei" charset="-120"/>
                  <a:ea typeface="Microsoft JhengHei" charset="-120"/>
                  <a:cs typeface="Microsoft JhengHei" charset="-120"/>
                  <a:sym typeface="Arial" charset="0"/>
                </a:rPr>
                <a:t>養</a:t>
              </a:r>
              <a:r>
                <a:rPr kumimoji="1" lang="en-US" sz="3400" b="1" dirty="0" err="1">
                  <a:solidFill>
                    <a:srgbClr val="004B96"/>
                  </a:solidFill>
                  <a:latin typeface="Microsoft JhengHei" charset="-120"/>
                  <a:ea typeface="Microsoft JhengHei" charset="-120"/>
                  <a:cs typeface="Microsoft JhengHei" charset="-120"/>
                  <a:sym typeface="Arial" charset="0"/>
                </a:rPr>
                <a:t>生活知能</a:t>
              </a:r>
              <a:endParaRPr kumimoji="1" lang="zh-TW" altLang="en-US" sz="3400" b="1" dirty="0">
                <a:solidFill>
                  <a:srgbClr val="004B96"/>
                </a:solidFill>
                <a:latin typeface="Microsoft JhengHei" charset="-120"/>
                <a:ea typeface="Microsoft JhengHei" charset="-120"/>
                <a:cs typeface="Microsoft JhengHei" charset="-120"/>
                <a:sym typeface="Arial" charset="0"/>
              </a:endParaRPr>
            </a:p>
          </p:txBody>
        </p:sp>
        <p:sp>
          <p:nvSpPr>
            <p:cNvPr id="19" name="手繪多邊形 18"/>
            <p:cNvSpPr/>
            <p:nvPr/>
          </p:nvSpPr>
          <p:spPr>
            <a:xfrm>
              <a:off x="827584" y="3949625"/>
              <a:ext cx="3593066" cy="2463255"/>
            </a:xfrm>
            <a:custGeom>
              <a:avLst/>
              <a:gdLst>
                <a:gd name="connsiteX0" fmla="*/ 0 w 3732076"/>
                <a:gd name="connsiteY0" fmla="*/ 0 h 2464048"/>
                <a:gd name="connsiteX1" fmla="*/ 3321393 w 3732076"/>
                <a:gd name="connsiteY1" fmla="*/ 0 h 2464048"/>
                <a:gd name="connsiteX2" fmla="*/ 3611790 w 3732076"/>
                <a:gd name="connsiteY2" fmla="*/ 120287 h 2464048"/>
                <a:gd name="connsiteX3" fmla="*/ 3732076 w 3732076"/>
                <a:gd name="connsiteY3" fmla="*/ 410684 h 2464048"/>
                <a:gd name="connsiteX4" fmla="*/ 3732076 w 3732076"/>
                <a:gd name="connsiteY4" fmla="*/ 2464048 h 2464048"/>
                <a:gd name="connsiteX5" fmla="*/ 0 w 3732076"/>
                <a:gd name="connsiteY5" fmla="*/ 2464048 h 2464048"/>
                <a:gd name="connsiteX6" fmla="*/ 0 w 3732076"/>
                <a:gd name="connsiteY6" fmla="*/ 0 h 246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076" h="2464048">
                  <a:moveTo>
                    <a:pt x="3732076" y="2464048"/>
                  </a:moveTo>
                  <a:lnTo>
                    <a:pt x="410683" y="2464048"/>
                  </a:lnTo>
                  <a:cubicBezTo>
                    <a:pt x="301763" y="2464048"/>
                    <a:pt x="197304" y="2420779"/>
                    <a:pt x="120286" y="2343761"/>
                  </a:cubicBezTo>
                  <a:cubicBezTo>
                    <a:pt x="43268" y="2266743"/>
                    <a:pt x="0" y="2162284"/>
                    <a:pt x="0" y="2053364"/>
                  </a:cubicBezTo>
                  <a:lnTo>
                    <a:pt x="0" y="0"/>
                  </a:lnTo>
                  <a:lnTo>
                    <a:pt x="3732076" y="0"/>
                  </a:lnTo>
                  <a:lnTo>
                    <a:pt x="3732076" y="2464048"/>
                  </a:lnTo>
                  <a:close/>
                </a:path>
              </a:pathLst>
            </a:custGeom>
            <a:noFill/>
            <a:ln w="38100">
              <a:solidFill>
                <a:srgbClr val="93C528"/>
              </a:solidFill>
              <a:prstDash val="dash"/>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92024" tIns="654032" rIns="192024" bIns="192025" spcCol="1270" anchor="ctr"/>
            <a:lstStyle/>
            <a:p>
              <a:pPr algn="ctr" defTabSz="1200120">
                <a:lnSpc>
                  <a:spcPct val="90000"/>
                </a:lnSpc>
                <a:spcAft>
                  <a:spcPct val="35000"/>
                </a:spcAft>
                <a:defRPr/>
              </a:pPr>
              <a:r>
                <a:rPr kumimoji="1" lang="en-US" sz="3400" b="1" dirty="0" err="1">
                  <a:solidFill>
                    <a:srgbClr val="008E40"/>
                  </a:solidFill>
                  <a:latin typeface="Microsoft JhengHei" charset="-120"/>
                  <a:ea typeface="Microsoft JhengHei" charset="-120"/>
                  <a:cs typeface="Microsoft JhengHei" charset="-120"/>
                  <a:sym typeface="Arial" charset="0"/>
                </a:rPr>
                <a:t>促進生涯發展</a:t>
              </a:r>
              <a:endParaRPr kumimoji="1" lang="zh-TW" altLang="en-US" sz="3400" b="1" dirty="0">
                <a:solidFill>
                  <a:srgbClr val="008E40"/>
                </a:solidFill>
                <a:latin typeface="Microsoft JhengHei" charset="-120"/>
                <a:ea typeface="Microsoft JhengHei" charset="-120"/>
                <a:cs typeface="Microsoft JhengHei" charset="-120"/>
                <a:sym typeface="Arial" charset="0"/>
              </a:endParaRPr>
            </a:p>
          </p:txBody>
        </p:sp>
        <p:sp>
          <p:nvSpPr>
            <p:cNvPr id="20" name="手繪多邊形 19"/>
            <p:cNvSpPr/>
            <p:nvPr/>
          </p:nvSpPr>
          <p:spPr>
            <a:xfrm>
              <a:off x="4559660" y="3949625"/>
              <a:ext cx="3732076" cy="2463255"/>
            </a:xfrm>
            <a:custGeom>
              <a:avLst/>
              <a:gdLst>
                <a:gd name="connsiteX0" fmla="*/ 0 w 2464048"/>
                <a:gd name="connsiteY0" fmla="*/ 0 h 3732076"/>
                <a:gd name="connsiteX1" fmla="*/ 2053365 w 2464048"/>
                <a:gd name="connsiteY1" fmla="*/ 0 h 3732076"/>
                <a:gd name="connsiteX2" fmla="*/ 2343762 w 2464048"/>
                <a:gd name="connsiteY2" fmla="*/ 120287 h 3732076"/>
                <a:gd name="connsiteX3" fmla="*/ 2464048 w 2464048"/>
                <a:gd name="connsiteY3" fmla="*/ 410684 h 3732076"/>
                <a:gd name="connsiteX4" fmla="*/ 2464048 w 2464048"/>
                <a:gd name="connsiteY4" fmla="*/ 3732076 h 3732076"/>
                <a:gd name="connsiteX5" fmla="*/ 0 w 2464048"/>
                <a:gd name="connsiteY5" fmla="*/ 3732076 h 3732076"/>
                <a:gd name="connsiteX6" fmla="*/ 0 w 2464048"/>
                <a:gd name="connsiteY6" fmla="*/ 0 h 3732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4048" h="3732076">
                  <a:moveTo>
                    <a:pt x="2464048" y="0"/>
                  </a:moveTo>
                  <a:lnTo>
                    <a:pt x="2464048" y="3110051"/>
                  </a:lnTo>
                  <a:cubicBezTo>
                    <a:pt x="2464048" y="3275022"/>
                    <a:pt x="2435480" y="3433237"/>
                    <a:pt x="2384630" y="3549889"/>
                  </a:cubicBezTo>
                  <a:cubicBezTo>
                    <a:pt x="2333780" y="3666542"/>
                    <a:pt x="2264813" y="3732076"/>
                    <a:pt x="2192900" y="3732076"/>
                  </a:cubicBezTo>
                  <a:lnTo>
                    <a:pt x="0" y="3732076"/>
                  </a:lnTo>
                  <a:lnTo>
                    <a:pt x="0" y="0"/>
                  </a:lnTo>
                  <a:lnTo>
                    <a:pt x="2464048" y="0"/>
                  </a:lnTo>
                  <a:close/>
                </a:path>
              </a:pathLst>
            </a:custGeom>
            <a:noFill/>
            <a:ln w="38100">
              <a:solidFill>
                <a:srgbClr val="F7B834"/>
              </a:solidFill>
              <a:prstDash val="dash"/>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92024" tIns="654032" rIns="192024" bIns="192025" spcCol="1270" anchor="ctr"/>
            <a:lstStyle/>
            <a:p>
              <a:pPr algn="ctr" defTabSz="1200120">
                <a:lnSpc>
                  <a:spcPct val="90000"/>
                </a:lnSpc>
                <a:spcAft>
                  <a:spcPct val="35000"/>
                </a:spcAft>
              </a:pPr>
              <a:r>
                <a:rPr kumimoji="1" lang="en-US" sz="3400" b="1" dirty="0" err="1">
                  <a:solidFill>
                    <a:srgbClr val="A77A21"/>
                  </a:solidFill>
                  <a:latin typeface="Microsoft JhengHei" charset="-120"/>
                  <a:ea typeface="Microsoft JhengHei" charset="-120"/>
                  <a:cs typeface="Microsoft JhengHei" charset="-120"/>
                  <a:sym typeface="Arial" charset="0"/>
                </a:rPr>
                <a:t>涵育公民責任</a:t>
              </a:r>
              <a:endParaRPr kumimoji="1" lang="zh-TW" altLang="en-US" sz="3400" b="1" dirty="0">
                <a:solidFill>
                  <a:srgbClr val="A77A21"/>
                </a:solidFill>
                <a:latin typeface="Microsoft JhengHei" charset="-120"/>
                <a:ea typeface="Microsoft JhengHei" charset="-120"/>
                <a:cs typeface="Microsoft JhengHei" charset="-120"/>
                <a:sym typeface="Arial" charset="0"/>
              </a:endParaRPr>
            </a:p>
          </p:txBody>
        </p:sp>
      </p:grpSp>
      <p:sp>
        <p:nvSpPr>
          <p:cNvPr id="3" name="圓角矩形 2"/>
          <p:cNvSpPr/>
          <p:nvPr/>
        </p:nvSpPr>
        <p:spPr>
          <a:xfrm>
            <a:off x="3215652" y="2718165"/>
            <a:ext cx="2863516" cy="2014154"/>
          </a:xfrm>
          <a:prstGeom prst="roundRect">
            <a:avLst/>
          </a:prstGeom>
          <a:solidFill>
            <a:srgbClr val="FFFFFF">
              <a:alpha val="78039"/>
            </a:srgbClr>
          </a:solidFill>
          <a:ln w="28575">
            <a:noFill/>
            <a:prstDash val="dash"/>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prstClr val="white"/>
              </a:solidFill>
            </a:endParaRPr>
          </a:p>
        </p:txBody>
      </p:sp>
      <p:pic>
        <p:nvPicPr>
          <p:cNvPr id="415746" name="Picture 2" descr="C:\Users\win7\Desktop\photo.jpg"/>
          <p:cNvPicPr>
            <a:picLocks noChangeAspect="1" noChangeArrowheads="1"/>
          </p:cNvPicPr>
          <p:nvPr/>
        </p:nvPicPr>
        <p:blipFill>
          <a:blip r:embed="rId3" cstate="email">
            <a:lum contrast="10000"/>
            <a:extLst>
              <a:ext uri="{28A0092B-C50C-407E-A947-70E740481C1C}">
                <a14:useLocalDpi xmlns:a14="http://schemas.microsoft.com/office/drawing/2010/main"/>
              </a:ext>
            </a:extLst>
          </a:blip>
          <a:srcRect/>
          <a:stretch>
            <a:fillRect/>
          </a:stretch>
        </p:blipFill>
        <p:spPr bwMode="auto">
          <a:xfrm>
            <a:off x="3538035" y="2875200"/>
            <a:ext cx="2274172" cy="1482843"/>
          </a:xfrm>
          <a:prstGeom prst="round2DiagRect">
            <a:avLst>
              <a:gd name="adj1" fmla="val 0"/>
              <a:gd name="adj2" fmla="val 0"/>
            </a:avLst>
          </a:prstGeom>
          <a:ln w="57150" cap="sq">
            <a:solidFill>
              <a:srgbClr val="FFFFFF"/>
            </a:solidFill>
            <a:miter lim="800000"/>
          </a:ln>
          <a:effectLst/>
        </p:spPr>
      </p:pic>
      <p:graphicFrame>
        <p:nvGraphicFramePr>
          <p:cNvPr id="9" name="表格 8"/>
          <p:cNvGraphicFramePr>
            <a:graphicFrameLocks noGrp="1"/>
          </p:cNvGraphicFramePr>
          <p:nvPr>
            <p:extLst>
              <p:ext uri="{D42A27DB-BD31-4B8C-83A1-F6EECF244321}">
                <p14:modId xmlns:p14="http://schemas.microsoft.com/office/powerpoint/2010/main" val="269251111"/>
              </p:ext>
            </p:extLst>
          </p:nvPr>
        </p:nvGraphicFramePr>
        <p:xfrm>
          <a:off x="3172821" y="4474738"/>
          <a:ext cx="2857500" cy="182880"/>
        </p:xfrm>
        <a:graphic>
          <a:graphicData uri="http://schemas.openxmlformats.org/drawingml/2006/table">
            <a:tbl>
              <a:tblPr/>
              <a:tblGrid>
                <a:gridCol w="2857500">
                  <a:extLst>
                    <a:ext uri="{9D8B030D-6E8A-4147-A177-3AD203B41FA5}">
                      <a16:colId xmlns:a16="http://schemas.microsoft.com/office/drawing/2014/main" val="20000"/>
                    </a:ext>
                  </a:extLst>
                </a:gridCol>
              </a:tblGrid>
              <a:tr h="174901">
                <a:tc>
                  <a:txBody>
                    <a:bodyPr/>
                    <a:lstStyle/>
                    <a:p>
                      <a:pPr algn="ctr" fontAlgn="t"/>
                      <a:r>
                        <a:rPr kumimoji="1" lang="zh-TW" altLang="en-US" sz="1200" b="1" kern="1200" dirty="0">
                          <a:solidFill>
                            <a:schemeClr val="tx1"/>
                          </a:solidFill>
                          <a:effectLst/>
                          <a:latin typeface="Microsoft JhengHei" charset="-120"/>
                          <a:ea typeface="Microsoft JhengHei" charset="-120"/>
                          <a:cs typeface="Microsoft JhengHei" charset="-120"/>
                        </a:rPr>
                        <a:t>圖片來源：宜蘭縣內城中小學 </a:t>
                      </a:r>
                    </a:p>
                  </a:txBody>
                  <a:tcPr marL="0" marR="0" marT="0" marB="0">
                    <a:lnL>
                      <a:noFill/>
                    </a:lnL>
                    <a:lnR>
                      <a:noFill/>
                    </a:lnR>
                    <a:lnT>
                      <a:noFill/>
                    </a:lnT>
                    <a:lnB>
                      <a:noFill/>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16884893"/>
      </p:ext>
    </p:extLst>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6866</TotalTime>
  <Words>8508</Words>
  <Application>Microsoft Office PowerPoint</Application>
  <PresentationFormat>如螢幕大小 (4:3)</PresentationFormat>
  <Paragraphs>1180</Paragraphs>
  <Slides>66</Slides>
  <Notes>41</Notes>
  <HiddenSlides>0</HiddenSlides>
  <MMClips>0</MMClips>
  <ScaleCrop>false</ScaleCrop>
  <HeadingPairs>
    <vt:vector size="6" baseType="variant">
      <vt:variant>
        <vt:lpstr>使用字型</vt:lpstr>
      </vt:variant>
      <vt:variant>
        <vt:i4>14</vt:i4>
      </vt:variant>
      <vt:variant>
        <vt:lpstr>佈景主題</vt:lpstr>
      </vt:variant>
      <vt:variant>
        <vt:i4>1</vt:i4>
      </vt:variant>
      <vt:variant>
        <vt:lpstr>投影片標題</vt:lpstr>
      </vt:variant>
      <vt:variant>
        <vt:i4>66</vt:i4>
      </vt:variant>
    </vt:vector>
  </HeadingPairs>
  <TitlesOfParts>
    <vt:vector size="81" baseType="lpstr">
      <vt:lpstr>DFKaiShu-SB-Estd-BF</vt:lpstr>
      <vt:lpstr>Microsoft JhengHei UI</vt:lpstr>
      <vt:lpstr>Noto Sans CJK SC Black</vt:lpstr>
      <vt:lpstr>SimSun</vt:lpstr>
      <vt:lpstr>Microsoft JhengHei</vt:lpstr>
      <vt:lpstr>Microsoft JhengHei</vt:lpstr>
      <vt:lpstr>新細明體</vt:lpstr>
      <vt:lpstr>標楷體</vt:lpstr>
      <vt:lpstr>Arial</vt:lpstr>
      <vt:lpstr>Calibri</vt:lpstr>
      <vt:lpstr>Cambria Math</vt:lpstr>
      <vt:lpstr>Times New Roman</vt:lpstr>
      <vt:lpstr>Verdana</vt:lpstr>
      <vt:lpstr>Wingdings</vt:lpstr>
      <vt:lpstr>Office 佈景主題</vt:lpstr>
      <vt:lpstr>PowerPoint 簡報</vt:lpstr>
      <vt:lpstr>所謂資訊教師…</vt:lpstr>
      <vt:lpstr>PowerPoint 簡報</vt:lpstr>
      <vt:lpstr>PowerPoint 簡報</vt:lpstr>
      <vt:lpstr>一、為何要修課綱</vt:lpstr>
      <vt:lpstr>PowerPoint 簡報</vt:lpstr>
      <vt:lpstr>PowerPoint 簡報</vt:lpstr>
      <vt:lpstr>三、總綱的基本理念</vt:lpstr>
      <vt:lpstr>四、總綱的課程目標</vt:lpstr>
      <vt:lpstr>五、總綱的核心素養</vt:lpstr>
      <vt:lpstr>（一）核心素養的三大面向九大項目</vt:lpstr>
      <vt:lpstr>PowerPoint 簡報</vt:lpstr>
      <vt:lpstr>PowerPoint 簡報</vt:lpstr>
      <vt:lpstr>PowerPoint 簡報</vt:lpstr>
      <vt:lpstr>一、科技演化與資訊課程發展(1/3)</vt:lpstr>
      <vt:lpstr>一、科技演化與資訊課程發展(1/3)</vt:lpstr>
      <vt:lpstr>一、科技演化與資訊課程發展(3/3)我國資訊科技課程的發展</vt:lpstr>
      <vt:lpstr>二、基本理念(1/3)</vt:lpstr>
      <vt:lpstr>二、基本理念(2/3)</vt:lpstr>
      <vt:lpstr>二、基本理念(3/3)</vt:lpstr>
      <vt:lpstr>三、科技領域課程目標</vt:lpstr>
      <vt:lpstr>四、科技領域課程規畫理念(1/2)</vt:lpstr>
      <vt:lpstr>四、科技領域課程規畫理念 什麼是運算思維(2/2)</vt:lpstr>
      <vt:lpstr>五、時間分配、組合</vt:lpstr>
      <vt:lpstr>PowerPoint 簡報</vt:lpstr>
      <vt:lpstr>一、核心素養的轉化與發展</vt:lpstr>
      <vt:lpstr>二、科技領域的核心素養(1/6)</vt:lpstr>
      <vt:lpstr>二、科技領域的核心素養(2/6)</vt:lpstr>
      <vt:lpstr>二、科技領域的核心素養(3/6)</vt:lpstr>
      <vt:lpstr>領綱核心素養與學習重點的呼應(資訊科技)</vt:lpstr>
      <vt:lpstr>領綱核心素養與學習重點 雙向細目表示例(資訊科技)</vt:lpstr>
      <vt:lpstr>核心素養與學習重點的對應</vt:lpstr>
      <vt:lpstr>PowerPoint 簡報</vt:lpstr>
      <vt:lpstr>四、學習表現架構(1/3)</vt:lpstr>
      <vt:lpstr>四、學習表現架構-編碼(2/3)</vt:lpstr>
      <vt:lpstr>四、學習表現架構(1/3)</vt:lpstr>
      <vt:lpstr>五、學習內容架構(1/3)</vt:lpstr>
      <vt:lpstr>五、學習內容架構-編碼(2/3)</vt:lpstr>
      <vt:lpstr>五、學習內容架構 (3/3)</vt:lpstr>
      <vt:lpstr>PowerPoint 簡報</vt:lpstr>
      <vt:lpstr>一、演算法 (A)</vt:lpstr>
      <vt:lpstr>一、演算法 (A)</vt:lpstr>
      <vt:lpstr>二、程式設計 (P)</vt:lpstr>
      <vt:lpstr>二、程式設計 (P)</vt:lpstr>
      <vt:lpstr>三、系統平台 (S)</vt:lpstr>
      <vt:lpstr>三、系統平台 (S)</vt:lpstr>
      <vt:lpstr>四、資料表示、處理及分析 (D)</vt:lpstr>
      <vt:lpstr>四、資料表示、處理及分析 (D)</vt:lpstr>
      <vt:lpstr>伍、資訊科技應用 (T)</vt:lpstr>
      <vt:lpstr>伍、資訊科技應用 (T)</vt:lpstr>
      <vt:lpstr>伍、資訊科技應用 (T)</vt:lpstr>
      <vt:lpstr>六、資訊科技與人類社會 (H)</vt:lpstr>
      <vt:lpstr>六、資訊科技與人類社會 (H)</vt:lpstr>
      <vt:lpstr>三、教學實施(1/4)</vt:lpstr>
      <vt:lpstr>三、教學實施(2/4)</vt:lpstr>
      <vt:lpstr>三、教學實施(3/4)</vt:lpstr>
      <vt:lpstr>三、教學實施-議題(1/4)</vt:lpstr>
      <vt:lpstr>PowerPoint 簡報</vt:lpstr>
      <vt:lpstr>一、科技領域課綱與課程手冊</vt:lpstr>
      <vt:lpstr>二、教育部資訊科技 國中階段資源推薦計畫</vt:lpstr>
      <vt:lpstr>三、科技部-運算思維與資訊科技課程設計</vt:lpstr>
      <vt:lpstr>四、偷插電的資訊科學</vt:lpstr>
      <vt:lpstr>五、新北科技輔導團 呂天齡老師教學網</vt:lpstr>
      <vt:lpstr>六、教育部 運算思維推動計畫</vt:lpstr>
      <vt:lpstr>PowerPoint 簡報</vt:lpstr>
      <vt:lpstr>感謝聆聽    敬請指教</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3867-asus m500</dc:creator>
  <cp:lastModifiedBy>User</cp:lastModifiedBy>
  <cp:revision>193</cp:revision>
  <cp:lastPrinted>2018-11-16T05:28:01Z</cp:lastPrinted>
  <dcterms:created xsi:type="dcterms:W3CDTF">2018-05-24T11:27:26Z</dcterms:created>
  <dcterms:modified xsi:type="dcterms:W3CDTF">2018-11-16T05:54:49Z</dcterms:modified>
</cp:coreProperties>
</file>