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77" r:id="rId4"/>
    <p:sldId id="278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86" r:id="rId13"/>
  </p:sldIdLst>
  <p:sldSz cx="9144000" cy="6858000" type="screen4x3"/>
  <p:notesSz cx="6669088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8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DC0669-C2D1-4667-9519-E726588F5B3D}" type="datetimeFigureOut">
              <a:rPr lang="zh-TW" altLang="en-US" smtClean="0"/>
              <a:t>2018/10/17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0C2F66-876F-4624-993F-A79BC7FD4D8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00223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5E4E9-8C8D-4238-AE10-D8873231458B}" type="datetimeFigureOut">
              <a:rPr lang="zh-TW" altLang="en-US" smtClean="0"/>
              <a:t>2018/10/17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41D62C-275D-48D1-B51A-14E96749721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653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65BE-0657-4A47-90AD-C21C55E16B19}" type="datetime4">
              <a:rPr lang="en-US" smtClean="0"/>
              <a:pPr/>
              <a:t>October 17,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C3AA4-67BE-44F7-809A-3582401494AF}" type="datetime4">
              <a:rPr lang="en-US" smtClean="0"/>
              <a:pPr/>
              <a:t>October 17,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2EEB-1769-4776-AD69-E7C1260563EB}" type="datetime4">
              <a:rPr lang="en-US" smtClean="0"/>
              <a:pPr/>
              <a:t>October 17,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8AF-C16A-4836-A92D-61834B5F0BA5}" type="datetime4">
              <a:rPr lang="en-US" smtClean="0"/>
              <a:pPr/>
              <a:t>October 17,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2193-4505-4A75-99BB-880C6989A757}" type="datetime4">
              <a:rPr lang="en-US" smtClean="0"/>
              <a:pPr/>
              <a:t>October 17,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18F4-33C3-445B-924C-31108C51719C}" type="datetime4">
              <a:rPr lang="en-US" smtClean="0"/>
              <a:pPr/>
              <a:t>October 17, 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543A-E259-478F-9E0D-57BA40E442B7}" type="datetime4">
              <a:rPr lang="en-US" smtClean="0"/>
              <a:pPr/>
              <a:t>October 17, 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B012D-77A1-44B0-BB26-329BA1EE55C9}" type="datetime4">
              <a:rPr lang="en-US" smtClean="0"/>
              <a:pPr/>
              <a:t>October 17, 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499E-3031-413E-B01E-B94970708CAA}" type="datetime4">
              <a:rPr lang="en-US" smtClean="0"/>
              <a:pPr/>
              <a:t>October 17, 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AB0C-2220-4D0E-A0DD-DB7FA0F742F4}" type="datetime4">
              <a:rPr lang="en-US" smtClean="0"/>
              <a:pPr/>
              <a:t>October 17, 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6D63-31BF-4B94-B6C5-E20B2C63F515}" type="datetime4">
              <a:rPr lang="en-US" smtClean="0"/>
              <a:pPr/>
              <a:t>October 17, 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62B1B13E-D5AF-485E-81A1-82A140076526}" type="datetime4">
              <a:rPr lang="en-US" smtClean="0"/>
              <a:pPr/>
              <a:t>October 17, 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title"/>
          </p:nvPr>
        </p:nvSpPr>
        <p:spPr>
          <a:xfrm>
            <a:off x="532011" y="380982"/>
            <a:ext cx="7520940" cy="548640"/>
          </a:xfrm>
        </p:spPr>
        <p:txBody>
          <a:bodyPr/>
          <a:lstStyle/>
          <a:p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107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健康與體育輔導小組到校輔導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Picture 5" descr="健體logo2">
            <a:extLst>
              <a:ext uri="{FF2B5EF4-FFF2-40B4-BE49-F238E27FC236}">
                <a16:creationId xmlns="" xmlns:a16="http://schemas.microsoft.com/office/drawing/2014/main" id="{F38F7822-FB18-234D-99A8-7F731B03EA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5108"/>
            <a:ext cx="3407937" cy="885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內容版面配置區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980728"/>
            <a:ext cx="7521575" cy="2032196"/>
          </a:xfrm>
        </p:spPr>
      </p:pic>
      <p:sp>
        <p:nvSpPr>
          <p:cNvPr id="9" name="標題 4"/>
          <p:cNvSpPr txBox="1">
            <a:spLocks/>
          </p:cNvSpPr>
          <p:nvPr/>
        </p:nvSpPr>
        <p:spPr>
          <a:xfrm>
            <a:off x="1979712" y="5589240"/>
            <a:ext cx="6512828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輔導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學校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：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中山國小</a:t>
            </a:r>
          </a:p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主持人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: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許政順校長</a:t>
            </a:r>
            <a:endParaRPr lang="en-US" altLang="zh-TW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報告人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: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張勇銓老師</a:t>
            </a:r>
            <a:endParaRPr lang="en-US" altLang="zh-TW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時間：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107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年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10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月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17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日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" name="Title 1"/>
          <p:cNvSpPr>
            <a:spLocks noGrp="1"/>
          </p:cNvSpPr>
          <p:nvPr/>
        </p:nvSpPr>
        <p:spPr>
          <a:xfrm>
            <a:off x="539552" y="3140969"/>
            <a:ext cx="8087456" cy="18002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kumimoji="0" lang="zh-TW" sz="4400" b="1" kern="1200" cap="small" baseline="0">
                <a:solidFill>
                  <a:srgbClr val="00330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TW" altLang="zh-TW" sz="2800" kern="1200" dirty="0">
                <a:latin typeface="BiauKai"/>
                <a:ea typeface="BiauKai"/>
                <a:cs typeface="BiauKai"/>
              </a:rPr>
              <a:t>新北市國教輔導團健康與體育小組</a:t>
            </a:r>
            <a:br>
              <a:rPr lang="zh-TW" altLang="zh-TW" sz="2800" kern="1200" dirty="0">
                <a:latin typeface="BiauKai"/>
                <a:ea typeface="BiauKai"/>
                <a:cs typeface="BiauKai"/>
              </a:rPr>
            </a:br>
            <a:r>
              <a:rPr lang="en-US" altLang="zh-TW" sz="2800" kern="1200" dirty="0">
                <a:latin typeface="BiauKai"/>
                <a:ea typeface="BiauKai"/>
                <a:cs typeface="BiauKai"/>
              </a:rPr>
              <a:t>107</a:t>
            </a:r>
            <a:r>
              <a:rPr lang="zh-TW" altLang="zh-TW" sz="2800" kern="1200" dirty="0">
                <a:latin typeface="BiauKai"/>
                <a:ea typeface="BiauKai"/>
                <a:cs typeface="BiauKai"/>
              </a:rPr>
              <a:t>學年度十二年課綱跨領域融入素養導向教學示例</a:t>
            </a:r>
            <a:r>
              <a:rPr lang="en-US" altLang="zh-TW" sz="2800" kern="1200" dirty="0">
                <a:latin typeface="BiauKai"/>
                <a:ea typeface="BiauKai"/>
                <a:cs typeface="BiauKai"/>
              </a:rPr>
              <a:t>-</a:t>
            </a:r>
            <a:r>
              <a:rPr lang="zh-TW" altLang="zh-TW" sz="2800" kern="1200" dirty="0">
                <a:latin typeface="BiauKai"/>
                <a:ea typeface="BiauKai"/>
                <a:cs typeface="BiauKai"/>
              </a:rPr>
              <a:t/>
            </a:r>
            <a:br>
              <a:rPr lang="zh-TW" altLang="zh-TW" sz="2800" kern="1200" dirty="0">
                <a:latin typeface="BiauKai"/>
                <a:ea typeface="BiauKai"/>
                <a:cs typeface="BiauKai"/>
              </a:rPr>
            </a:br>
            <a:r>
              <a:rPr lang="zh-TW" altLang="zh-TW" sz="2800" kern="1200" dirty="0" smtClean="0">
                <a:latin typeface="BiauKai"/>
                <a:ea typeface="BiauKai"/>
                <a:cs typeface="BiauKai"/>
              </a:rPr>
              <a:t>競合性運動守備跑分</a:t>
            </a:r>
            <a:r>
              <a:rPr lang="zh-TW" altLang="en-US" sz="2800" kern="1200" dirty="0" smtClean="0">
                <a:solidFill>
                  <a:srgbClr val="002060"/>
                </a:solidFill>
                <a:latin typeface="BiauKai"/>
                <a:ea typeface="BiauKai"/>
                <a:cs typeface="BiauKai"/>
              </a:rPr>
              <a:t>教學簡報</a:t>
            </a:r>
            <a:endParaRPr lang="zh-TW" altLang="en-US" sz="2800" kern="1200" dirty="0">
              <a:solidFill>
                <a:srgbClr val="002060"/>
              </a:solidFill>
              <a:latin typeface="BiauKai"/>
              <a:ea typeface="BiauKai"/>
              <a:cs typeface="BiauKai"/>
            </a:endParaRPr>
          </a:p>
        </p:txBody>
      </p:sp>
    </p:spTree>
    <p:extLst>
      <p:ext uri="{BB962C8B-B14F-4D97-AF65-F5344CB8AC3E}">
        <p14:creationId xmlns:p14="http://schemas.microsoft.com/office/powerpoint/2010/main" val="44978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TextBox 6"/>
          <p:cNvSpPr txBox="1"/>
          <p:nvPr/>
        </p:nvSpPr>
        <p:spPr>
          <a:xfrm>
            <a:off x="1835696" y="620688"/>
            <a:ext cx="6781800" cy="7200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</a:pPr>
            <a:r>
              <a:rPr lang="zh-TW" altLang="en-US" sz="3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iauKai"/>
                <a:ea typeface="BiauKai"/>
                <a:cs typeface="BiauKai"/>
              </a:rPr>
              <a:t>八</a:t>
            </a:r>
            <a:r>
              <a:rPr lang="zh-TW" altLang="en-US" sz="3200" kern="1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iauKai"/>
                <a:ea typeface="BiauKai"/>
                <a:cs typeface="BiauKai"/>
              </a:rPr>
              <a:t>、</a:t>
            </a:r>
            <a:r>
              <a:rPr lang="zh-TW" altLang="en-US" sz="3200" dirty="0" smtClean="0">
                <a:latin typeface="BiauKai"/>
                <a:ea typeface="BiauKai"/>
                <a:cs typeface="BiauKai"/>
              </a:rPr>
              <a:t>守備</a:t>
            </a:r>
            <a:r>
              <a:rPr lang="en-US" altLang="zh-TW" sz="3200" dirty="0" smtClean="0">
                <a:latin typeface="BiauKai"/>
                <a:ea typeface="BiauKai"/>
                <a:cs typeface="BiauKai"/>
              </a:rPr>
              <a:t>/</a:t>
            </a:r>
            <a:r>
              <a:rPr lang="zh-TW" altLang="en-US" sz="3200" dirty="0" smtClean="0">
                <a:latin typeface="BiauKai"/>
                <a:ea typeface="BiauKai"/>
                <a:cs typeface="BiauKai"/>
              </a:rPr>
              <a:t>跑分檢核表</a:t>
            </a:r>
            <a:endParaRPr lang="en-US" altLang="zh-TW" sz="3200" dirty="0">
              <a:latin typeface="BiauKai"/>
              <a:ea typeface="BiauKai"/>
              <a:cs typeface="BiauKai"/>
            </a:endParaRPr>
          </a:p>
        </p:txBody>
      </p:sp>
      <p:sp>
        <p:nvSpPr>
          <p:cNvPr id="5" name="TextBox 6"/>
          <p:cNvSpPr txBox="1"/>
          <p:nvPr/>
        </p:nvSpPr>
        <p:spPr>
          <a:xfrm>
            <a:off x="611560" y="1916832"/>
            <a:ext cx="8136904" cy="4553407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zh-TW" altLang="en-US" sz="3000" dirty="0" smtClean="0">
                <a:latin typeface="BiauKai"/>
                <a:ea typeface="BiauKai"/>
                <a:cs typeface="BiauKai"/>
              </a:rPr>
              <a:t>參閱檢核表內容</a:t>
            </a:r>
            <a:endParaRPr lang="zh-TW" altLang="zh-TW" sz="3000" dirty="0">
              <a:latin typeface="BiauKai"/>
              <a:ea typeface="BiauKai"/>
              <a:cs typeface="BiauKai"/>
            </a:endParaRPr>
          </a:p>
        </p:txBody>
      </p:sp>
    </p:spTree>
    <p:extLst>
      <p:ext uri="{BB962C8B-B14F-4D97-AF65-F5344CB8AC3E}">
        <p14:creationId xmlns:p14="http://schemas.microsoft.com/office/powerpoint/2010/main" val="2124328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extBox 6"/>
          <p:cNvSpPr txBox="1"/>
          <p:nvPr/>
        </p:nvSpPr>
        <p:spPr>
          <a:xfrm>
            <a:off x="1835696" y="620688"/>
            <a:ext cx="6781800" cy="7200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</a:pPr>
            <a:r>
              <a:rPr lang="zh-TW" altLang="en-US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iauKai"/>
                <a:ea typeface="BiauKai"/>
                <a:cs typeface="BiauKai"/>
              </a:rPr>
              <a:t>八</a:t>
            </a:r>
            <a:r>
              <a:rPr lang="zh-TW" altLang="en-US" sz="3200" kern="1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iauKai"/>
                <a:ea typeface="BiauKai"/>
                <a:cs typeface="BiauKai"/>
              </a:rPr>
              <a:t>、討論與回饋（議課）</a:t>
            </a:r>
            <a:endParaRPr lang="en-US" altLang="zh-TW" sz="3200" dirty="0">
              <a:latin typeface="BiauKai"/>
              <a:ea typeface="BiauKai"/>
              <a:cs typeface="BiauKai"/>
            </a:endParaRPr>
          </a:p>
        </p:txBody>
      </p:sp>
      <p:sp>
        <p:nvSpPr>
          <p:cNvPr id="5" name="TextBox 6"/>
          <p:cNvSpPr txBox="1"/>
          <p:nvPr/>
        </p:nvSpPr>
        <p:spPr>
          <a:xfrm>
            <a:off x="611560" y="1916832"/>
            <a:ext cx="8136904" cy="4553407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endParaRPr lang="zh-TW" altLang="zh-TW" sz="3000" dirty="0">
              <a:latin typeface="BiauKai"/>
              <a:ea typeface="BiauKai"/>
              <a:cs typeface="BiauKai"/>
            </a:endParaRPr>
          </a:p>
        </p:txBody>
      </p:sp>
    </p:spTree>
    <p:extLst>
      <p:ext uri="{BB962C8B-B14F-4D97-AF65-F5344CB8AC3E}">
        <p14:creationId xmlns:p14="http://schemas.microsoft.com/office/powerpoint/2010/main" val="2961558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extBox 6"/>
          <p:cNvSpPr txBox="1"/>
          <p:nvPr/>
        </p:nvSpPr>
        <p:spPr>
          <a:xfrm>
            <a:off x="611560" y="1916832"/>
            <a:ext cx="8136904" cy="4553407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endParaRPr lang="zh-TW" altLang="zh-TW" sz="3000" dirty="0">
              <a:latin typeface="BiauKai"/>
              <a:ea typeface="BiauKai"/>
              <a:cs typeface="BiauKa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63688" y="1772816"/>
            <a:ext cx="6912768" cy="252028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>
              <a:lnSpc>
                <a:spcPts val="5000"/>
              </a:lnSpc>
              <a:spcBef>
                <a:spcPct val="0"/>
              </a:spcBef>
            </a:pPr>
            <a:r>
              <a:rPr lang="zh-TW" altLang="en-US" sz="3600" kern="1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iauKai"/>
                <a:ea typeface="BiauKai"/>
                <a:cs typeface="BiauKai"/>
              </a:rPr>
              <a:t>感謝</a:t>
            </a:r>
            <a:r>
              <a:rPr lang="zh-TW" altLang="en-US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iauKai"/>
                <a:ea typeface="BiauKai"/>
                <a:cs typeface="BiauKai"/>
              </a:rPr>
              <a:t>大家共同參與</a:t>
            </a:r>
            <a:r>
              <a:rPr lang="zh-TW" altLang="en-US" sz="3600" kern="1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iauKai"/>
                <a:ea typeface="BiauKai"/>
                <a:cs typeface="BiauKai"/>
              </a:rPr>
              <a:t>，</a:t>
            </a:r>
            <a:endParaRPr lang="en-US" altLang="zh-TW" sz="3600" kern="1200" dirty="0" smtClean="0">
              <a:effectLst>
                <a:outerShdw blurRad="38100" dist="38100" dir="2700000" algn="tl">
                  <a:srgbClr val="C0C0C0"/>
                </a:outerShdw>
              </a:effectLst>
              <a:latin typeface="BiauKai"/>
              <a:ea typeface="BiauKai"/>
              <a:cs typeface="BiauKai"/>
            </a:endParaRPr>
          </a:p>
          <a:p>
            <a:pPr>
              <a:lnSpc>
                <a:spcPts val="5000"/>
              </a:lnSpc>
              <a:spcBef>
                <a:spcPct val="0"/>
              </a:spcBef>
            </a:pPr>
            <a:r>
              <a:rPr lang="zh-TW" altLang="en-US" sz="3600" kern="1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iauKai"/>
                <a:ea typeface="BiauKai"/>
                <a:cs typeface="BiauKai"/>
              </a:rPr>
              <a:t>祝福大家平安、順心、健康</a:t>
            </a:r>
            <a:endParaRPr lang="en-US" altLang="zh-TW" sz="3600" kern="1200" dirty="0" smtClean="0">
              <a:effectLst>
                <a:outerShdw blurRad="38100" dist="38100" dir="2700000" algn="tl">
                  <a:srgbClr val="C0C0C0"/>
                </a:outerShdw>
              </a:effectLst>
              <a:latin typeface="BiauKai"/>
              <a:ea typeface="BiauKai"/>
              <a:cs typeface="BiauKai"/>
            </a:endParaRPr>
          </a:p>
          <a:p>
            <a:pPr>
              <a:lnSpc>
                <a:spcPts val="5000"/>
              </a:lnSpc>
              <a:spcBef>
                <a:spcPct val="0"/>
              </a:spcBef>
            </a:pPr>
            <a:r>
              <a:rPr lang="zh-TW" altLang="en-US" sz="3600" kern="1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iauKai"/>
                <a:ea typeface="BiauKai"/>
                <a:cs typeface="BiauKai"/>
              </a:rPr>
              <a:t>敬請指教</a:t>
            </a:r>
            <a:r>
              <a:rPr lang="en-US" altLang="zh-TW" sz="3600" kern="1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iauKai"/>
                <a:ea typeface="BiauKai"/>
                <a:cs typeface="BiauKai"/>
              </a:rPr>
              <a:t>!</a:t>
            </a:r>
            <a:endParaRPr lang="zh-TW" altLang="en-US" sz="3600" kern="1200" dirty="0">
              <a:effectLst>
                <a:outerShdw blurRad="38100" dist="38100" dir="2700000" algn="tl">
                  <a:srgbClr val="C0C0C0"/>
                </a:outerShdw>
              </a:effectLst>
              <a:latin typeface="BiauKai"/>
              <a:ea typeface="BiauKai"/>
              <a:cs typeface="BiauKai"/>
            </a:endParaRPr>
          </a:p>
        </p:txBody>
      </p:sp>
    </p:spTree>
    <p:extLst>
      <p:ext uri="{BB962C8B-B14F-4D97-AF65-F5344CB8AC3E}">
        <p14:creationId xmlns:p14="http://schemas.microsoft.com/office/powerpoint/2010/main" val="12990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707904" y="404664"/>
            <a:ext cx="1800200" cy="548640"/>
          </a:xfrm>
        </p:spPr>
        <p:txBody>
          <a:bodyPr/>
          <a:lstStyle/>
          <a:p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大綱</a:t>
            </a:r>
            <a:endParaRPr lang="zh-TW" altLang="en-US" sz="36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/>
        </p:nvSpPr>
        <p:spPr>
          <a:xfrm>
            <a:off x="971600" y="764704"/>
            <a:ext cx="8058472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zh-TW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zh-TW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zh-TW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zh-TW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0" lang="zh-TW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zh-TW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zh-TW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zh-TW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zh-TW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5000"/>
              </a:lnSpc>
              <a:spcBef>
                <a:spcPct val="0"/>
              </a:spcBef>
              <a:buNone/>
            </a:pPr>
            <a:r>
              <a:rPr lang="zh-TW" altLang="en-US" sz="2400" kern="1200" dirty="0" smtClean="0">
                <a:latin typeface="BiauKai"/>
                <a:ea typeface="BiauKai"/>
                <a:cs typeface="BiauKai"/>
              </a:rPr>
              <a:t>一、教學</a:t>
            </a:r>
            <a:r>
              <a:rPr lang="zh-TW" altLang="en-US" sz="2400" kern="1200" dirty="0">
                <a:latin typeface="BiauKai"/>
                <a:ea typeface="BiauKai"/>
                <a:cs typeface="BiauKai"/>
              </a:rPr>
              <a:t>設計理念</a:t>
            </a:r>
            <a:r>
              <a:rPr lang="zh-TW" altLang="en-US" sz="2400" kern="1200" dirty="0" smtClean="0">
                <a:latin typeface="BiauKai"/>
                <a:ea typeface="BiauKai"/>
                <a:cs typeface="BiauKai"/>
              </a:rPr>
              <a:t>說明</a:t>
            </a:r>
            <a:endParaRPr lang="en-US" altLang="zh-TW" sz="2400" kern="1200" dirty="0" smtClean="0">
              <a:latin typeface="BiauKai"/>
              <a:ea typeface="BiauKai"/>
              <a:cs typeface="BiauKai"/>
            </a:endParaRPr>
          </a:p>
          <a:p>
            <a:pPr marL="0" indent="0">
              <a:lnSpc>
                <a:spcPts val="5000"/>
              </a:lnSpc>
              <a:spcBef>
                <a:spcPct val="0"/>
              </a:spcBef>
              <a:buNone/>
            </a:pPr>
            <a:r>
              <a:rPr lang="zh-TW" altLang="en-US" sz="2400" kern="1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iauKai"/>
                <a:ea typeface="BiauKai"/>
                <a:cs typeface="BiauKai"/>
              </a:rPr>
              <a:t>二、</a:t>
            </a:r>
            <a:r>
              <a:rPr lang="zh-TW" altLang="zh-TW" sz="2400" kern="1200" dirty="0" smtClean="0">
                <a:latin typeface="BiauKai"/>
                <a:ea typeface="BiauKai"/>
                <a:cs typeface="BiauKai"/>
              </a:rPr>
              <a:t>教案設計</a:t>
            </a:r>
            <a:r>
              <a:rPr lang="zh-TW" altLang="en-US" sz="2400" kern="1200" dirty="0" smtClean="0">
                <a:latin typeface="BiauKai"/>
                <a:ea typeface="BiauKai"/>
                <a:cs typeface="BiauKai"/>
              </a:rPr>
              <a:t>說明</a:t>
            </a:r>
            <a:endParaRPr lang="en-US" altLang="zh-TW" sz="2400" kern="1200" dirty="0" smtClean="0">
              <a:latin typeface="BiauKai"/>
              <a:ea typeface="BiauKai"/>
              <a:cs typeface="BiauKai"/>
            </a:endParaRPr>
          </a:p>
          <a:p>
            <a:pPr marL="0" indent="0">
              <a:lnSpc>
                <a:spcPts val="5000"/>
              </a:lnSpc>
              <a:spcBef>
                <a:spcPct val="0"/>
              </a:spcBef>
              <a:buNone/>
            </a:pPr>
            <a:r>
              <a:rPr lang="zh-TW" altLang="en-US" sz="2400" kern="1200" dirty="0" smtClean="0">
                <a:latin typeface="BiauKai"/>
                <a:ea typeface="BiauKai"/>
                <a:cs typeface="BiauKai"/>
              </a:rPr>
              <a:t>             </a:t>
            </a:r>
            <a:r>
              <a:rPr lang="zh-TW" altLang="zh-TW" sz="2400" kern="1200" dirty="0" smtClean="0">
                <a:latin typeface="BiauKai"/>
                <a:ea typeface="BiauKai"/>
                <a:cs typeface="BiauKai"/>
              </a:rPr>
              <a:t>總綱</a:t>
            </a:r>
            <a:r>
              <a:rPr lang="zh-TW" altLang="zh-TW" sz="2400" kern="1200" dirty="0">
                <a:latin typeface="BiauKai"/>
                <a:ea typeface="BiauKai"/>
                <a:cs typeface="BiauKai"/>
              </a:rPr>
              <a:t>核心</a:t>
            </a:r>
            <a:r>
              <a:rPr lang="zh-TW" altLang="zh-TW" sz="2400" kern="1200" dirty="0" smtClean="0">
                <a:latin typeface="BiauKai"/>
                <a:ea typeface="BiauKai"/>
                <a:cs typeface="BiauKai"/>
              </a:rPr>
              <a:t>素養</a:t>
            </a:r>
            <a:r>
              <a:rPr lang="zh-TW" altLang="en-US" sz="2400" kern="1200" dirty="0">
                <a:latin typeface="BiauKai"/>
                <a:ea typeface="BiauKai"/>
                <a:cs typeface="BiauKai"/>
              </a:rPr>
              <a:t>、領域</a:t>
            </a:r>
            <a:r>
              <a:rPr lang="en-US" altLang="zh-TW" sz="2400" kern="1200" dirty="0">
                <a:latin typeface="BiauKai"/>
                <a:ea typeface="BiauKai"/>
                <a:cs typeface="BiauKai"/>
              </a:rPr>
              <a:t>/</a:t>
            </a:r>
            <a:r>
              <a:rPr lang="zh-TW" altLang="en-US" sz="2400" kern="1200" dirty="0">
                <a:latin typeface="BiauKai"/>
                <a:ea typeface="BiauKai"/>
                <a:cs typeface="BiauKai"/>
              </a:rPr>
              <a:t>學習</a:t>
            </a:r>
            <a:r>
              <a:rPr lang="zh-TW" altLang="en-US" sz="2400" kern="1200" dirty="0" smtClean="0">
                <a:latin typeface="BiauKai"/>
                <a:ea typeface="BiauKai"/>
                <a:cs typeface="BiauKai"/>
              </a:rPr>
              <a:t>重點、</a:t>
            </a:r>
            <a:r>
              <a:rPr lang="en-US" altLang="zh-TW" sz="2400" kern="1200" dirty="0" smtClean="0">
                <a:latin typeface="BiauKai"/>
                <a:ea typeface="BiauKai"/>
                <a:cs typeface="BiauKai"/>
              </a:rPr>
              <a:t>…..</a:t>
            </a:r>
          </a:p>
          <a:p>
            <a:pPr marL="0" indent="0">
              <a:lnSpc>
                <a:spcPts val="5000"/>
              </a:lnSpc>
              <a:spcBef>
                <a:spcPct val="0"/>
              </a:spcBef>
              <a:buNone/>
            </a:pPr>
            <a:r>
              <a:rPr lang="zh-TW" altLang="en-US" sz="2400" b="1" dirty="0" smtClean="0">
                <a:latin typeface="BiauKai"/>
                <a:ea typeface="BiauKai"/>
                <a:cs typeface="BiauKai"/>
              </a:rPr>
              <a:t>三、</a:t>
            </a:r>
            <a:r>
              <a:rPr lang="zh-TW" altLang="en-US" sz="2400" dirty="0" smtClean="0">
                <a:latin typeface="BiauKai"/>
                <a:ea typeface="BiauKai"/>
                <a:cs typeface="BiauKai"/>
              </a:rPr>
              <a:t>學生分析</a:t>
            </a:r>
            <a:endParaRPr lang="en-US" altLang="zh-TW" sz="2400" kern="1200" dirty="0" smtClean="0">
              <a:latin typeface="BiauKai"/>
              <a:ea typeface="BiauKai"/>
              <a:cs typeface="BiauKai"/>
            </a:endParaRPr>
          </a:p>
          <a:p>
            <a:pPr marL="0" indent="0">
              <a:lnSpc>
                <a:spcPts val="5000"/>
              </a:lnSpc>
              <a:spcBef>
                <a:spcPct val="0"/>
              </a:spcBef>
              <a:buNone/>
            </a:pPr>
            <a:r>
              <a:rPr lang="zh-TW" altLang="en-US" sz="2400" kern="1200" dirty="0" smtClean="0">
                <a:latin typeface="BiauKai"/>
                <a:ea typeface="BiauKai"/>
                <a:cs typeface="BiauKai"/>
              </a:rPr>
              <a:t>四、學習</a:t>
            </a:r>
            <a:r>
              <a:rPr lang="zh-TW" altLang="en-US" sz="2400" kern="1200" dirty="0">
                <a:latin typeface="BiauKai"/>
                <a:ea typeface="BiauKai"/>
                <a:cs typeface="BiauKai"/>
              </a:rPr>
              <a:t>活動設計的</a:t>
            </a:r>
            <a:r>
              <a:rPr lang="zh-TW" altLang="en-US" sz="2400" kern="1200" dirty="0" smtClean="0">
                <a:latin typeface="BiauKai"/>
                <a:ea typeface="BiauKai"/>
                <a:cs typeface="BiauKai"/>
              </a:rPr>
              <a:t>重點</a:t>
            </a:r>
            <a:endParaRPr lang="en-US" altLang="zh-TW" sz="2400" kern="1200" dirty="0" smtClean="0">
              <a:latin typeface="BiauKai"/>
              <a:ea typeface="BiauKai"/>
              <a:cs typeface="BiauKai"/>
            </a:endParaRPr>
          </a:p>
          <a:p>
            <a:pPr marL="0" indent="0">
              <a:lnSpc>
                <a:spcPts val="5000"/>
              </a:lnSpc>
              <a:spcBef>
                <a:spcPct val="0"/>
              </a:spcBef>
              <a:buNone/>
            </a:pPr>
            <a:r>
              <a:rPr lang="zh-TW" altLang="en-US" sz="2400" kern="1200" dirty="0" smtClean="0">
                <a:latin typeface="BiauKai"/>
                <a:ea typeface="BiauKai"/>
                <a:cs typeface="BiauKai"/>
              </a:rPr>
              <a:t>五、教學</a:t>
            </a:r>
            <a:r>
              <a:rPr lang="zh-TW" altLang="en-US" sz="2400" kern="1200" dirty="0">
                <a:latin typeface="BiauKai"/>
                <a:ea typeface="BiauKai"/>
                <a:cs typeface="BiauKai"/>
              </a:rPr>
              <a:t>活動內容及實施</a:t>
            </a:r>
            <a:r>
              <a:rPr lang="zh-TW" altLang="en-US" sz="2400" kern="1200" dirty="0" smtClean="0">
                <a:latin typeface="BiauKai"/>
                <a:ea typeface="BiauKai"/>
                <a:cs typeface="BiauKai"/>
              </a:rPr>
              <a:t>方式</a:t>
            </a:r>
            <a:endParaRPr lang="en-US" altLang="zh-TW" sz="2400" kern="1200" dirty="0" smtClean="0">
              <a:latin typeface="BiauKai"/>
              <a:ea typeface="BiauKai"/>
              <a:cs typeface="BiauKai"/>
            </a:endParaRPr>
          </a:p>
          <a:p>
            <a:pPr marL="0" indent="0">
              <a:lnSpc>
                <a:spcPts val="5000"/>
              </a:lnSpc>
              <a:spcBef>
                <a:spcPct val="0"/>
              </a:spcBef>
              <a:buNone/>
            </a:pPr>
            <a:r>
              <a:rPr lang="zh-TW" altLang="en-US" sz="2400" kern="1200" dirty="0" smtClean="0">
                <a:latin typeface="BiauKai"/>
                <a:ea typeface="BiauKai"/>
                <a:cs typeface="BiauKai"/>
              </a:rPr>
              <a:t>六、公開觀課暨分組說明</a:t>
            </a:r>
            <a:endParaRPr lang="en-US" altLang="zh-TW" sz="2400" kern="1200" dirty="0" smtClean="0">
              <a:latin typeface="BiauKai"/>
              <a:ea typeface="BiauKai"/>
              <a:cs typeface="BiauKai"/>
            </a:endParaRPr>
          </a:p>
          <a:p>
            <a:pPr marL="0" indent="0">
              <a:lnSpc>
                <a:spcPts val="5000"/>
              </a:lnSpc>
              <a:spcBef>
                <a:spcPct val="0"/>
              </a:spcBef>
              <a:buNone/>
            </a:pPr>
            <a:r>
              <a:rPr lang="zh-TW" altLang="en-US" sz="2400" dirty="0" smtClean="0">
                <a:latin typeface="BiauKai"/>
                <a:ea typeface="BiauKai"/>
                <a:cs typeface="BiauKai"/>
              </a:rPr>
              <a:t>七、</a:t>
            </a:r>
            <a:r>
              <a:rPr lang="zh-TW" altLang="en-US" sz="2400" kern="1200" dirty="0" smtClean="0">
                <a:latin typeface="BiauKai"/>
                <a:ea typeface="BiauKai"/>
                <a:cs typeface="BiauKai"/>
              </a:rPr>
              <a:t>學習檢核表</a:t>
            </a:r>
            <a:endParaRPr lang="en-US" altLang="zh-TW" sz="2400" kern="1200" dirty="0" smtClean="0">
              <a:latin typeface="BiauKai"/>
              <a:ea typeface="BiauKai"/>
              <a:cs typeface="BiauKai"/>
            </a:endParaRPr>
          </a:p>
          <a:p>
            <a:pPr marL="0" indent="0">
              <a:lnSpc>
                <a:spcPts val="5000"/>
              </a:lnSpc>
              <a:spcBef>
                <a:spcPct val="0"/>
              </a:spcBef>
              <a:buNone/>
            </a:pPr>
            <a:r>
              <a:rPr lang="zh-TW" altLang="en-US" sz="2400" dirty="0" smtClean="0">
                <a:latin typeface="BiauKai"/>
                <a:ea typeface="BiauKai"/>
                <a:cs typeface="BiauKai"/>
              </a:rPr>
              <a:t>八、</a:t>
            </a:r>
            <a:r>
              <a:rPr lang="zh-TW" altLang="en-US" sz="2400" kern="1200" dirty="0" smtClean="0">
                <a:latin typeface="BiauKai"/>
                <a:ea typeface="BiauKai"/>
                <a:cs typeface="BiauKai"/>
              </a:rPr>
              <a:t>討論與回饋（議課）</a:t>
            </a:r>
            <a:endParaRPr lang="en-US" altLang="zh-TW" sz="2400" kern="1200" dirty="0">
              <a:latin typeface="BiauKai"/>
              <a:ea typeface="BiauKai"/>
              <a:cs typeface="BiauKai"/>
            </a:endParaRPr>
          </a:p>
        </p:txBody>
      </p:sp>
    </p:spTree>
    <p:extLst>
      <p:ext uri="{BB962C8B-B14F-4D97-AF65-F5344CB8AC3E}">
        <p14:creationId xmlns:p14="http://schemas.microsoft.com/office/powerpoint/2010/main" val="208159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extBox 6"/>
          <p:cNvSpPr txBox="1"/>
          <p:nvPr/>
        </p:nvSpPr>
        <p:spPr>
          <a:xfrm>
            <a:off x="1835696" y="620688"/>
            <a:ext cx="6781800" cy="72008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zh-TW" altLang="en-US" sz="3600" kern="1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iauKai"/>
                <a:ea typeface="BiauKai"/>
                <a:cs typeface="BiauKai"/>
              </a:rPr>
              <a:t>一、教</a:t>
            </a:r>
            <a:r>
              <a:rPr lang="zh-TW" altLang="en-US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iauKai"/>
                <a:ea typeface="BiauKai"/>
                <a:cs typeface="BiauKai"/>
              </a:rPr>
              <a:t>學</a:t>
            </a:r>
            <a:r>
              <a:rPr lang="zh-TW" altLang="en-US" sz="3600" kern="1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iauKai"/>
                <a:ea typeface="BiauKai"/>
                <a:cs typeface="BiauKai"/>
              </a:rPr>
              <a:t>設計理念說</a:t>
            </a:r>
            <a:r>
              <a:rPr lang="zh-TW" altLang="en-US" sz="3600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iauKai"/>
                <a:ea typeface="BiauKai"/>
                <a:cs typeface="BiauKai"/>
              </a:rPr>
              <a:t>明</a:t>
            </a:r>
            <a:endParaRPr lang="zh-TW" sz="3600" kern="1200" dirty="0">
              <a:latin typeface="BiauKai"/>
              <a:ea typeface="BiauKai"/>
              <a:cs typeface="BiauKa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47664" y="1988840"/>
            <a:ext cx="6940252" cy="3384376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altLang="zh-TW" sz="3200" kern="1200" dirty="0" smtClean="0">
                <a:latin typeface="BiauKai"/>
                <a:ea typeface="BiauKai"/>
                <a:cs typeface="BiauKai"/>
              </a:rPr>
              <a:t>1</a:t>
            </a:r>
            <a:r>
              <a:rPr lang="zh-TW" altLang="en-US" sz="3200" kern="1200" dirty="0" smtClean="0">
                <a:latin typeface="BiauKai"/>
                <a:ea typeface="BiauKai"/>
                <a:cs typeface="BiauKai"/>
              </a:rPr>
              <a:t>、模組教學</a:t>
            </a:r>
            <a:r>
              <a:rPr lang="en-US" altLang="zh-TW" sz="3200" kern="1200" dirty="0" smtClean="0">
                <a:latin typeface="BiauKai"/>
                <a:ea typeface="BiauKai"/>
                <a:cs typeface="BiauKai"/>
              </a:rPr>
              <a:t>-</a:t>
            </a:r>
            <a:r>
              <a:rPr lang="zh-TW" altLang="en-US" sz="3200" kern="1200" dirty="0" smtClean="0">
                <a:latin typeface="BiauKai"/>
                <a:ea typeface="BiauKai"/>
                <a:cs typeface="BiauKai"/>
              </a:rPr>
              <a:t>簡化內容、成功經驗</a:t>
            </a:r>
            <a:endParaRPr lang="en-US" altLang="zh-TW" sz="3200" kern="1200" dirty="0" smtClean="0">
              <a:latin typeface="BiauKai"/>
              <a:ea typeface="BiauKai"/>
              <a:cs typeface="BiauKai"/>
            </a:endParaRPr>
          </a:p>
          <a:p>
            <a:r>
              <a:rPr lang="en-US" altLang="zh-TW" sz="3200" kern="1200" dirty="0" smtClean="0">
                <a:latin typeface="BiauKai"/>
                <a:ea typeface="BiauKai"/>
                <a:cs typeface="BiauKai"/>
              </a:rPr>
              <a:t>2</a:t>
            </a:r>
            <a:r>
              <a:rPr lang="zh-TW" altLang="en-US" sz="3200" kern="1200" dirty="0" smtClean="0">
                <a:latin typeface="BiauKai"/>
                <a:ea typeface="BiauKai"/>
                <a:cs typeface="BiauKai"/>
              </a:rPr>
              <a:t>、跨領域融入教學</a:t>
            </a:r>
            <a:endParaRPr lang="en-US" altLang="zh-TW" sz="3200" kern="1200" dirty="0" smtClean="0">
              <a:latin typeface="BiauKai"/>
              <a:ea typeface="BiauKai"/>
              <a:cs typeface="BiauKai"/>
            </a:endParaRPr>
          </a:p>
          <a:p>
            <a:r>
              <a:rPr lang="en-US" altLang="zh-TW" sz="3200" kern="1200" dirty="0">
                <a:latin typeface="BiauKai"/>
                <a:ea typeface="BiauKai"/>
                <a:cs typeface="BiauKai"/>
              </a:rPr>
              <a:t>3</a:t>
            </a:r>
            <a:r>
              <a:rPr lang="zh-TW" altLang="en-US" sz="3200" kern="1200" dirty="0" smtClean="0">
                <a:latin typeface="BiauKai"/>
                <a:ea typeface="BiauKai"/>
                <a:cs typeface="BiauKai"/>
              </a:rPr>
              <a:t>、</a:t>
            </a:r>
            <a:r>
              <a:rPr lang="zh-TW" altLang="en-US" sz="3200" dirty="0" smtClean="0">
                <a:latin typeface="BiauKai"/>
                <a:ea typeface="BiauKai"/>
                <a:cs typeface="BiauKai"/>
              </a:rPr>
              <a:t>樂趣化</a:t>
            </a:r>
            <a:endParaRPr lang="en-US" altLang="zh-TW" sz="3200" kern="1200" dirty="0" smtClean="0">
              <a:latin typeface="BiauKai"/>
              <a:ea typeface="BiauKai"/>
              <a:cs typeface="BiauKai"/>
            </a:endParaRPr>
          </a:p>
          <a:p>
            <a:r>
              <a:rPr lang="en-US" altLang="zh-TW" sz="3200" kern="1200" dirty="0">
                <a:latin typeface="BiauKai"/>
                <a:ea typeface="BiauKai"/>
                <a:cs typeface="BiauKai"/>
              </a:rPr>
              <a:t>4</a:t>
            </a:r>
            <a:r>
              <a:rPr lang="zh-TW" altLang="en-US" sz="3200" dirty="0">
                <a:latin typeface="BiauKai"/>
                <a:ea typeface="BiauKai"/>
                <a:cs typeface="BiauKai"/>
              </a:rPr>
              <a:t>、團隊</a:t>
            </a:r>
            <a:r>
              <a:rPr lang="zh-TW" altLang="en-US" sz="3200" dirty="0" smtClean="0">
                <a:latin typeface="BiauKai"/>
                <a:ea typeface="BiauKai"/>
                <a:cs typeface="BiauKai"/>
              </a:rPr>
              <a:t>合作</a:t>
            </a:r>
            <a:endParaRPr lang="en-US" altLang="zh-TW" sz="3200" kern="1200" dirty="0" smtClean="0">
              <a:latin typeface="BiauKai"/>
              <a:ea typeface="BiauKai"/>
              <a:cs typeface="BiauKai"/>
            </a:endParaRPr>
          </a:p>
          <a:p>
            <a:r>
              <a:rPr lang="en-US" altLang="zh-TW" sz="3200" kern="1200" dirty="0">
                <a:latin typeface="BiauKai"/>
                <a:ea typeface="BiauKai"/>
                <a:cs typeface="BiauKai"/>
              </a:rPr>
              <a:t>5</a:t>
            </a:r>
            <a:r>
              <a:rPr lang="zh-TW" altLang="en-US" sz="3200" kern="1200" dirty="0" smtClean="0">
                <a:latin typeface="BiauKai"/>
                <a:ea typeface="BiauKai"/>
                <a:cs typeface="BiauKai"/>
              </a:rPr>
              <a:t>、隨心所欲、終身運動</a:t>
            </a:r>
            <a:endParaRPr lang="zh-TW" sz="3200" kern="1200" dirty="0">
              <a:latin typeface="BiauKai"/>
              <a:ea typeface="BiauKai"/>
              <a:cs typeface="BiauKai"/>
            </a:endParaRPr>
          </a:p>
        </p:txBody>
      </p:sp>
    </p:spTree>
    <p:extLst>
      <p:ext uri="{BB962C8B-B14F-4D97-AF65-F5344CB8AC3E}">
        <p14:creationId xmlns:p14="http://schemas.microsoft.com/office/powerpoint/2010/main" val="729847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extBox 6"/>
          <p:cNvSpPr txBox="1"/>
          <p:nvPr/>
        </p:nvSpPr>
        <p:spPr>
          <a:xfrm>
            <a:off x="1835696" y="620688"/>
            <a:ext cx="6781800" cy="72008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zh-TW" altLang="en-US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iauKai"/>
                <a:ea typeface="BiauKai"/>
                <a:cs typeface="BiauKai"/>
              </a:rPr>
              <a:t>二</a:t>
            </a:r>
            <a:r>
              <a:rPr lang="zh-TW" altLang="en-US" sz="3600" kern="1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iauKai"/>
                <a:ea typeface="BiauKai"/>
                <a:cs typeface="BiauKai"/>
              </a:rPr>
              <a:t>、教</a:t>
            </a:r>
            <a:r>
              <a:rPr lang="zh-TW" altLang="en-US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iauKai"/>
                <a:ea typeface="BiauKai"/>
                <a:cs typeface="BiauKai"/>
              </a:rPr>
              <a:t>案</a:t>
            </a:r>
            <a:r>
              <a:rPr lang="zh-TW" altLang="en-US" sz="3600" kern="1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iauKai"/>
                <a:ea typeface="BiauKai"/>
                <a:cs typeface="BiauKai"/>
              </a:rPr>
              <a:t>設計說</a:t>
            </a:r>
            <a:r>
              <a:rPr lang="zh-TW" altLang="en-US" sz="3600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iauKai"/>
                <a:ea typeface="BiauKai"/>
                <a:cs typeface="BiauKai"/>
              </a:rPr>
              <a:t>明</a:t>
            </a:r>
            <a:endParaRPr lang="zh-TW" sz="3600" kern="1200" dirty="0">
              <a:latin typeface="BiauKai"/>
              <a:ea typeface="BiauKai"/>
              <a:cs typeface="BiauKai"/>
            </a:endParaRPr>
          </a:p>
        </p:txBody>
      </p:sp>
      <p:sp>
        <p:nvSpPr>
          <p:cNvPr id="5" name="TextBox 6"/>
          <p:cNvSpPr txBox="1"/>
          <p:nvPr/>
        </p:nvSpPr>
        <p:spPr>
          <a:xfrm>
            <a:off x="1043608" y="1916832"/>
            <a:ext cx="7344816" cy="4553407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>
              <a:lnSpc>
                <a:spcPts val="5000"/>
              </a:lnSpc>
              <a:spcBef>
                <a:spcPct val="0"/>
              </a:spcBef>
            </a:pPr>
            <a:r>
              <a:rPr lang="en-US" altLang="zh-TW" sz="3200" kern="1200" dirty="0" smtClean="0">
                <a:latin typeface="BiauKai"/>
                <a:ea typeface="BiauKai"/>
                <a:cs typeface="BiauKai"/>
              </a:rPr>
              <a:t>1</a:t>
            </a:r>
            <a:r>
              <a:rPr lang="zh-TW" altLang="en-US" sz="3200" kern="1200" dirty="0" smtClean="0">
                <a:latin typeface="BiauKai"/>
                <a:ea typeface="BiauKai"/>
                <a:cs typeface="BiauKai"/>
              </a:rPr>
              <a:t>、</a:t>
            </a:r>
            <a:r>
              <a:rPr lang="zh-TW" altLang="zh-TW" sz="3200" kern="1200" dirty="0">
                <a:latin typeface="BiauKai"/>
                <a:ea typeface="BiauKai"/>
                <a:cs typeface="BiauKai"/>
              </a:rPr>
              <a:t>總綱核心</a:t>
            </a:r>
            <a:r>
              <a:rPr lang="zh-TW" altLang="zh-TW" sz="3200" kern="1200" dirty="0" smtClean="0">
                <a:latin typeface="BiauKai"/>
                <a:ea typeface="BiauKai"/>
                <a:cs typeface="BiauKai"/>
              </a:rPr>
              <a:t>素養</a:t>
            </a:r>
            <a:endParaRPr lang="en-US" altLang="zh-TW" sz="3200" kern="1200" dirty="0" smtClean="0">
              <a:latin typeface="BiauKai"/>
              <a:ea typeface="BiauKai"/>
              <a:cs typeface="BiauKai"/>
            </a:endParaRPr>
          </a:p>
          <a:p>
            <a:pPr>
              <a:lnSpc>
                <a:spcPts val="5000"/>
              </a:lnSpc>
              <a:spcBef>
                <a:spcPct val="0"/>
              </a:spcBef>
            </a:pPr>
            <a:r>
              <a:rPr lang="en-US" altLang="zh-TW" sz="3200" kern="1200" dirty="0" smtClean="0">
                <a:latin typeface="BiauKai"/>
                <a:ea typeface="BiauKai"/>
                <a:cs typeface="BiauKai"/>
              </a:rPr>
              <a:t>2</a:t>
            </a:r>
            <a:r>
              <a:rPr lang="zh-TW" altLang="en-US" sz="3200" kern="1200" dirty="0" smtClean="0">
                <a:latin typeface="BiauKai"/>
                <a:ea typeface="BiauKai"/>
                <a:cs typeface="BiauKai"/>
              </a:rPr>
              <a:t>、領鋼核心素養</a:t>
            </a:r>
            <a:endParaRPr lang="en-US" altLang="zh-TW" sz="3200" kern="1200" dirty="0" smtClean="0">
              <a:latin typeface="BiauKai"/>
              <a:ea typeface="BiauKai"/>
              <a:cs typeface="BiauKai"/>
            </a:endParaRPr>
          </a:p>
          <a:p>
            <a:pPr>
              <a:lnSpc>
                <a:spcPts val="5000"/>
              </a:lnSpc>
              <a:spcBef>
                <a:spcPct val="0"/>
              </a:spcBef>
            </a:pPr>
            <a:r>
              <a:rPr lang="en-US" altLang="zh-TW" sz="3200" kern="1200" dirty="0" smtClean="0">
                <a:latin typeface="BiauKai"/>
                <a:ea typeface="BiauKai"/>
                <a:cs typeface="BiauKai"/>
              </a:rPr>
              <a:t>3</a:t>
            </a:r>
            <a:r>
              <a:rPr lang="zh-TW" altLang="en-US" sz="3200" kern="1200" dirty="0" smtClean="0">
                <a:latin typeface="BiauKai"/>
                <a:ea typeface="BiauKai"/>
                <a:cs typeface="BiauKai"/>
              </a:rPr>
              <a:t>、議題融入</a:t>
            </a:r>
            <a:r>
              <a:rPr lang="en-US" altLang="zh-TW" sz="3200" kern="1200" dirty="0" smtClean="0">
                <a:latin typeface="BiauKai"/>
                <a:ea typeface="BiauKai"/>
                <a:cs typeface="BiauKai"/>
              </a:rPr>
              <a:t>(</a:t>
            </a:r>
            <a:r>
              <a:rPr lang="zh-TW" altLang="en-US" sz="3200" kern="1200" dirty="0" smtClean="0">
                <a:latin typeface="BiauKai"/>
                <a:ea typeface="BiauKai"/>
                <a:cs typeface="BiauKai"/>
              </a:rPr>
              <a:t>學習主題</a:t>
            </a:r>
            <a:r>
              <a:rPr lang="en-US" altLang="zh-TW" sz="3200" kern="1200" dirty="0" smtClean="0">
                <a:latin typeface="BiauKai"/>
                <a:ea typeface="BiauKai"/>
                <a:cs typeface="BiauKai"/>
              </a:rPr>
              <a:t>)</a:t>
            </a:r>
          </a:p>
          <a:p>
            <a:pPr>
              <a:lnSpc>
                <a:spcPts val="5000"/>
              </a:lnSpc>
              <a:spcBef>
                <a:spcPct val="0"/>
              </a:spcBef>
            </a:pPr>
            <a:r>
              <a:rPr lang="en-US" altLang="zh-TW" sz="3200" kern="1200" dirty="0" smtClean="0">
                <a:latin typeface="BiauKai"/>
                <a:ea typeface="BiauKai"/>
                <a:cs typeface="BiauKai"/>
              </a:rPr>
              <a:t>4</a:t>
            </a:r>
            <a:r>
              <a:rPr lang="zh-TW" altLang="en-US" sz="3200" kern="1200" dirty="0" smtClean="0">
                <a:latin typeface="BiauKai"/>
                <a:ea typeface="BiauKai"/>
                <a:cs typeface="BiauKai"/>
              </a:rPr>
              <a:t>、學習重點</a:t>
            </a:r>
            <a:r>
              <a:rPr lang="en-US" altLang="zh-TW" sz="3200" kern="1200" dirty="0" smtClean="0">
                <a:latin typeface="BiauKai"/>
                <a:ea typeface="BiauKai"/>
                <a:cs typeface="BiauKai"/>
              </a:rPr>
              <a:t>(</a:t>
            </a:r>
            <a:r>
              <a:rPr lang="zh-TW" altLang="en-US" sz="3200" kern="1200" dirty="0" smtClean="0">
                <a:latin typeface="BiauKai"/>
                <a:ea typeface="BiauKai"/>
                <a:cs typeface="BiauKai"/>
              </a:rPr>
              <a:t>學習內容、學習表現</a:t>
            </a:r>
            <a:r>
              <a:rPr lang="en-US" altLang="zh-TW" sz="3200" kern="1200" dirty="0" smtClean="0">
                <a:latin typeface="BiauKai"/>
                <a:ea typeface="BiauKai"/>
                <a:cs typeface="BiauKai"/>
              </a:rPr>
              <a:t>)</a:t>
            </a:r>
          </a:p>
          <a:p>
            <a:pPr>
              <a:lnSpc>
                <a:spcPts val="5000"/>
              </a:lnSpc>
              <a:spcBef>
                <a:spcPct val="0"/>
              </a:spcBef>
            </a:pPr>
            <a:r>
              <a:rPr lang="en-US" altLang="zh-TW" sz="3200" kern="1200" dirty="0" smtClean="0">
                <a:latin typeface="BiauKai"/>
                <a:ea typeface="BiauKai"/>
                <a:cs typeface="BiauKai"/>
              </a:rPr>
              <a:t>5</a:t>
            </a:r>
            <a:r>
              <a:rPr lang="zh-TW" altLang="en-US" sz="3200" kern="1200" dirty="0" smtClean="0">
                <a:latin typeface="BiauKai"/>
                <a:ea typeface="BiauKai"/>
                <a:cs typeface="BiauKai"/>
              </a:rPr>
              <a:t>、學習目標</a:t>
            </a:r>
            <a:endParaRPr lang="en-US" altLang="zh-TW" sz="3200" kern="1200" dirty="0" smtClean="0">
              <a:latin typeface="BiauKai"/>
              <a:ea typeface="BiauKai"/>
              <a:cs typeface="BiauKai"/>
            </a:endParaRPr>
          </a:p>
          <a:p>
            <a:pPr>
              <a:lnSpc>
                <a:spcPts val="5000"/>
              </a:lnSpc>
              <a:spcBef>
                <a:spcPct val="0"/>
              </a:spcBef>
            </a:pPr>
            <a:r>
              <a:rPr lang="en-US" altLang="zh-TW" sz="3200" kern="1200" dirty="0" smtClean="0">
                <a:latin typeface="BiauKai"/>
                <a:ea typeface="BiauKai"/>
                <a:cs typeface="BiauKai"/>
              </a:rPr>
              <a:t>6</a:t>
            </a:r>
            <a:r>
              <a:rPr lang="zh-TW" altLang="en-US" sz="3200" kern="1200" dirty="0" smtClean="0">
                <a:latin typeface="BiauKai"/>
                <a:ea typeface="BiauKai"/>
                <a:cs typeface="BiauKai"/>
              </a:rPr>
              <a:t>、核心素養呼應說明</a:t>
            </a:r>
            <a:endParaRPr lang="en-US" altLang="zh-TW" sz="3200" kern="1200" dirty="0" smtClean="0">
              <a:latin typeface="BiauKai"/>
              <a:ea typeface="BiauKai"/>
              <a:cs typeface="BiauKai"/>
            </a:endParaRPr>
          </a:p>
        </p:txBody>
      </p:sp>
    </p:spTree>
    <p:extLst>
      <p:ext uri="{BB962C8B-B14F-4D97-AF65-F5344CB8AC3E}">
        <p14:creationId xmlns:p14="http://schemas.microsoft.com/office/powerpoint/2010/main" val="2530743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TextBox 6"/>
          <p:cNvSpPr txBox="1"/>
          <p:nvPr/>
        </p:nvSpPr>
        <p:spPr>
          <a:xfrm>
            <a:off x="1835696" y="620688"/>
            <a:ext cx="6781800" cy="72008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zh-TW" altLang="en-US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iauKai"/>
                <a:ea typeface="BiauKai"/>
                <a:cs typeface="BiauKai"/>
              </a:rPr>
              <a:t>三</a:t>
            </a:r>
            <a:r>
              <a:rPr lang="zh-TW" altLang="en-US" sz="3600" kern="1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iauKai"/>
                <a:ea typeface="BiauKai"/>
                <a:cs typeface="BiauKai"/>
              </a:rPr>
              <a:t>、學生分析</a:t>
            </a:r>
            <a:endParaRPr lang="zh-TW" sz="3600" kern="1200" dirty="0">
              <a:latin typeface="BiauKai"/>
              <a:ea typeface="BiauKai"/>
              <a:cs typeface="BiauKai"/>
            </a:endParaRPr>
          </a:p>
        </p:txBody>
      </p:sp>
      <p:sp>
        <p:nvSpPr>
          <p:cNvPr id="5" name="TextBox 6"/>
          <p:cNvSpPr txBox="1"/>
          <p:nvPr/>
        </p:nvSpPr>
        <p:spPr>
          <a:xfrm>
            <a:off x="611560" y="1916832"/>
            <a:ext cx="8136904" cy="4553407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altLang="zh-TW" sz="3000" dirty="0" smtClean="0">
                <a:latin typeface="BiauKai"/>
                <a:ea typeface="BiauKai"/>
                <a:cs typeface="BiauKai"/>
              </a:rPr>
              <a:t>1</a:t>
            </a:r>
            <a:r>
              <a:rPr lang="zh-TW" altLang="en-US" sz="3000" dirty="0" smtClean="0">
                <a:latin typeface="BiauKai"/>
                <a:ea typeface="BiauKai"/>
                <a:cs typeface="BiauKai"/>
              </a:rPr>
              <a:t>、</a:t>
            </a:r>
            <a:r>
              <a:rPr lang="zh-TW" altLang="zh-TW" sz="3000" dirty="0" smtClean="0">
                <a:latin typeface="BiauKai"/>
                <a:ea typeface="BiauKai"/>
                <a:cs typeface="BiauKai"/>
              </a:rPr>
              <a:t>曾上過樂樂</a:t>
            </a:r>
            <a:r>
              <a:rPr lang="zh-TW" altLang="zh-TW" sz="3000" dirty="0">
                <a:latin typeface="BiauKai"/>
                <a:ea typeface="BiauKai"/>
                <a:cs typeface="BiauKai"/>
              </a:rPr>
              <a:t>棒球。</a:t>
            </a:r>
          </a:p>
          <a:p>
            <a:r>
              <a:rPr lang="en-US" altLang="zh-TW" sz="3000" dirty="0" smtClean="0">
                <a:latin typeface="BiauKai"/>
                <a:ea typeface="BiauKai"/>
                <a:cs typeface="BiauKai"/>
              </a:rPr>
              <a:t>2</a:t>
            </a:r>
            <a:r>
              <a:rPr lang="zh-TW" altLang="en-US" sz="3000" dirty="0" smtClean="0">
                <a:latin typeface="BiauKai"/>
                <a:ea typeface="BiauKai"/>
                <a:cs typeface="BiauKai"/>
              </a:rPr>
              <a:t>、</a:t>
            </a:r>
            <a:r>
              <a:rPr lang="zh-TW" altLang="zh-TW" sz="3000" dirty="0" smtClean="0">
                <a:latin typeface="BiauKai"/>
                <a:ea typeface="BiauKai"/>
                <a:cs typeface="BiauKai"/>
              </a:rPr>
              <a:t>五年</a:t>
            </a:r>
            <a:r>
              <a:rPr lang="zh-TW" altLang="zh-TW" sz="3000" dirty="0">
                <a:latin typeface="BiauKai"/>
                <a:ea typeface="BiauKai"/>
                <a:cs typeface="BiauKai"/>
              </a:rPr>
              <a:t>級上學期第六週已上過三角形扇行單元。</a:t>
            </a:r>
          </a:p>
          <a:p>
            <a:r>
              <a:rPr lang="en-US" altLang="zh-TW" sz="3000" dirty="0" smtClean="0">
                <a:latin typeface="BiauKai"/>
                <a:ea typeface="BiauKai"/>
                <a:cs typeface="BiauKai"/>
              </a:rPr>
              <a:t>3</a:t>
            </a:r>
            <a:r>
              <a:rPr lang="zh-TW" altLang="en-US" sz="3000" dirty="0" smtClean="0">
                <a:latin typeface="BiauKai"/>
                <a:ea typeface="BiauKai"/>
                <a:cs typeface="BiauKai"/>
              </a:rPr>
              <a:t>、</a:t>
            </a:r>
            <a:r>
              <a:rPr lang="zh-TW" altLang="zh-TW" sz="3000" dirty="0" smtClean="0">
                <a:latin typeface="BiauKai"/>
                <a:ea typeface="BiauKai"/>
                <a:cs typeface="BiauKai"/>
              </a:rPr>
              <a:t>田徑隊</a:t>
            </a:r>
            <a:r>
              <a:rPr lang="zh-TW" altLang="zh-TW" sz="3000" dirty="0">
                <a:latin typeface="BiauKai"/>
                <a:ea typeface="BiauKai"/>
                <a:cs typeface="BiauKai"/>
              </a:rPr>
              <a:t>選手敏捷、速度、協調、爆發力、</a:t>
            </a:r>
            <a:r>
              <a:rPr lang="zh-TW" altLang="zh-TW" sz="3000" dirty="0" smtClean="0">
                <a:latin typeface="BiauKai"/>
                <a:ea typeface="BiauKai"/>
                <a:cs typeface="BiauKai"/>
              </a:rPr>
              <a:t>肌</a:t>
            </a:r>
            <a:endParaRPr lang="en-US" altLang="zh-TW" sz="3000" dirty="0" smtClean="0">
              <a:latin typeface="BiauKai"/>
              <a:ea typeface="BiauKai"/>
              <a:cs typeface="BiauKai"/>
            </a:endParaRPr>
          </a:p>
          <a:p>
            <a:r>
              <a:rPr lang="en-US" altLang="zh-TW" sz="3000" dirty="0">
                <a:latin typeface="BiauKai"/>
                <a:ea typeface="BiauKai"/>
                <a:cs typeface="BiauKai"/>
              </a:rPr>
              <a:t> </a:t>
            </a:r>
            <a:r>
              <a:rPr lang="en-US" altLang="zh-TW" sz="3000" dirty="0" smtClean="0">
                <a:latin typeface="BiauKai"/>
                <a:ea typeface="BiauKai"/>
                <a:cs typeface="BiauKai"/>
              </a:rPr>
              <a:t>    </a:t>
            </a:r>
            <a:r>
              <a:rPr lang="zh-TW" altLang="zh-TW" sz="3000" dirty="0" smtClean="0">
                <a:latin typeface="BiauKai"/>
                <a:ea typeface="BiauKai"/>
                <a:cs typeface="BiauKai"/>
              </a:rPr>
              <a:t>耐力</a:t>
            </a:r>
            <a:r>
              <a:rPr lang="zh-TW" altLang="zh-TW" sz="3000" dirty="0">
                <a:latin typeface="BiauKai"/>
                <a:ea typeface="BiauKai"/>
                <a:cs typeface="BiauKai"/>
              </a:rPr>
              <a:t>、肌力、速耐力等較一般學生佳。</a:t>
            </a:r>
          </a:p>
          <a:p>
            <a:r>
              <a:rPr lang="en-US" altLang="zh-TW" sz="3000" dirty="0" smtClean="0">
                <a:latin typeface="BiauKai"/>
                <a:ea typeface="BiauKai"/>
                <a:cs typeface="BiauKai"/>
              </a:rPr>
              <a:t>4</a:t>
            </a:r>
            <a:r>
              <a:rPr lang="zh-TW" altLang="en-US" sz="3000" dirty="0" smtClean="0">
                <a:latin typeface="BiauKai"/>
                <a:ea typeface="BiauKai"/>
                <a:cs typeface="BiauKai"/>
              </a:rPr>
              <a:t>、</a:t>
            </a:r>
            <a:r>
              <a:rPr lang="zh-TW" altLang="zh-TW" sz="3000" dirty="0" smtClean="0">
                <a:latin typeface="BiauKai"/>
                <a:ea typeface="BiauKai"/>
                <a:cs typeface="BiauKai"/>
              </a:rPr>
              <a:t>田徑隊學生常規較一般學生佳</a:t>
            </a:r>
            <a:r>
              <a:rPr lang="zh-TW" altLang="zh-TW" sz="3000" dirty="0">
                <a:latin typeface="BiauKai"/>
                <a:ea typeface="BiauKai"/>
                <a:cs typeface="BiauKai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3501012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extBox 6"/>
          <p:cNvSpPr txBox="1"/>
          <p:nvPr/>
        </p:nvSpPr>
        <p:spPr>
          <a:xfrm>
            <a:off x="1835696" y="620688"/>
            <a:ext cx="6781800" cy="72008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zh-TW" altLang="en-US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iauKai"/>
                <a:ea typeface="BiauKai"/>
                <a:cs typeface="BiauKai"/>
              </a:rPr>
              <a:t>四</a:t>
            </a:r>
            <a:r>
              <a:rPr lang="zh-TW" altLang="en-US" sz="3600" kern="1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iauKai"/>
                <a:ea typeface="BiauKai"/>
                <a:cs typeface="BiauKai"/>
              </a:rPr>
              <a:t>、</a:t>
            </a:r>
            <a:r>
              <a:rPr lang="zh-TW" altLang="en-US" sz="3600" dirty="0">
                <a:latin typeface="BiauKai"/>
                <a:ea typeface="BiauKai"/>
                <a:cs typeface="BiauKai"/>
              </a:rPr>
              <a:t>學習活動設計的重點</a:t>
            </a:r>
            <a:endParaRPr lang="zh-TW" sz="3600" kern="1200" dirty="0">
              <a:latin typeface="BiauKai"/>
              <a:ea typeface="BiauKai"/>
              <a:cs typeface="BiauKai"/>
            </a:endParaRPr>
          </a:p>
        </p:txBody>
      </p:sp>
      <p:sp>
        <p:nvSpPr>
          <p:cNvPr id="5" name="TextBox 6"/>
          <p:cNvSpPr txBox="1"/>
          <p:nvPr/>
        </p:nvSpPr>
        <p:spPr>
          <a:xfrm>
            <a:off x="683568" y="1628800"/>
            <a:ext cx="8136904" cy="4553407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zh-TW" altLang="en-US" sz="3000" dirty="0" smtClean="0">
                <a:latin typeface="BiauKai"/>
                <a:ea typeface="BiauKai"/>
                <a:cs typeface="BiauKai"/>
              </a:rPr>
              <a:t>主題一：勇往直前、強棒出擊</a:t>
            </a:r>
            <a:endParaRPr lang="en-US" altLang="zh-TW" sz="3000" dirty="0" smtClean="0">
              <a:latin typeface="BiauKai"/>
              <a:ea typeface="BiauKai"/>
              <a:cs typeface="BiauKai"/>
            </a:endParaRPr>
          </a:p>
          <a:p>
            <a:r>
              <a:rPr lang="en-US" altLang="zh-TW" sz="2400" dirty="0" smtClean="0">
                <a:latin typeface="BiauKai"/>
                <a:ea typeface="BiauKai"/>
                <a:cs typeface="BiauKai"/>
              </a:rPr>
              <a:t>    </a:t>
            </a:r>
            <a:r>
              <a:rPr lang="zh-TW" altLang="zh-TW" sz="2400" dirty="0" smtClean="0">
                <a:latin typeface="BiauKai"/>
                <a:ea typeface="BiauKai"/>
                <a:cs typeface="BiauKai"/>
              </a:rPr>
              <a:t>以團隊及接力跑壘</a:t>
            </a:r>
            <a:r>
              <a:rPr lang="zh-TW" altLang="zh-TW" sz="2400" dirty="0">
                <a:latin typeface="BiauKai"/>
                <a:ea typeface="BiauKai"/>
                <a:cs typeface="BiauKai"/>
              </a:rPr>
              <a:t>方式，增加學生在課堂上運動的時間，改善了等待時 間所帶來的無聊感。透過規則的修改，降低運動門檻，徒讓學習更容易，學習過程充滿樂趣。</a:t>
            </a:r>
          </a:p>
          <a:p>
            <a:r>
              <a:rPr lang="zh-TW" altLang="zh-TW" sz="2400" dirty="0">
                <a:latin typeface="BiauKai"/>
                <a:ea typeface="BiauKai"/>
                <a:cs typeface="BiauKai"/>
              </a:rPr>
              <a:t>徒手拋球取代以球棒揮擊，增加成功機率，減少失敗經驗，提升學生餐與動機。</a:t>
            </a:r>
          </a:p>
          <a:p>
            <a:r>
              <a:rPr lang="en-US" altLang="zh-TW" sz="2400" dirty="0" smtClean="0">
                <a:latin typeface="BiauKai"/>
                <a:ea typeface="BiauKai"/>
                <a:cs typeface="BiauKai"/>
              </a:rPr>
              <a:t>    </a:t>
            </a:r>
            <a:r>
              <a:rPr lang="zh-TW" altLang="zh-TW" sz="2400" dirty="0" smtClean="0">
                <a:latin typeface="BiauKai"/>
                <a:ea typeface="BiauKai"/>
                <a:cs typeface="BiauKai"/>
              </a:rPr>
              <a:t>另透過跨</a:t>
            </a:r>
            <a:r>
              <a:rPr lang="zh-TW" altLang="zh-TW" sz="2400" dirty="0">
                <a:latin typeface="BiauKai"/>
                <a:ea typeface="BiauKai"/>
                <a:cs typeface="BiauKai"/>
              </a:rPr>
              <a:t>領域</a:t>
            </a:r>
            <a:r>
              <a:rPr lang="en-US" altLang="zh-TW" sz="2400" dirty="0">
                <a:latin typeface="BiauKai"/>
                <a:ea typeface="BiauKai"/>
                <a:cs typeface="BiauKai"/>
              </a:rPr>
              <a:t>(</a:t>
            </a:r>
            <a:r>
              <a:rPr lang="zh-TW" altLang="zh-TW" sz="2400" dirty="0">
                <a:latin typeface="BiauKai"/>
                <a:ea typeface="BiauKai"/>
                <a:cs typeface="BiauKai"/>
              </a:rPr>
              <a:t>數學領域</a:t>
            </a:r>
            <a:r>
              <a:rPr lang="en-US" altLang="zh-TW" sz="2400" dirty="0">
                <a:latin typeface="BiauKai"/>
                <a:ea typeface="BiauKai"/>
                <a:cs typeface="BiauKai"/>
              </a:rPr>
              <a:t>)</a:t>
            </a:r>
            <a:r>
              <a:rPr lang="zh-TW" altLang="zh-TW" sz="2400" dirty="0">
                <a:latin typeface="BiauKai"/>
                <a:ea typeface="BiauKai"/>
                <a:cs typeface="BiauKai"/>
              </a:rPr>
              <a:t>平面圖形比例，讓學生自行規畫場地，透過數學領域所學平面縮放概念，實際標示守備跑分場地。 </a:t>
            </a:r>
            <a:endParaRPr lang="en-US" altLang="zh-TW" sz="2400" dirty="0" smtClean="0">
              <a:latin typeface="BiauKai"/>
              <a:ea typeface="BiauKai"/>
              <a:cs typeface="BiauKai"/>
            </a:endParaRPr>
          </a:p>
        </p:txBody>
      </p:sp>
    </p:spTree>
    <p:extLst>
      <p:ext uri="{BB962C8B-B14F-4D97-AF65-F5344CB8AC3E}">
        <p14:creationId xmlns:p14="http://schemas.microsoft.com/office/powerpoint/2010/main" val="47485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extBox 6"/>
          <p:cNvSpPr txBox="1"/>
          <p:nvPr/>
        </p:nvSpPr>
        <p:spPr>
          <a:xfrm>
            <a:off x="1835696" y="620688"/>
            <a:ext cx="6781800" cy="72008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zh-TW" altLang="en-US" sz="36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iauKai"/>
                <a:ea typeface="BiauKai"/>
                <a:cs typeface="BiauKai"/>
              </a:rPr>
              <a:t>五</a:t>
            </a:r>
            <a:r>
              <a:rPr lang="zh-TW" altLang="en-US" sz="3600" kern="1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iauKai"/>
                <a:ea typeface="BiauKai"/>
                <a:cs typeface="BiauKai"/>
              </a:rPr>
              <a:t>、</a:t>
            </a:r>
            <a:r>
              <a:rPr lang="zh-TW" altLang="en-US" sz="3600" kern="1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iauKai"/>
                <a:ea typeface="BiauKai"/>
                <a:cs typeface="BiauKai"/>
              </a:rPr>
              <a:t>學生分析</a:t>
            </a:r>
            <a:endParaRPr lang="zh-TW" sz="3600" kern="1200" dirty="0">
              <a:latin typeface="BiauKai"/>
              <a:ea typeface="BiauKai"/>
              <a:cs typeface="BiauKai"/>
            </a:endParaRPr>
          </a:p>
        </p:txBody>
      </p:sp>
      <p:sp>
        <p:nvSpPr>
          <p:cNvPr id="5" name="TextBox 6"/>
          <p:cNvSpPr txBox="1"/>
          <p:nvPr/>
        </p:nvSpPr>
        <p:spPr>
          <a:xfrm>
            <a:off x="611560" y="1916832"/>
            <a:ext cx="8136904" cy="4553407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altLang="zh-TW" sz="3000" dirty="0" smtClean="0">
                <a:latin typeface="BiauKai"/>
                <a:ea typeface="BiauKai"/>
                <a:cs typeface="BiauKai"/>
              </a:rPr>
              <a:t>1</a:t>
            </a:r>
            <a:r>
              <a:rPr lang="zh-TW" altLang="en-US" sz="3000" dirty="0" smtClean="0">
                <a:latin typeface="BiauKai"/>
                <a:ea typeface="BiauKai"/>
                <a:cs typeface="BiauKai"/>
              </a:rPr>
              <a:t>、</a:t>
            </a:r>
            <a:r>
              <a:rPr lang="zh-TW" altLang="zh-TW" sz="3000" dirty="0" smtClean="0">
                <a:latin typeface="BiauKai"/>
                <a:ea typeface="BiauKai"/>
                <a:cs typeface="BiauKai"/>
              </a:rPr>
              <a:t>曾上過樂樂</a:t>
            </a:r>
            <a:r>
              <a:rPr lang="zh-TW" altLang="zh-TW" sz="3000" dirty="0">
                <a:latin typeface="BiauKai"/>
                <a:ea typeface="BiauKai"/>
                <a:cs typeface="BiauKai"/>
              </a:rPr>
              <a:t>棒球。</a:t>
            </a:r>
          </a:p>
          <a:p>
            <a:r>
              <a:rPr lang="en-US" altLang="zh-TW" sz="3000" dirty="0" smtClean="0">
                <a:latin typeface="BiauKai"/>
                <a:ea typeface="BiauKai"/>
                <a:cs typeface="BiauKai"/>
              </a:rPr>
              <a:t>2</a:t>
            </a:r>
            <a:r>
              <a:rPr lang="zh-TW" altLang="en-US" sz="3000" dirty="0" smtClean="0">
                <a:latin typeface="BiauKai"/>
                <a:ea typeface="BiauKai"/>
                <a:cs typeface="BiauKai"/>
              </a:rPr>
              <a:t>、</a:t>
            </a:r>
            <a:r>
              <a:rPr lang="zh-TW" altLang="zh-TW" sz="3000" dirty="0" smtClean="0">
                <a:latin typeface="BiauKai"/>
                <a:ea typeface="BiauKai"/>
                <a:cs typeface="BiauKai"/>
              </a:rPr>
              <a:t>五年</a:t>
            </a:r>
            <a:r>
              <a:rPr lang="zh-TW" altLang="zh-TW" sz="3000" dirty="0">
                <a:latin typeface="BiauKai"/>
                <a:ea typeface="BiauKai"/>
                <a:cs typeface="BiauKai"/>
              </a:rPr>
              <a:t>級上學期第六週已上過三角形扇行單元。</a:t>
            </a:r>
          </a:p>
          <a:p>
            <a:r>
              <a:rPr lang="en-US" altLang="zh-TW" sz="3000" dirty="0" smtClean="0">
                <a:latin typeface="BiauKai"/>
                <a:ea typeface="BiauKai"/>
                <a:cs typeface="BiauKai"/>
              </a:rPr>
              <a:t>3</a:t>
            </a:r>
            <a:r>
              <a:rPr lang="zh-TW" altLang="en-US" sz="3000" dirty="0" smtClean="0">
                <a:latin typeface="BiauKai"/>
                <a:ea typeface="BiauKai"/>
                <a:cs typeface="BiauKai"/>
              </a:rPr>
              <a:t>、</a:t>
            </a:r>
            <a:r>
              <a:rPr lang="zh-TW" altLang="zh-TW" sz="3000" dirty="0" smtClean="0">
                <a:latin typeface="BiauKai"/>
                <a:ea typeface="BiauKai"/>
                <a:cs typeface="BiauKai"/>
              </a:rPr>
              <a:t>田徑隊</a:t>
            </a:r>
            <a:r>
              <a:rPr lang="zh-TW" altLang="zh-TW" sz="3000" dirty="0">
                <a:latin typeface="BiauKai"/>
                <a:ea typeface="BiauKai"/>
                <a:cs typeface="BiauKai"/>
              </a:rPr>
              <a:t>選手敏捷、速度、協調、爆發力、</a:t>
            </a:r>
            <a:r>
              <a:rPr lang="zh-TW" altLang="zh-TW" sz="3000" dirty="0" smtClean="0">
                <a:latin typeface="BiauKai"/>
                <a:ea typeface="BiauKai"/>
                <a:cs typeface="BiauKai"/>
              </a:rPr>
              <a:t>肌</a:t>
            </a:r>
            <a:endParaRPr lang="en-US" altLang="zh-TW" sz="3000" dirty="0" smtClean="0">
              <a:latin typeface="BiauKai"/>
              <a:ea typeface="BiauKai"/>
              <a:cs typeface="BiauKai"/>
            </a:endParaRPr>
          </a:p>
          <a:p>
            <a:r>
              <a:rPr lang="en-US" altLang="zh-TW" sz="3000" dirty="0">
                <a:latin typeface="BiauKai"/>
                <a:ea typeface="BiauKai"/>
                <a:cs typeface="BiauKai"/>
              </a:rPr>
              <a:t> </a:t>
            </a:r>
            <a:r>
              <a:rPr lang="en-US" altLang="zh-TW" sz="3000" dirty="0" smtClean="0">
                <a:latin typeface="BiauKai"/>
                <a:ea typeface="BiauKai"/>
                <a:cs typeface="BiauKai"/>
              </a:rPr>
              <a:t>    </a:t>
            </a:r>
            <a:r>
              <a:rPr lang="zh-TW" altLang="zh-TW" sz="3000" dirty="0" smtClean="0">
                <a:latin typeface="BiauKai"/>
                <a:ea typeface="BiauKai"/>
                <a:cs typeface="BiauKai"/>
              </a:rPr>
              <a:t>耐力</a:t>
            </a:r>
            <a:r>
              <a:rPr lang="zh-TW" altLang="zh-TW" sz="3000" dirty="0">
                <a:latin typeface="BiauKai"/>
                <a:ea typeface="BiauKai"/>
                <a:cs typeface="BiauKai"/>
              </a:rPr>
              <a:t>、肌力、速耐力等較一般學生佳。</a:t>
            </a:r>
          </a:p>
          <a:p>
            <a:r>
              <a:rPr lang="en-US" altLang="zh-TW" sz="3000" dirty="0" smtClean="0">
                <a:latin typeface="BiauKai"/>
                <a:ea typeface="BiauKai"/>
                <a:cs typeface="BiauKai"/>
              </a:rPr>
              <a:t>4</a:t>
            </a:r>
            <a:r>
              <a:rPr lang="zh-TW" altLang="en-US" sz="3000" dirty="0" smtClean="0">
                <a:latin typeface="BiauKai"/>
                <a:ea typeface="BiauKai"/>
                <a:cs typeface="BiauKai"/>
              </a:rPr>
              <a:t>、</a:t>
            </a:r>
            <a:r>
              <a:rPr lang="zh-TW" altLang="zh-TW" sz="3000" dirty="0" smtClean="0">
                <a:latin typeface="BiauKai"/>
                <a:ea typeface="BiauKai"/>
                <a:cs typeface="BiauKai"/>
              </a:rPr>
              <a:t>田徑隊學生常規較一般學生佳</a:t>
            </a:r>
            <a:r>
              <a:rPr lang="zh-TW" altLang="zh-TW" sz="3000" dirty="0">
                <a:latin typeface="BiauKai"/>
                <a:ea typeface="BiauKai"/>
                <a:cs typeface="BiauKai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2923998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TextBox 6"/>
          <p:cNvSpPr txBox="1"/>
          <p:nvPr/>
        </p:nvSpPr>
        <p:spPr>
          <a:xfrm>
            <a:off x="1835696" y="620688"/>
            <a:ext cx="6781800" cy="7200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</a:pPr>
            <a:r>
              <a:rPr lang="zh-TW" altLang="en-US" sz="3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iauKai"/>
                <a:ea typeface="BiauKai"/>
                <a:cs typeface="BiauKai"/>
              </a:rPr>
              <a:t>六</a:t>
            </a:r>
            <a:r>
              <a:rPr lang="zh-TW" altLang="en-US" sz="3200" kern="1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iauKai"/>
                <a:ea typeface="BiauKai"/>
                <a:cs typeface="BiauKai"/>
              </a:rPr>
              <a:t>、</a:t>
            </a:r>
            <a:r>
              <a:rPr lang="zh-TW" altLang="en-US" sz="3200" dirty="0">
                <a:latin typeface="BiauKai"/>
                <a:ea typeface="BiauKai"/>
                <a:cs typeface="BiauKai"/>
              </a:rPr>
              <a:t>教學活動內容及實施方式</a:t>
            </a:r>
            <a:endParaRPr lang="en-US" altLang="zh-TW" sz="3200" dirty="0">
              <a:latin typeface="BiauKai"/>
              <a:ea typeface="BiauKai"/>
              <a:cs typeface="BiauKai"/>
            </a:endParaRPr>
          </a:p>
        </p:txBody>
      </p:sp>
      <p:sp>
        <p:nvSpPr>
          <p:cNvPr id="5" name="TextBox 6"/>
          <p:cNvSpPr txBox="1"/>
          <p:nvPr/>
        </p:nvSpPr>
        <p:spPr>
          <a:xfrm>
            <a:off x="611560" y="1916832"/>
            <a:ext cx="8136904" cy="4553407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altLang="zh-TW" sz="3000" dirty="0" smtClean="0">
                <a:latin typeface="BiauKai"/>
                <a:ea typeface="BiauKai"/>
                <a:cs typeface="BiauKai"/>
              </a:rPr>
              <a:t>1</a:t>
            </a:r>
            <a:r>
              <a:rPr lang="zh-TW" altLang="en-US" sz="3000" dirty="0" smtClean="0">
                <a:latin typeface="BiauKai"/>
                <a:ea typeface="BiauKai"/>
                <a:cs typeface="BiauKai"/>
              </a:rPr>
              <a:t>、</a:t>
            </a:r>
            <a:r>
              <a:rPr lang="zh-TW" altLang="zh-TW" sz="3000" dirty="0" smtClean="0">
                <a:latin typeface="BiauKai"/>
                <a:ea typeface="BiauKai"/>
                <a:cs typeface="BiauKai"/>
              </a:rPr>
              <a:t>曾上過樂樂</a:t>
            </a:r>
            <a:r>
              <a:rPr lang="zh-TW" altLang="zh-TW" sz="3000" dirty="0">
                <a:latin typeface="BiauKai"/>
                <a:ea typeface="BiauKai"/>
                <a:cs typeface="BiauKai"/>
              </a:rPr>
              <a:t>棒球。</a:t>
            </a:r>
          </a:p>
          <a:p>
            <a:r>
              <a:rPr lang="en-US" altLang="zh-TW" sz="3000" dirty="0" smtClean="0">
                <a:latin typeface="BiauKai"/>
                <a:ea typeface="BiauKai"/>
                <a:cs typeface="BiauKai"/>
              </a:rPr>
              <a:t>2</a:t>
            </a:r>
            <a:r>
              <a:rPr lang="zh-TW" altLang="en-US" sz="3000" dirty="0" smtClean="0">
                <a:latin typeface="BiauKai"/>
                <a:ea typeface="BiauKai"/>
                <a:cs typeface="BiauKai"/>
              </a:rPr>
              <a:t>、</a:t>
            </a:r>
            <a:r>
              <a:rPr lang="zh-TW" altLang="zh-TW" sz="3000" dirty="0" smtClean="0">
                <a:latin typeface="BiauKai"/>
                <a:ea typeface="BiauKai"/>
                <a:cs typeface="BiauKai"/>
              </a:rPr>
              <a:t>五年</a:t>
            </a:r>
            <a:r>
              <a:rPr lang="zh-TW" altLang="zh-TW" sz="3000" dirty="0">
                <a:latin typeface="BiauKai"/>
                <a:ea typeface="BiauKai"/>
                <a:cs typeface="BiauKai"/>
              </a:rPr>
              <a:t>級上學期第六週已上過三角形扇行單元。</a:t>
            </a:r>
          </a:p>
          <a:p>
            <a:r>
              <a:rPr lang="en-US" altLang="zh-TW" sz="3000" dirty="0" smtClean="0">
                <a:latin typeface="BiauKai"/>
                <a:ea typeface="BiauKai"/>
                <a:cs typeface="BiauKai"/>
              </a:rPr>
              <a:t>3</a:t>
            </a:r>
            <a:r>
              <a:rPr lang="zh-TW" altLang="en-US" sz="3000" dirty="0" smtClean="0">
                <a:latin typeface="BiauKai"/>
                <a:ea typeface="BiauKai"/>
                <a:cs typeface="BiauKai"/>
              </a:rPr>
              <a:t>、</a:t>
            </a:r>
            <a:r>
              <a:rPr lang="zh-TW" altLang="zh-TW" sz="3000" dirty="0" smtClean="0">
                <a:latin typeface="BiauKai"/>
                <a:ea typeface="BiauKai"/>
                <a:cs typeface="BiauKai"/>
              </a:rPr>
              <a:t>田徑隊</a:t>
            </a:r>
            <a:r>
              <a:rPr lang="zh-TW" altLang="zh-TW" sz="3000" dirty="0">
                <a:latin typeface="BiauKai"/>
                <a:ea typeface="BiauKai"/>
                <a:cs typeface="BiauKai"/>
              </a:rPr>
              <a:t>選手敏捷、速度、協調、爆發力、</a:t>
            </a:r>
            <a:r>
              <a:rPr lang="zh-TW" altLang="zh-TW" sz="3000" dirty="0" smtClean="0">
                <a:latin typeface="BiauKai"/>
                <a:ea typeface="BiauKai"/>
                <a:cs typeface="BiauKai"/>
              </a:rPr>
              <a:t>肌</a:t>
            </a:r>
            <a:endParaRPr lang="en-US" altLang="zh-TW" sz="3000" dirty="0" smtClean="0">
              <a:latin typeface="BiauKai"/>
              <a:ea typeface="BiauKai"/>
              <a:cs typeface="BiauKai"/>
            </a:endParaRPr>
          </a:p>
          <a:p>
            <a:r>
              <a:rPr lang="en-US" altLang="zh-TW" sz="3000" dirty="0">
                <a:latin typeface="BiauKai"/>
                <a:ea typeface="BiauKai"/>
                <a:cs typeface="BiauKai"/>
              </a:rPr>
              <a:t> </a:t>
            </a:r>
            <a:r>
              <a:rPr lang="en-US" altLang="zh-TW" sz="3000" dirty="0" smtClean="0">
                <a:latin typeface="BiauKai"/>
                <a:ea typeface="BiauKai"/>
                <a:cs typeface="BiauKai"/>
              </a:rPr>
              <a:t>    </a:t>
            </a:r>
            <a:r>
              <a:rPr lang="zh-TW" altLang="zh-TW" sz="3000" dirty="0" smtClean="0">
                <a:latin typeface="BiauKai"/>
                <a:ea typeface="BiauKai"/>
                <a:cs typeface="BiauKai"/>
              </a:rPr>
              <a:t>耐力</a:t>
            </a:r>
            <a:r>
              <a:rPr lang="zh-TW" altLang="zh-TW" sz="3000" dirty="0">
                <a:latin typeface="BiauKai"/>
                <a:ea typeface="BiauKai"/>
                <a:cs typeface="BiauKai"/>
              </a:rPr>
              <a:t>、肌力、速耐力等較一般學生佳。</a:t>
            </a:r>
          </a:p>
          <a:p>
            <a:r>
              <a:rPr lang="en-US" altLang="zh-TW" sz="3000" dirty="0" smtClean="0">
                <a:latin typeface="BiauKai"/>
                <a:ea typeface="BiauKai"/>
                <a:cs typeface="BiauKai"/>
              </a:rPr>
              <a:t>4</a:t>
            </a:r>
            <a:r>
              <a:rPr lang="zh-TW" altLang="en-US" sz="3000" dirty="0" smtClean="0">
                <a:latin typeface="BiauKai"/>
                <a:ea typeface="BiauKai"/>
                <a:cs typeface="BiauKai"/>
              </a:rPr>
              <a:t>、</a:t>
            </a:r>
            <a:r>
              <a:rPr lang="zh-TW" altLang="zh-TW" sz="3000" dirty="0" smtClean="0">
                <a:latin typeface="BiauKai"/>
                <a:ea typeface="BiauKai"/>
                <a:cs typeface="BiauKai"/>
              </a:rPr>
              <a:t>田徑隊學生常規較一般學生佳</a:t>
            </a:r>
            <a:r>
              <a:rPr lang="zh-TW" altLang="zh-TW" sz="3000" dirty="0">
                <a:latin typeface="BiauKai"/>
                <a:ea typeface="BiauKai"/>
                <a:cs typeface="BiauKai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73355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extBox 6"/>
          <p:cNvSpPr txBox="1"/>
          <p:nvPr/>
        </p:nvSpPr>
        <p:spPr>
          <a:xfrm>
            <a:off x="1835696" y="620688"/>
            <a:ext cx="6781800" cy="7200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</a:pPr>
            <a:r>
              <a:rPr lang="zh-TW" altLang="en-US" sz="3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iauKai"/>
                <a:ea typeface="BiauKai"/>
                <a:cs typeface="BiauKai"/>
              </a:rPr>
              <a:t>七</a:t>
            </a:r>
            <a:r>
              <a:rPr lang="zh-TW" altLang="en-US" sz="3200" kern="1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iauKai"/>
                <a:ea typeface="BiauKai"/>
                <a:cs typeface="BiauKai"/>
              </a:rPr>
              <a:t>、</a:t>
            </a:r>
            <a:r>
              <a:rPr lang="zh-TW" altLang="en-US" sz="3200" dirty="0" smtClean="0">
                <a:latin typeface="BiauKai"/>
                <a:ea typeface="BiauKai"/>
                <a:cs typeface="BiauKai"/>
              </a:rPr>
              <a:t>公開觀課暨分組說明</a:t>
            </a:r>
            <a:endParaRPr lang="en-US" altLang="zh-TW" sz="3200" dirty="0">
              <a:latin typeface="BiauKai"/>
              <a:ea typeface="BiauKai"/>
              <a:cs typeface="BiauKai"/>
            </a:endParaRPr>
          </a:p>
        </p:txBody>
      </p:sp>
      <p:sp>
        <p:nvSpPr>
          <p:cNvPr id="5" name="TextBox 6"/>
          <p:cNvSpPr txBox="1"/>
          <p:nvPr/>
        </p:nvSpPr>
        <p:spPr>
          <a:xfrm>
            <a:off x="611560" y="1916832"/>
            <a:ext cx="8136904" cy="4553407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altLang="zh-TW" sz="3000" dirty="0" smtClean="0">
                <a:latin typeface="BiauKai"/>
                <a:ea typeface="BiauKai"/>
                <a:cs typeface="BiauKai"/>
              </a:rPr>
              <a:t>1</a:t>
            </a:r>
            <a:r>
              <a:rPr lang="zh-TW" altLang="en-US" sz="3000" dirty="0" smtClean="0">
                <a:latin typeface="BiauKai"/>
                <a:ea typeface="BiauKai"/>
                <a:cs typeface="BiauKai"/>
              </a:rPr>
              <a:t>、觀課說明</a:t>
            </a:r>
            <a:r>
              <a:rPr lang="zh-TW" altLang="zh-TW" sz="3000" dirty="0" smtClean="0">
                <a:latin typeface="BiauKai"/>
                <a:ea typeface="BiauKai"/>
                <a:cs typeface="BiauKai"/>
              </a:rPr>
              <a:t>。</a:t>
            </a:r>
            <a:endParaRPr lang="zh-TW" altLang="zh-TW" sz="3000" dirty="0">
              <a:latin typeface="BiauKai"/>
              <a:ea typeface="BiauKai"/>
              <a:cs typeface="BiauKai"/>
            </a:endParaRPr>
          </a:p>
          <a:p>
            <a:r>
              <a:rPr lang="en-US" altLang="zh-TW" sz="3000" dirty="0" smtClean="0">
                <a:latin typeface="BiauKai"/>
                <a:ea typeface="BiauKai"/>
                <a:cs typeface="BiauKai"/>
              </a:rPr>
              <a:t>2</a:t>
            </a:r>
            <a:r>
              <a:rPr lang="zh-TW" altLang="en-US" sz="3000" dirty="0" smtClean="0">
                <a:latin typeface="BiauKai"/>
                <a:ea typeface="BiauKai"/>
                <a:cs typeface="BiauKai"/>
              </a:rPr>
              <a:t>、觀課分組說明。</a:t>
            </a:r>
            <a:endParaRPr lang="zh-TW" altLang="zh-TW" sz="3000" dirty="0">
              <a:latin typeface="BiauKai"/>
              <a:ea typeface="BiauKai"/>
              <a:cs typeface="BiauKai"/>
            </a:endParaRPr>
          </a:p>
        </p:txBody>
      </p:sp>
    </p:spTree>
    <p:extLst>
      <p:ext uri="{BB962C8B-B14F-4D97-AF65-F5344CB8AC3E}">
        <p14:creationId xmlns:p14="http://schemas.microsoft.com/office/powerpoint/2010/main" val="2504794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角度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761</TotalTime>
  <Words>577</Words>
  <Application>Microsoft Office PowerPoint</Application>
  <PresentationFormat>如螢幕大小 (4:3)</PresentationFormat>
  <Paragraphs>72</Paragraphs>
  <Slides>12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13" baseType="lpstr">
      <vt:lpstr>角度</vt:lpstr>
      <vt:lpstr>107健康與體育輔導小組到校輔導</vt:lpstr>
      <vt:lpstr>大綱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107健康與體育輔導小組到校輔導</dc:title>
  <dc:creator>User</dc:creator>
  <cp:lastModifiedBy>cf</cp:lastModifiedBy>
  <cp:revision>46</cp:revision>
  <cp:lastPrinted>2018-09-04T22:46:08Z</cp:lastPrinted>
  <dcterms:created xsi:type="dcterms:W3CDTF">2018-09-04T02:25:07Z</dcterms:created>
  <dcterms:modified xsi:type="dcterms:W3CDTF">2018-10-17T06:07:12Z</dcterms:modified>
</cp:coreProperties>
</file>