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61" r:id="rId2"/>
    <p:sldId id="265" r:id="rId3"/>
    <p:sldId id="259" r:id="rId4"/>
    <p:sldId id="262" r:id="rId5"/>
    <p:sldId id="263" r:id="rId6"/>
    <p:sldId id="258" r:id="rId7"/>
    <p:sldId id="275" r:id="rId8"/>
    <p:sldId id="277" r:id="rId9"/>
    <p:sldId id="276" r:id="rId10"/>
    <p:sldId id="260" r:id="rId11"/>
    <p:sldId id="266" r:id="rId12"/>
    <p:sldId id="268" r:id="rId13"/>
    <p:sldId id="272" r:id="rId14"/>
    <p:sldId id="267" r:id="rId15"/>
    <p:sldId id="273" r:id="rId16"/>
    <p:sldId id="274" r:id="rId17"/>
    <p:sldId id="269" r:id="rId18"/>
  </p:sldIdLst>
  <p:sldSz cx="9144000" cy="5143500" type="screen16x9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等深淺樣式 2 - 輔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>
      <p:cViewPr varScale="1">
        <p:scale>
          <a:sx n="81" d="100"/>
          <a:sy n="81" d="100"/>
        </p:scale>
        <p:origin x="67" y="53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D0B6F0-5369-4D45-A011-0223ADCF926E}" type="datetimeFigureOut">
              <a:rPr lang="en-US" smtClean="0"/>
              <a:t>5/30/2018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37472A-DCA1-49D9-A0F3-DB4E9DED4B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3925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Templateswise.co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483519"/>
            <a:ext cx="7772400" cy="648071"/>
          </a:xfrm>
        </p:spPr>
        <p:txBody>
          <a:bodyPr>
            <a:noAutofit/>
          </a:bodyPr>
          <a:lstStyle>
            <a:lvl1pPr>
              <a:defRPr sz="4000" baseline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NAME OF PRESENTATION</a:t>
            </a:r>
            <a:endParaRPr lang="fr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71600" y="987574"/>
            <a:ext cx="6400800" cy="504056"/>
          </a:xfrm>
        </p:spPr>
        <p:txBody>
          <a:bodyPr>
            <a:noAutofit/>
          </a:bodyPr>
          <a:lstStyle>
            <a:lvl1pPr marL="0" indent="0" algn="ctr">
              <a:buNone/>
              <a:defRPr sz="3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Company Name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42402241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Templateswise.co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Title</a:t>
            </a:r>
            <a:endParaRPr lang="fr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200150"/>
            <a:ext cx="8229600" cy="3675855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adipisicing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en-US" dirty="0" smtClean="0"/>
              <a:t> et </a:t>
            </a:r>
            <a:r>
              <a:rPr lang="en-US" dirty="0" err="1" smtClean="0"/>
              <a:t>dolore</a:t>
            </a:r>
            <a:r>
              <a:rPr lang="en-US" dirty="0" smtClean="0"/>
              <a:t> magna </a:t>
            </a:r>
            <a:r>
              <a:rPr lang="en-US" dirty="0" err="1" smtClean="0"/>
              <a:t>aliqua</a:t>
            </a:r>
            <a:r>
              <a:rPr lang="en-US" dirty="0" smtClean="0"/>
              <a:t>.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994040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 - Templateswise.co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39752" y="205979"/>
            <a:ext cx="6347048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Title</a:t>
            </a:r>
            <a:endParaRPr lang="fr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339752" y="1200150"/>
            <a:ext cx="6347048" cy="3675855"/>
          </a:xfrm>
        </p:spPr>
        <p:txBody>
          <a:bodyPr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adipisicing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en-US" dirty="0" smtClean="0"/>
              <a:t> et </a:t>
            </a:r>
            <a:r>
              <a:rPr lang="en-US" dirty="0" err="1" smtClean="0"/>
              <a:t>dolore</a:t>
            </a:r>
            <a:r>
              <a:rPr lang="en-US" dirty="0" smtClean="0"/>
              <a:t> magna </a:t>
            </a:r>
            <a:r>
              <a:rPr lang="en-US" dirty="0" err="1" smtClean="0"/>
              <a:t>aliqua</a:t>
            </a:r>
            <a:r>
              <a:rPr lang="en-US" dirty="0" smtClean="0"/>
              <a:t>.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4941440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3 - Templateswise.co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Title</a:t>
            </a:r>
            <a:endParaRPr lang="fr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11560" y="1275606"/>
            <a:ext cx="8075240" cy="3600399"/>
          </a:xfrm>
        </p:spPr>
        <p:txBody>
          <a:bodyPr/>
          <a:lstStyle/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adipisicing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en-US" dirty="0" smtClean="0"/>
              <a:t> et </a:t>
            </a:r>
            <a:r>
              <a:rPr lang="en-US" dirty="0" err="1" smtClean="0"/>
              <a:t>dolore</a:t>
            </a:r>
            <a:r>
              <a:rPr lang="en-US" dirty="0" smtClean="0"/>
              <a:t> magna </a:t>
            </a:r>
            <a:r>
              <a:rPr lang="en-US" dirty="0" err="1" smtClean="0"/>
              <a:t>aliqua</a:t>
            </a:r>
            <a:r>
              <a:rPr lang="en-US" dirty="0" smtClean="0"/>
              <a:t>.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2105498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4 - Templateswise.co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339752" y="205979"/>
            <a:ext cx="6347048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Title</a:t>
            </a:r>
            <a:endParaRPr lang="fr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339752" y="1200150"/>
            <a:ext cx="6347048" cy="3675855"/>
          </a:xfrm>
        </p:spPr>
        <p:txBody>
          <a:bodyPr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adipisicing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en-US" dirty="0" smtClean="0"/>
              <a:t> et </a:t>
            </a:r>
            <a:r>
              <a:rPr lang="en-US" dirty="0" err="1" smtClean="0"/>
              <a:t>dolore</a:t>
            </a:r>
            <a:r>
              <a:rPr lang="en-US" dirty="0" smtClean="0"/>
              <a:t> magna </a:t>
            </a:r>
            <a:r>
              <a:rPr lang="en-US" dirty="0" err="1" smtClean="0"/>
              <a:t>aliqua</a:t>
            </a:r>
            <a:r>
              <a:rPr lang="en-US" dirty="0" smtClean="0"/>
              <a:t>.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8962287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noProof="0" smtClean="0"/>
              <a:t>按一下以編輯母片標題樣式</a:t>
            </a:r>
            <a:endParaRPr lang="en-US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en-US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6EAC36-A27C-4D23-9B95-C07DA21CEC13}" type="datetimeFigureOut">
              <a:rPr lang="en-US" noProof="0" smtClean="0"/>
              <a:t>5/30/2018</a:t>
            </a:fld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6A468E-4500-4E96-ADC7-1BB5E9AF820F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521906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/>
              <a:t>環境教育融入國文領域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468560" y="3867894"/>
            <a:ext cx="6400800" cy="504056"/>
          </a:xfrm>
        </p:spPr>
        <p:txBody>
          <a:bodyPr/>
          <a:lstStyle/>
          <a:p>
            <a:r>
              <a:rPr lang="zh-TW" altLang="en-US" b="1" dirty="0" smtClean="0"/>
              <a:t>分享人：虞音蓓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04090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339752" y="205979"/>
            <a:ext cx="6347048" cy="857250"/>
          </a:xfrm>
        </p:spPr>
        <p:txBody>
          <a:bodyPr/>
          <a:lstStyle/>
          <a:p>
            <a:r>
              <a:rPr lang="zh-TW" altLang="en-US" dirty="0" smtClean="0"/>
              <a:t>老師的心得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339752" y="1200150"/>
            <a:ext cx="6347048" cy="3675855"/>
          </a:xfrm>
        </p:spPr>
        <p:txBody>
          <a:bodyPr>
            <a:normAutofit/>
          </a:bodyPr>
          <a:lstStyle/>
          <a:p>
            <a:r>
              <a:rPr lang="zh-TW" altLang="en-US" dirty="0"/>
              <a:t>老師的學習。</a:t>
            </a:r>
          </a:p>
          <a:p>
            <a:r>
              <a:rPr lang="zh-TW" altLang="en-US" dirty="0" smtClean="0"/>
              <a:t>場景和想像中的不一樣</a:t>
            </a:r>
            <a:r>
              <a:rPr lang="zh-TW" altLang="en-US" dirty="0" smtClean="0"/>
              <a:t>。</a:t>
            </a:r>
            <a:endParaRPr lang="en-US" altLang="zh-TW" dirty="0" smtClean="0"/>
          </a:p>
          <a:p>
            <a:r>
              <a:rPr lang="zh-TW" altLang="en-US" dirty="0" smtClean="0"/>
              <a:t>驚訝：透過實地觀察，寫出來的文章真的不一樣！</a:t>
            </a:r>
            <a:endParaRPr lang="en-US" altLang="zh-TW" dirty="0" smtClean="0"/>
          </a:p>
          <a:p>
            <a:pPr marL="0" indent="0">
              <a:buNone/>
            </a:pPr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1099788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19936"/>
            <a:ext cx="3816424" cy="5088565"/>
          </a:xfrm>
        </p:spPr>
      </p:pic>
    </p:spTree>
    <p:extLst>
      <p:ext uri="{BB962C8B-B14F-4D97-AF65-F5344CB8AC3E}">
        <p14:creationId xmlns:p14="http://schemas.microsoft.com/office/powerpoint/2010/main" val="159160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4904" y="56830"/>
            <a:ext cx="6696744" cy="5022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844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0"/>
            <a:ext cx="51435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15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0" name="圖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23478"/>
            <a:ext cx="6480720" cy="4860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1280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22078"/>
            <a:ext cx="38576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183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0"/>
            <a:ext cx="38576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0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0" name="圖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601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標題 1"/>
          <p:cNvSpPr>
            <a:spLocks noGrp="1"/>
          </p:cNvSpPr>
          <p:nvPr>
            <p:ph idx="1"/>
          </p:nvPr>
        </p:nvSpPr>
        <p:spPr>
          <a:xfrm>
            <a:off x="899592" y="1059582"/>
            <a:ext cx="7920880" cy="1008112"/>
          </a:xfrm>
        </p:spPr>
        <p:txBody>
          <a:bodyPr>
            <a:normAutofit fontScale="92500"/>
          </a:bodyPr>
          <a:lstStyle/>
          <a:p>
            <a:r>
              <a:rPr lang="zh-TW" altLang="en-US" sz="4800" b="1" dirty="0">
                <a:latin typeface="+mn-ea"/>
              </a:rPr>
              <a:t>課程：梁實秋</a:t>
            </a:r>
            <a:r>
              <a:rPr lang="en-US" altLang="zh-TW" sz="4800" b="1" dirty="0">
                <a:latin typeface="+mn-ea"/>
              </a:rPr>
              <a:t>・</a:t>
            </a:r>
            <a:r>
              <a:rPr lang="zh-TW" altLang="en-US" sz="4800" b="1" dirty="0" smtClean="0">
                <a:latin typeface="+mn-ea"/>
              </a:rPr>
              <a:t>鳥</a:t>
            </a:r>
            <a:r>
              <a:rPr lang="en-US" altLang="zh-TW" sz="2400" dirty="0" smtClean="0">
                <a:latin typeface="+mn-ea"/>
              </a:rPr>
              <a:t>【</a:t>
            </a:r>
            <a:r>
              <a:rPr lang="zh-TW" altLang="en-US" sz="2400" dirty="0">
                <a:latin typeface="+mn-ea"/>
              </a:rPr>
              <a:t>康軒版 第四冊 第八</a:t>
            </a:r>
            <a:r>
              <a:rPr lang="zh-TW" altLang="en-US" sz="2400" dirty="0">
                <a:latin typeface="+mn-ea"/>
              </a:rPr>
              <a:t>課</a:t>
            </a:r>
            <a:r>
              <a:rPr lang="en-US" altLang="zh-TW" sz="2400" b="1" dirty="0">
                <a:latin typeface="+mn-ea"/>
              </a:rPr>
              <a:t>】</a:t>
            </a:r>
            <a:endParaRPr lang="zh-TW" altLang="en-US" sz="2400" b="1" dirty="0">
              <a:latin typeface="+mn-ea"/>
            </a:endParaRPr>
          </a:p>
        </p:txBody>
      </p:sp>
      <p:sp>
        <p:nvSpPr>
          <p:cNvPr id="4" name="副標題 1"/>
          <p:cNvSpPr txBox="1">
            <a:spLocks/>
          </p:cNvSpPr>
          <p:nvPr/>
        </p:nvSpPr>
        <p:spPr>
          <a:xfrm>
            <a:off x="107504" y="2175706"/>
            <a:ext cx="7920880" cy="10081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b="1" dirty="0" smtClean="0">
                <a:latin typeface="+mn-ea"/>
              </a:rPr>
              <a:t>環教</a:t>
            </a:r>
            <a:r>
              <a:rPr lang="zh-TW" altLang="en-US" sz="4400" b="1" dirty="0">
                <a:latin typeface="+mn-ea"/>
              </a:rPr>
              <a:t>融入：板橋國中鳥</a:t>
            </a:r>
            <a:r>
              <a:rPr lang="zh-TW" altLang="en-US" sz="4400" b="1" dirty="0" smtClean="0">
                <a:latin typeface="+mn-ea"/>
              </a:rPr>
              <a:t>事</a:t>
            </a:r>
            <a:endParaRPr lang="zh-TW" altLang="en-US" sz="4400" b="1" dirty="0">
              <a:latin typeface="+mn-ea"/>
            </a:endParaRPr>
          </a:p>
        </p:txBody>
      </p:sp>
      <p:sp>
        <p:nvSpPr>
          <p:cNvPr id="6" name="副標題 1"/>
          <p:cNvSpPr txBox="1">
            <a:spLocks/>
          </p:cNvSpPr>
          <p:nvPr/>
        </p:nvSpPr>
        <p:spPr>
          <a:xfrm>
            <a:off x="107504" y="3291830"/>
            <a:ext cx="7920880" cy="10081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4400" b="1" dirty="0" smtClean="0">
                <a:latin typeface="+mn-ea"/>
              </a:rPr>
              <a:t>成果：校園鳥類觀察作文</a:t>
            </a:r>
            <a:endParaRPr lang="zh-TW" altLang="en-US" sz="44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162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《</a:t>
            </a:r>
            <a:r>
              <a:rPr lang="zh-TW" altLang="en-US" dirty="0" smtClean="0"/>
              <a:t>梁實秋。鳥</a:t>
            </a:r>
            <a:r>
              <a:rPr lang="en-US" altLang="zh-TW" dirty="0">
                <a:latin typeface="新細明體" panose="02020500000000000000" pitchFamily="18" charset="-120"/>
              </a:rPr>
              <a:t>》</a:t>
            </a:r>
            <a:r>
              <a:rPr lang="zh-TW" altLang="en-US" dirty="0" smtClean="0"/>
              <a:t>學習重點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認識梁實秋及其散文風格。</a:t>
            </a:r>
            <a:endParaRPr lang="en-US" altLang="zh-TW" dirty="0" smtClean="0"/>
          </a:p>
          <a:p>
            <a:r>
              <a:rPr lang="zh-TW" altLang="en-US" dirty="0" smtClean="0"/>
              <a:t>了解作者</a:t>
            </a:r>
            <a:r>
              <a:rPr lang="zh-TW" altLang="en-US" dirty="0" smtClean="0">
                <a:solidFill>
                  <a:schemeClr val="accent6">
                    <a:lumMod val="75000"/>
                  </a:schemeClr>
                </a:solidFill>
              </a:rPr>
              <a:t>愛鳥</a:t>
            </a:r>
            <a:r>
              <a:rPr lang="zh-TW" altLang="en-US" dirty="0" smtClean="0"/>
              <a:t>的心態。</a:t>
            </a:r>
            <a:endParaRPr lang="en-US" altLang="zh-TW" dirty="0" smtClean="0"/>
          </a:p>
          <a:p>
            <a:r>
              <a:rPr lang="zh-TW" altLang="en-US" dirty="0" smtClean="0"/>
              <a:t>學習</a:t>
            </a:r>
            <a:r>
              <a:rPr lang="zh-TW" altLang="en-US" dirty="0" smtClean="0">
                <a:solidFill>
                  <a:schemeClr val="accent6">
                    <a:lumMod val="75000"/>
                  </a:schemeClr>
                </a:solidFill>
              </a:rPr>
              <a:t>詠物抒懷的寫作手法</a:t>
            </a:r>
            <a:r>
              <a:rPr lang="zh-TW" altLang="en-US" dirty="0" smtClean="0"/>
              <a:t>。</a:t>
            </a:r>
            <a:endParaRPr lang="en-US" altLang="zh-TW" dirty="0" smtClean="0"/>
          </a:p>
          <a:p>
            <a:r>
              <a:rPr lang="zh-TW" altLang="en-US" dirty="0" smtClean="0">
                <a:solidFill>
                  <a:schemeClr val="accent6">
                    <a:lumMod val="75000"/>
                  </a:schemeClr>
                </a:solidFill>
              </a:rPr>
              <a:t>體會愛物之情，重視自然保育，培養愛物的悲憫情懷</a:t>
            </a:r>
            <a:r>
              <a:rPr lang="zh-TW" altLang="en-US" dirty="0" smtClean="0"/>
              <a:t>。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23816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《</a:t>
            </a:r>
            <a:r>
              <a:rPr lang="zh-TW" altLang="en-US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板中鳥事</a:t>
            </a:r>
            <a:r>
              <a:rPr lang="en-US" altLang="zh-TW" dirty="0" smtClean="0">
                <a:latin typeface="新細明體" panose="02020500000000000000" pitchFamily="18" charset="-120"/>
              </a:rPr>
              <a:t>》</a:t>
            </a:r>
            <a:r>
              <a:rPr lang="zh-TW" altLang="en-US" dirty="0" smtClean="0"/>
              <a:t>學習目標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能夠觀察校園鳥類的外型、</a:t>
            </a:r>
            <a:r>
              <a:rPr lang="zh-TW" altLang="en-US" dirty="0" smtClean="0"/>
              <a:t>聲音</a:t>
            </a:r>
            <a:r>
              <a:rPr lang="zh-TW" altLang="en-US" dirty="0"/>
              <a:t>或</a:t>
            </a:r>
            <a:r>
              <a:rPr lang="zh-TW" altLang="en-US" dirty="0" smtClean="0"/>
              <a:t>特色</a:t>
            </a:r>
            <a:r>
              <a:rPr lang="zh-TW" altLang="en-US" dirty="0" smtClean="0"/>
              <a:t>。</a:t>
            </a:r>
            <a:endParaRPr lang="en-US" altLang="zh-TW" dirty="0" smtClean="0"/>
          </a:p>
          <a:p>
            <a:r>
              <a:rPr lang="zh-TW" altLang="en-US" dirty="0" smtClean="0"/>
              <a:t>能夠辨識或</a:t>
            </a:r>
            <a:r>
              <a:rPr lang="zh-TW" altLang="en-US" dirty="0" smtClean="0"/>
              <a:t>指認</a:t>
            </a:r>
            <a:r>
              <a:rPr lang="zh-TW" alt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部分</a:t>
            </a:r>
            <a:r>
              <a:rPr lang="zh-TW" altLang="en-US" dirty="0" smtClean="0"/>
              <a:t>出現</a:t>
            </a:r>
            <a:r>
              <a:rPr lang="zh-TW" altLang="en-US" dirty="0" smtClean="0"/>
              <a:t>在校園內的鳥類。</a:t>
            </a:r>
            <a:endParaRPr lang="en-US" altLang="zh-TW" dirty="0" smtClean="0"/>
          </a:p>
          <a:p>
            <a:r>
              <a:rPr lang="zh-TW" altLang="en-US" dirty="0" smtClean="0"/>
              <a:t>將觀察所見所聞以文字呈現。</a:t>
            </a:r>
            <a:endParaRPr lang="en-US" altLang="zh-TW" dirty="0" smtClean="0"/>
          </a:p>
          <a:p>
            <a:r>
              <a:rPr lang="zh-TW" altLang="en-US" dirty="0" smtClean="0"/>
              <a:t>寫出</a:t>
            </a:r>
            <a:r>
              <a:rPr lang="zh-TW" altLang="en-US" dirty="0"/>
              <a:t>觀察鳥類</a:t>
            </a:r>
            <a:r>
              <a:rPr lang="zh-TW" altLang="en-US" dirty="0" smtClean="0"/>
              <a:t>的印象、心得、感受。</a:t>
            </a:r>
            <a:endParaRPr lang="en-US" altLang="zh-TW" dirty="0" smtClean="0"/>
          </a:p>
          <a:p>
            <a:r>
              <a:rPr lang="zh-TW" altLang="en-US" dirty="0"/>
              <a:t>能夠與</a:t>
            </a:r>
            <a:r>
              <a:rPr lang="zh-TW" altLang="en-US" dirty="0" smtClean="0"/>
              <a:t>同學討論或分享</a:t>
            </a:r>
            <a:r>
              <a:rPr lang="zh-TW" altLang="en-US" dirty="0" smtClean="0"/>
              <a:t>。</a:t>
            </a:r>
            <a:endParaRPr lang="en-US" altLang="zh-TW" dirty="0" smtClean="0"/>
          </a:p>
          <a:p>
            <a:r>
              <a:rPr lang="zh-TW" alt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能夠喜愛鳥、關懷環境。</a:t>
            </a:r>
            <a:endParaRPr lang="zh-TW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971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339752" y="123478"/>
            <a:ext cx="6347048" cy="857250"/>
          </a:xfrm>
        </p:spPr>
        <p:txBody>
          <a:bodyPr/>
          <a:lstStyle/>
          <a:p>
            <a:r>
              <a:rPr lang="zh-TW" altLang="en-US" dirty="0" smtClean="0"/>
              <a:t>課程規劃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79512" y="1275606"/>
            <a:ext cx="1728192" cy="136815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TW" altLang="en-US" dirty="0" smtClean="0">
                <a:latin typeface="Adobe 繁黑體 Std B" panose="020B0700000000000000" pitchFamily="34" charset="-120"/>
                <a:ea typeface="Adobe 繁黑體 Std B" panose="020B0700000000000000" pitchFamily="34" charset="-120"/>
              </a:rPr>
              <a:t>代課班級</a:t>
            </a:r>
            <a:endParaRPr lang="en-US" altLang="zh-TW" dirty="0" smtClean="0">
              <a:latin typeface="Adobe 繁黑體 Std B" panose="020B0700000000000000" pitchFamily="34" charset="-120"/>
              <a:ea typeface="Adobe 繁黑體 Std B" panose="020B0700000000000000" pitchFamily="34" charset="-120"/>
            </a:endParaRPr>
          </a:p>
          <a:p>
            <a:pPr marL="0" indent="0">
              <a:buNone/>
            </a:pPr>
            <a:r>
              <a:rPr lang="zh-TW" altLang="en-US" dirty="0" smtClean="0">
                <a:latin typeface="Adobe 繁黑體 Std B" panose="020B0700000000000000" pitchFamily="34" charset="-120"/>
                <a:ea typeface="Adobe 繁黑體 Std B" panose="020B0700000000000000" pitchFamily="34" charset="-120"/>
              </a:rPr>
              <a:t>      </a:t>
            </a:r>
            <a:r>
              <a:rPr lang="en-US" altLang="zh-TW" dirty="0" smtClean="0">
                <a:latin typeface="Adobe 繁黑體 Std B" panose="020B0700000000000000" pitchFamily="34" charset="-120"/>
                <a:ea typeface="Adobe 繁黑體 Std B" panose="020B0700000000000000" pitchFamily="34" charset="-120"/>
              </a:rPr>
              <a:t>1</a:t>
            </a:r>
            <a:r>
              <a:rPr lang="zh-TW" altLang="en-US" dirty="0" smtClean="0">
                <a:latin typeface="Adobe 繁黑體 Std B" panose="020B0700000000000000" pitchFamily="34" charset="-120"/>
                <a:ea typeface="Adobe 繁黑體 Std B" panose="020B0700000000000000" pitchFamily="34" charset="-120"/>
              </a:rPr>
              <a:t>堂</a:t>
            </a:r>
            <a:endParaRPr lang="zh-TW" altLang="en-US" dirty="0">
              <a:latin typeface="Adobe 繁黑體 Std B" panose="020B0700000000000000" pitchFamily="34" charset="-120"/>
              <a:ea typeface="Adobe 繁黑體 Std B" panose="020B0700000000000000" pitchFamily="34" charset="-120"/>
            </a:endParaRPr>
          </a:p>
        </p:txBody>
      </p:sp>
      <p:graphicFrame>
        <p:nvGraphicFramePr>
          <p:cNvPr id="4" name="內容版面配置區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29889809"/>
              </p:ext>
            </p:extLst>
          </p:nvPr>
        </p:nvGraphicFramePr>
        <p:xfrm>
          <a:off x="2411760" y="987574"/>
          <a:ext cx="6347048" cy="1763231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528666"/>
                <a:gridCol w="552383"/>
                <a:gridCol w="3149807"/>
                <a:gridCol w="1058096"/>
                <a:gridCol w="1058096"/>
              </a:tblGrid>
              <a:tr h="2938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effectLst/>
                        </a:rPr>
                        <a:t>序</a:t>
                      </a:r>
                      <a:endParaRPr lang="zh-TW" sz="16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600" kern="100">
                          <a:effectLst/>
                        </a:rPr>
                        <a:t>時間</a:t>
                      </a:r>
                      <a:endParaRPr lang="zh-TW" sz="1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600" kern="100">
                          <a:effectLst/>
                        </a:rPr>
                        <a:t>課程規劃</a:t>
                      </a:r>
                      <a:endParaRPr lang="zh-TW" sz="1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600" kern="100">
                          <a:effectLst/>
                        </a:rPr>
                        <a:t>地點</a:t>
                      </a:r>
                      <a:endParaRPr lang="zh-TW" sz="1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600" kern="100">
                          <a:effectLst/>
                        </a:rPr>
                        <a:t>教具教材</a:t>
                      </a:r>
                      <a:endParaRPr lang="zh-TW" sz="1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938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</a:t>
                      </a:r>
                      <a:endParaRPr lang="zh-TW" sz="1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20</a:t>
                      </a:r>
                      <a:endParaRPr lang="zh-TW" sz="1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600" kern="100">
                          <a:effectLst/>
                        </a:rPr>
                        <a:t>板中鳥事</a:t>
                      </a:r>
                      <a:endParaRPr lang="zh-TW" sz="1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600" kern="100">
                          <a:effectLst/>
                        </a:rPr>
                        <a:t>教室</a:t>
                      </a:r>
                      <a:endParaRPr lang="zh-TW" sz="1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PPT</a:t>
                      </a:r>
                      <a:endParaRPr lang="zh-TW" sz="1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877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2</a:t>
                      </a:r>
                      <a:endParaRPr lang="zh-TW" sz="1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10</a:t>
                      </a:r>
                      <a:endParaRPr lang="zh-TW" sz="1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600" kern="100">
                          <a:effectLst/>
                        </a:rPr>
                        <a:t>校園鳥類觀察：望遠鏡操作說明</a:t>
                      </a:r>
                      <a:endParaRPr lang="zh-TW" sz="1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600" kern="100">
                          <a:effectLst/>
                        </a:rPr>
                        <a:t>教室</a:t>
                      </a:r>
                      <a:endParaRPr lang="zh-TW" sz="1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600" kern="100" dirty="0" smtClean="0">
                          <a:effectLst/>
                        </a:rPr>
                        <a:t>望遠鏡</a:t>
                      </a:r>
                      <a:endParaRPr lang="zh-TW" sz="16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938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3</a:t>
                      </a:r>
                      <a:endParaRPr lang="zh-TW" sz="1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10</a:t>
                      </a:r>
                      <a:endParaRPr lang="zh-TW" sz="1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600" kern="100">
                          <a:effectLst/>
                        </a:rPr>
                        <a:t>校園鳥類觀察：分組校園觀察 </a:t>
                      </a:r>
                      <a:endParaRPr lang="zh-TW" sz="1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600" kern="100">
                          <a:effectLst/>
                        </a:rPr>
                        <a:t>校園</a:t>
                      </a:r>
                      <a:endParaRPr lang="zh-TW" sz="1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600" kern="100">
                          <a:effectLst/>
                        </a:rPr>
                        <a:t>望遠鏡</a:t>
                      </a:r>
                      <a:endParaRPr lang="zh-TW" sz="1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938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4</a:t>
                      </a:r>
                      <a:endParaRPr lang="zh-TW" sz="16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5</a:t>
                      </a:r>
                      <a:endParaRPr lang="zh-TW" sz="1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effectLst/>
                        </a:rPr>
                        <a:t>回收</a:t>
                      </a:r>
                      <a:r>
                        <a:rPr lang="zh-TW" sz="1600" kern="100" dirty="0" smtClean="0">
                          <a:effectLst/>
                        </a:rPr>
                        <a:t>望遠鏡</a:t>
                      </a:r>
                      <a:r>
                        <a:rPr lang="zh-TW" altLang="en-US" sz="1600" kern="100" dirty="0" smtClean="0">
                          <a:effectLst/>
                        </a:rPr>
                        <a:t>、</a:t>
                      </a:r>
                      <a:r>
                        <a:rPr lang="zh-TW" sz="1600" kern="100" dirty="0" smtClean="0">
                          <a:effectLst/>
                        </a:rPr>
                        <a:t>心得</a:t>
                      </a:r>
                      <a:r>
                        <a:rPr lang="zh-TW" sz="1600" kern="100" dirty="0">
                          <a:effectLst/>
                        </a:rPr>
                        <a:t>寫作說明</a:t>
                      </a:r>
                      <a:endParaRPr lang="zh-TW" sz="16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600" kern="100">
                          <a:effectLst/>
                        </a:rPr>
                        <a:t>教室</a:t>
                      </a:r>
                      <a:endParaRPr lang="zh-TW" sz="1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 </a:t>
                      </a:r>
                      <a:endParaRPr lang="zh-TW" sz="16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793282"/>
              </p:ext>
            </p:extLst>
          </p:nvPr>
        </p:nvGraphicFramePr>
        <p:xfrm>
          <a:off x="2411760" y="2931790"/>
          <a:ext cx="6413109" cy="1944217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534168"/>
                <a:gridCol w="558132"/>
                <a:gridCol w="3182589"/>
                <a:gridCol w="1069110"/>
                <a:gridCol w="1069110"/>
              </a:tblGrid>
              <a:tr h="3240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effectLst/>
                        </a:rPr>
                        <a:t>序</a:t>
                      </a:r>
                      <a:endParaRPr lang="zh-TW" sz="16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effectLst/>
                        </a:rPr>
                        <a:t>時間</a:t>
                      </a:r>
                      <a:endParaRPr lang="zh-TW" sz="16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600" kern="100">
                          <a:effectLst/>
                        </a:rPr>
                        <a:t>課程規劃</a:t>
                      </a:r>
                      <a:endParaRPr lang="zh-TW" sz="1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600" kern="100">
                          <a:effectLst/>
                        </a:rPr>
                        <a:t>地點</a:t>
                      </a:r>
                      <a:endParaRPr lang="zh-TW" sz="1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600" kern="100">
                          <a:effectLst/>
                        </a:rPr>
                        <a:t>教具教材</a:t>
                      </a:r>
                      <a:endParaRPr lang="zh-TW" sz="1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480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</a:t>
                      </a:r>
                      <a:endParaRPr lang="zh-TW" sz="1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25</a:t>
                      </a:r>
                      <a:endParaRPr lang="zh-TW" sz="1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600" kern="100">
                          <a:effectLst/>
                        </a:rPr>
                        <a:t>板中鳥事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600" kern="100">
                          <a:effectLst/>
                        </a:rPr>
                        <a:t>作文引導說明抄寫</a:t>
                      </a:r>
                      <a:endParaRPr lang="zh-TW" sz="1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600" kern="100">
                          <a:effectLst/>
                        </a:rPr>
                        <a:t>教室</a:t>
                      </a:r>
                      <a:endParaRPr lang="zh-TW" sz="1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PPT</a:t>
                      </a:r>
                      <a:endParaRPr lang="zh-TW" sz="1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240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2</a:t>
                      </a:r>
                      <a:endParaRPr lang="zh-TW" sz="1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5</a:t>
                      </a:r>
                      <a:endParaRPr lang="zh-TW" sz="1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600" kern="100">
                          <a:effectLst/>
                        </a:rPr>
                        <a:t>校園鳥類觀察：望遠鏡操作說明</a:t>
                      </a:r>
                      <a:endParaRPr lang="zh-TW" sz="1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600" kern="100">
                          <a:effectLst/>
                        </a:rPr>
                        <a:t>教室</a:t>
                      </a:r>
                      <a:endParaRPr lang="zh-TW" sz="1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600" kern="100">
                          <a:effectLst/>
                        </a:rPr>
                        <a:t>望遠鏡</a:t>
                      </a:r>
                      <a:endParaRPr lang="zh-TW" sz="1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240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3</a:t>
                      </a:r>
                      <a:endParaRPr lang="zh-TW" sz="1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30</a:t>
                      </a:r>
                      <a:endParaRPr lang="zh-TW" sz="1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600" kern="100">
                          <a:effectLst/>
                        </a:rPr>
                        <a:t>校園鳥類觀察：分組校園觀察 </a:t>
                      </a:r>
                      <a:endParaRPr lang="zh-TW" sz="1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600" kern="100">
                          <a:effectLst/>
                        </a:rPr>
                        <a:t>校園</a:t>
                      </a:r>
                      <a:endParaRPr lang="zh-TW" sz="1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600" kern="100">
                          <a:effectLst/>
                        </a:rPr>
                        <a:t>望遠鏡</a:t>
                      </a:r>
                      <a:endParaRPr lang="zh-TW" sz="1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240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4</a:t>
                      </a:r>
                      <a:endParaRPr lang="zh-TW" sz="16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10</a:t>
                      </a:r>
                      <a:endParaRPr lang="zh-TW" sz="1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600" kern="100" dirty="0">
                          <a:effectLst/>
                        </a:rPr>
                        <a:t>回收</a:t>
                      </a:r>
                      <a:r>
                        <a:rPr lang="zh-TW" sz="1600" kern="100" dirty="0" smtClean="0">
                          <a:effectLst/>
                        </a:rPr>
                        <a:t>望遠鏡</a:t>
                      </a:r>
                      <a:r>
                        <a:rPr lang="zh-TW" altLang="en-US" sz="1600" kern="100" dirty="0" smtClean="0">
                          <a:effectLst/>
                        </a:rPr>
                        <a:t>、</a:t>
                      </a:r>
                      <a:r>
                        <a:rPr lang="zh-TW" sz="1600" kern="100" dirty="0" smtClean="0">
                          <a:effectLst/>
                        </a:rPr>
                        <a:t>寫作</a:t>
                      </a:r>
                      <a:r>
                        <a:rPr lang="zh-TW" sz="1600" kern="100" dirty="0">
                          <a:effectLst/>
                        </a:rPr>
                        <a:t>說明</a:t>
                      </a:r>
                      <a:endParaRPr lang="zh-TW" sz="16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1600" kern="100">
                          <a:effectLst/>
                        </a:rPr>
                        <a:t>教室</a:t>
                      </a:r>
                      <a:endParaRPr lang="zh-TW" sz="16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 </a:t>
                      </a:r>
                      <a:endParaRPr lang="zh-TW" sz="16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內容版面配置區 2"/>
          <p:cNvSpPr txBox="1">
            <a:spLocks/>
          </p:cNvSpPr>
          <p:nvPr/>
        </p:nvSpPr>
        <p:spPr>
          <a:xfrm>
            <a:off x="323528" y="3219822"/>
            <a:ext cx="1728192" cy="136815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TW" altLang="en-US" dirty="0" smtClean="0">
                <a:latin typeface="Adobe 繁黑體 Std B" panose="020B0700000000000000" pitchFamily="34" charset="-120"/>
                <a:ea typeface="Adobe 繁黑體 Std B" panose="020B0700000000000000" pitchFamily="34" charset="-120"/>
              </a:rPr>
              <a:t>代課班級</a:t>
            </a:r>
            <a:endParaRPr lang="en-US" altLang="zh-TW" dirty="0" smtClean="0">
              <a:latin typeface="Adobe 繁黑體 Std B" panose="020B0700000000000000" pitchFamily="34" charset="-120"/>
              <a:ea typeface="Adobe 繁黑體 Std B" panose="020B0700000000000000" pitchFamily="34" charset="-120"/>
            </a:endParaRPr>
          </a:p>
          <a:p>
            <a:pPr marL="0" indent="0">
              <a:buFont typeface="Arial" pitchFamily="34" charset="0"/>
              <a:buNone/>
            </a:pPr>
            <a:r>
              <a:rPr lang="zh-TW" altLang="en-US" dirty="0" smtClean="0">
                <a:latin typeface="Adobe 繁黑體 Std B" panose="020B0700000000000000" pitchFamily="34" charset="-120"/>
                <a:ea typeface="Adobe 繁黑體 Std B" panose="020B0700000000000000" pitchFamily="34" charset="-120"/>
              </a:rPr>
              <a:t>   </a:t>
            </a:r>
            <a:r>
              <a:rPr lang="en-US" altLang="zh-TW" dirty="0" smtClean="0">
                <a:latin typeface="Adobe 繁黑體 Std B" panose="020B0700000000000000" pitchFamily="34" charset="-120"/>
                <a:ea typeface="Adobe 繁黑體 Std B" panose="020B0700000000000000" pitchFamily="34" charset="-120"/>
              </a:rPr>
              <a:t>1.5</a:t>
            </a:r>
            <a:r>
              <a:rPr lang="zh-TW" altLang="en-US" dirty="0" smtClean="0">
                <a:latin typeface="Adobe 繁黑體 Std B" panose="020B0700000000000000" pitchFamily="34" charset="-120"/>
                <a:ea typeface="Adobe 繁黑體 Std B" panose="020B0700000000000000" pitchFamily="34" charset="-120"/>
              </a:rPr>
              <a:t>堂</a:t>
            </a:r>
            <a:endParaRPr lang="zh-TW" altLang="en-US" dirty="0">
              <a:latin typeface="Adobe 繁黑體 Std B" panose="020B0700000000000000" pitchFamily="34" charset="-120"/>
              <a:ea typeface="Adobe 繁黑體 Std B" panose="020B0700000000000000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960672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板中鳥事戶外課特色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活動範圍：校園→平時生活環境。</a:t>
            </a:r>
            <a:endParaRPr lang="en-US" altLang="zh-TW" dirty="0" smtClean="0"/>
          </a:p>
          <a:p>
            <a:r>
              <a:rPr lang="en-US" altLang="zh-TW" dirty="0" smtClean="0"/>
              <a:t>2</a:t>
            </a:r>
            <a:r>
              <a:rPr lang="zh-TW" altLang="en-US" dirty="0" smtClean="0"/>
              <a:t>人一組</a:t>
            </a:r>
            <a:r>
              <a:rPr lang="zh-TW" altLang="en-US" dirty="0"/>
              <a:t>使用望遠鏡</a:t>
            </a:r>
            <a:r>
              <a:rPr lang="zh-TW" altLang="en-US" dirty="0" smtClean="0"/>
              <a:t>→可以觀察得更清楚。</a:t>
            </a:r>
            <a:endParaRPr lang="en-US" altLang="zh-TW" dirty="0" smtClean="0"/>
          </a:p>
          <a:p>
            <a:r>
              <a:rPr lang="zh-TW" altLang="en-US" dirty="0" smtClean="0"/>
              <a:t>需自行尋找鳥類蹤影→舊經驗、觀察</a:t>
            </a:r>
            <a:r>
              <a:rPr lang="en-US" altLang="zh-TW" dirty="0" smtClean="0"/>
              <a:t>(</a:t>
            </a:r>
            <a:r>
              <a:rPr lang="zh-TW" altLang="en-US" dirty="0" smtClean="0"/>
              <a:t>覺知</a:t>
            </a:r>
            <a:r>
              <a:rPr lang="en-US" altLang="zh-TW" dirty="0" smtClean="0"/>
              <a:t>)</a:t>
            </a:r>
            <a:r>
              <a:rPr lang="zh-TW" altLang="en-US" dirty="0" smtClean="0"/>
              <a:t>力、老師介紹內容、判斷、思考。</a:t>
            </a:r>
            <a:endParaRPr lang="en-US" altLang="zh-TW" dirty="0" smtClean="0"/>
          </a:p>
          <a:p>
            <a:endParaRPr lang="en-US" altLang="zh-TW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7883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板中鳥事</a:t>
            </a:r>
            <a:r>
              <a:rPr lang="zh-TW" altLang="en-US" dirty="0" smtClean="0"/>
              <a:t>寫作指引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TW" altLang="en-US" dirty="0" smtClean="0"/>
              <a:t>觀察鳥類的過程。</a:t>
            </a:r>
            <a:endParaRPr lang="en-US" altLang="zh-TW" dirty="0" smtClean="0"/>
          </a:p>
          <a:p>
            <a:r>
              <a:rPr lang="zh-TW" altLang="en-US" dirty="0" smtClean="0"/>
              <a:t>觀察到鳥的聲音、外型、顏色、行為</a:t>
            </a:r>
            <a:r>
              <a:rPr lang="en-US" altLang="zh-TW" dirty="0" smtClean="0"/>
              <a:t>……</a:t>
            </a:r>
            <a:r>
              <a:rPr lang="zh-TW" altLang="en-US" dirty="0" smtClean="0"/>
              <a:t>等。</a:t>
            </a:r>
            <a:endParaRPr lang="en-US" altLang="zh-TW" dirty="0" smtClean="0"/>
          </a:p>
          <a:p>
            <a:r>
              <a:rPr lang="zh-TW" altLang="en-US" dirty="0" smtClean="0"/>
              <a:t>你所認識的校園鳥類。</a:t>
            </a:r>
            <a:endParaRPr lang="en-US" altLang="zh-TW" dirty="0" smtClean="0"/>
          </a:p>
          <a:p>
            <a:r>
              <a:rPr lang="zh-TW" altLang="en-US" dirty="0" smtClean="0"/>
              <a:t>板中校園鳥類和梁實秋提到在四川、北京鳥的異同處。</a:t>
            </a:r>
            <a:endParaRPr lang="en-US" altLang="zh-TW" dirty="0" smtClean="0"/>
          </a:p>
          <a:p>
            <a:r>
              <a:rPr lang="zh-TW" altLang="en-US" dirty="0" smtClean="0"/>
              <a:t>認識校園鳥類及實地觀察感想</a:t>
            </a:r>
            <a:r>
              <a:rPr lang="zh-TW" altLang="en-US" dirty="0"/>
              <a:t>。</a:t>
            </a:r>
            <a:endParaRPr lang="en-US" altLang="zh-TW" dirty="0" smtClean="0"/>
          </a:p>
          <a:p>
            <a:endParaRPr lang="en-US" altLang="zh-TW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165314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55576" y="2067694"/>
            <a:ext cx="1361437" cy="857250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首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次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代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課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實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施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經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驗</a:t>
            </a:r>
            <a:endParaRPr lang="zh-TW" altLang="en-US" dirty="0"/>
          </a:p>
        </p:txBody>
      </p:sp>
      <p:graphicFrame>
        <p:nvGraphicFramePr>
          <p:cNvPr id="4" name="內容版面配置區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7922229"/>
              </p:ext>
            </p:extLst>
          </p:nvPr>
        </p:nvGraphicFramePr>
        <p:xfrm>
          <a:off x="2987824" y="0"/>
          <a:ext cx="4536504" cy="54520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Acrobat Document" r:id="rId3" imgW="4533698" imgH="6415869" progId="AcroExch.Document.7">
                  <p:embed/>
                </p:oleObj>
              </mc:Choice>
              <mc:Fallback>
                <p:oleObj name="Acrobat Document" r:id="rId3" imgW="4533698" imgH="6415869" progId="AcroExch.Document.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87824" y="0"/>
                        <a:ext cx="4536504" cy="54520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2318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板中鳥事</a:t>
            </a:r>
            <a:r>
              <a:rPr lang="zh-TW" altLang="en-US" dirty="0" smtClean="0"/>
              <a:t>寫作成果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TW" altLang="en-US" dirty="0" smtClean="0"/>
              <a:t>自行命題：校園鳥類觀察記、賞鳥記、校園賞鳥趣、校園中的鳥、籠中鳥與野鳥、自然中的演奏者、與鳥的美麗邂逅</a:t>
            </a:r>
            <a:r>
              <a:rPr lang="en-US" altLang="zh-TW" dirty="0" smtClean="0"/>
              <a:t>……</a:t>
            </a:r>
          </a:p>
          <a:p>
            <a:r>
              <a:rPr lang="zh-TW" altLang="en-US" dirty="0" smtClean="0"/>
              <a:t>學生使用詞彙增加。</a:t>
            </a:r>
            <a:endParaRPr lang="en-US" altLang="zh-TW" dirty="0" smtClean="0"/>
          </a:p>
          <a:p>
            <a:r>
              <a:rPr lang="zh-TW" altLang="en-US" dirty="0" smtClean="0"/>
              <a:t>內容</a:t>
            </a:r>
            <a:r>
              <a:rPr lang="en-US" altLang="zh-TW" dirty="0" smtClean="0"/>
              <a:t>(</a:t>
            </a:r>
            <a:r>
              <a:rPr lang="zh-TW" altLang="en-US" dirty="0" smtClean="0"/>
              <a:t>文章量及豐富性</a:t>
            </a:r>
            <a:r>
              <a:rPr lang="en-US" altLang="zh-TW" dirty="0" smtClean="0"/>
              <a:t>)</a:t>
            </a:r>
            <a:r>
              <a:rPr lang="zh-TW" altLang="en-US" dirty="0" smtClean="0"/>
              <a:t>增加。</a:t>
            </a:r>
            <a:endParaRPr lang="en-US" altLang="zh-TW" dirty="0" smtClean="0"/>
          </a:p>
          <a:p>
            <a:r>
              <a:rPr lang="zh-TW" altLang="en-US" dirty="0" smtClean="0"/>
              <a:t>運用課本選文的修辭法或仿寫。</a:t>
            </a:r>
            <a:endParaRPr lang="en-US" altLang="zh-TW" dirty="0" smtClean="0"/>
          </a:p>
          <a:p>
            <a:r>
              <a:rPr lang="zh-TW" altLang="en-US" dirty="0" smtClean="0"/>
              <a:t>以自己的經驗和課文作者比對。</a:t>
            </a:r>
            <a:endParaRPr lang="en-US" altLang="zh-TW" dirty="0" smtClean="0"/>
          </a:p>
          <a:p>
            <a:endParaRPr lang="en-US" altLang="zh-TW" dirty="0" smtClean="0"/>
          </a:p>
          <a:p>
            <a:endParaRPr lang="en-US" altLang="zh-TW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454976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swise.com #17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樹</Template>
  <TotalTime>94</TotalTime>
  <Words>470</Words>
  <Application>Microsoft Office PowerPoint</Application>
  <PresentationFormat>如螢幕大小 (16:9)</PresentationFormat>
  <Paragraphs>95</Paragraphs>
  <Slides>17</Slides>
  <Notes>0</Notes>
  <HiddenSlides>0</HiddenSlides>
  <MMClips>0</MMClips>
  <ScaleCrop>false</ScaleCrop>
  <HeadingPairs>
    <vt:vector size="8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17</vt:i4>
      </vt:variant>
    </vt:vector>
  </HeadingPairs>
  <TitlesOfParts>
    <vt:vector size="24" baseType="lpstr">
      <vt:lpstr>Adobe 繁黑體 Std B</vt:lpstr>
      <vt:lpstr>新細明體</vt:lpstr>
      <vt:lpstr>Arial</vt:lpstr>
      <vt:lpstr>Calibri</vt:lpstr>
      <vt:lpstr>Times New Roman</vt:lpstr>
      <vt:lpstr>Templateswise.com #171</vt:lpstr>
      <vt:lpstr>Adobe Acrobat Document</vt:lpstr>
      <vt:lpstr>環境教育融入國文領域</vt:lpstr>
      <vt:lpstr>PowerPoint 簡報</vt:lpstr>
      <vt:lpstr>《梁實秋。鳥》學習重點</vt:lpstr>
      <vt:lpstr>《板中鳥事》學習目標</vt:lpstr>
      <vt:lpstr>課程規劃</vt:lpstr>
      <vt:lpstr>板中鳥事戶外課特色</vt:lpstr>
      <vt:lpstr>板中鳥事寫作指引</vt:lpstr>
      <vt:lpstr>首 次 代 課 實 施 經 驗</vt:lpstr>
      <vt:lpstr>板中鳥事寫作成果</vt:lpstr>
      <vt:lpstr>老師的心得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SYNNEX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環境教育融入國文領域</dc:title>
  <dc:creator>User</dc:creator>
  <cp:lastModifiedBy>User</cp:lastModifiedBy>
  <cp:revision>12</cp:revision>
  <dcterms:created xsi:type="dcterms:W3CDTF">2018-05-30T03:33:24Z</dcterms:created>
  <dcterms:modified xsi:type="dcterms:W3CDTF">2018-05-30T05:47:17Z</dcterms:modified>
</cp:coreProperties>
</file>