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662" r:id="rId2"/>
    <p:sldId id="605" r:id="rId3"/>
    <p:sldId id="663" r:id="rId4"/>
    <p:sldId id="664" r:id="rId5"/>
    <p:sldId id="669" r:id="rId6"/>
    <p:sldId id="606" r:id="rId7"/>
    <p:sldId id="623" r:id="rId8"/>
    <p:sldId id="659" r:id="rId9"/>
    <p:sldId id="671" r:id="rId10"/>
    <p:sldId id="672" r:id="rId11"/>
    <p:sldId id="673" r:id="rId12"/>
    <p:sldId id="674" r:id="rId13"/>
    <p:sldId id="676" r:id="rId14"/>
    <p:sldId id="675" r:id="rId15"/>
    <p:sldId id="677" r:id="rId16"/>
    <p:sldId id="678" r:id="rId17"/>
    <p:sldId id="680" r:id="rId18"/>
    <p:sldId id="681" r:id="rId19"/>
    <p:sldId id="682" r:id="rId20"/>
    <p:sldId id="683" r:id="rId21"/>
    <p:sldId id="679" r:id="rId22"/>
    <p:sldId id="684" r:id="rId23"/>
    <p:sldId id="685" r:id="rId24"/>
    <p:sldId id="686" r:id="rId25"/>
    <p:sldId id="68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8965"/>
    <a:srgbClr val="85C1B6"/>
    <a:srgbClr val="E26739"/>
    <a:srgbClr val="8AC2B7"/>
    <a:srgbClr val="E16A3C"/>
    <a:srgbClr val="EDDF91"/>
    <a:srgbClr val="ECD050"/>
    <a:srgbClr val="EAD354"/>
    <a:srgbClr val="EAD87B"/>
    <a:srgbClr val="E69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6256" autoAdjust="0"/>
  </p:normalViewPr>
  <p:slideViewPr>
    <p:cSldViewPr snapToGrid="0">
      <p:cViewPr varScale="1">
        <p:scale>
          <a:sx n="60" d="100"/>
          <a:sy n="60" d="100"/>
        </p:scale>
        <p:origin x="980" y="44"/>
      </p:cViewPr>
      <p:guideLst>
        <p:guide orient="horz" pos="2205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BD35F-E6F1-4388-A79B-89786729653F}" type="datetimeFigureOut">
              <a:rPr lang="zh-CN" altLang="en-US" smtClean="0"/>
              <a:t>2024/7/1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42D1E-6B5D-423E-88B7-70BECBEF80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816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51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01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69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415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59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9507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741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56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375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8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831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591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707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974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7342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4591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33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33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313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99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03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29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646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174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42D1E-6B5D-423E-88B7-70BECBEF80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07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761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00" y="5262932"/>
            <a:ext cx="11518900" cy="13918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83593" y="190500"/>
            <a:ext cx="1116607" cy="9671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3910207" y="5517776"/>
            <a:ext cx="552381" cy="1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8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75304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252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19" y="288933"/>
            <a:ext cx="11493500" cy="5792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703792" y="1981760"/>
            <a:ext cx="8923753" cy="24929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endParaRPr lang="en-US" altLang="zh-TW" sz="1800" dirty="0">
              <a:solidFill>
                <a:schemeClr val="bg1"/>
              </a:solidFill>
              <a:sym typeface="+mn-lt"/>
            </a:endParaRPr>
          </a:p>
          <a:p>
            <a:r>
              <a:rPr lang="zh-TW" altLang="en-US" sz="4000" dirty="0">
                <a:solidFill>
                  <a:schemeClr val="bg1"/>
                </a:solidFill>
                <a:sym typeface="+mn-lt"/>
              </a:rPr>
              <a:t>新北市</a:t>
            </a:r>
            <a:r>
              <a:rPr lang="en-US" altLang="zh-TW" sz="4000" dirty="0">
                <a:solidFill>
                  <a:schemeClr val="bg1"/>
                </a:solidFill>
                <a:sym typeface="+mn-lt"/>
              </a:rPr>
              <a:t>112 </a:t>
            </a:r>
            <a:r>
              <a:rPr lang="zh-TW" altLang="en-US" sz="4000" dirty="0">
                <a:solidFill>
                  <a:schemeClr val="bg1"/>
                </a:solidFill>
                <a:sym typeface="+mn-lt"/>
              </a:rPr>
              <a:t>學年度</a:t>
            </a:r>
            <a:endParaRPr lang="en-US" altLang="zh-TW" sz="4000" dirty="0">
              <a:solidFill>
                <a:schemeClr val="bg1"/>
              </a:solidFill>
              <a:sym typeface="+mn-lt"/>
            </a:endParaRPr>
          </a:p>
          <a:p>
            <a:r>
              <a:rPr lang="zh-TW" altLang="en-US" sz="4000" dirty="0">
                <a:solidFill>
                  <a:schemeClr val="bg1"/>
                </a:solidFill>
                <a:sym typeface="+mn-lt"/>
              </a:rPr>
              <a:t>國語文素養導向定期評量</a:t>
            </a:r>
            <a:endParaRPr lang="en-US" altLang="zh-TW" sz="4000" dirty="0">
              <a:solidFill>
                <a:schemeClr val="bg1"/>
              </a:solidFill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zh-TW" altLang="en-US" sz="4800" dirty="0">
                <a:solidFill>
                  <a:srgbClr val="E26739"/>
                </a:solidFill>
                <a:sym typeface="+mn-lt"/>
              </a:rPr>
              <a:t>優良試卷分享</a:t>
            </a:r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B048DF-2D5A-349C-AEB3-620111D2B47F}"/>
              </a:ext>
            </a:extLst>
          </p:cNvPr>
          <p:cNvSpPr txBox="1"/>
          <p:nvPr/>
        </p:nvSpPr>
        <p:spPr>
          <a:xfrm>
            <a:off x="4580556" y="2924441"/>
            <a:ext cx="3170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sz="3200" b="0" spc="600" dirty="0">
                <a:solidFill>
                  <a:schemeClr val="bg1"/>
                </a:solidFill>
                <a:sym typeface="+mn-lt"/>
              </a:rPr>
              <a:t> </a:t>
            </a:r>
            <a:endParaRPr lang="zh-CN" altLang="en-US" sz="3200" b="0" spc="600" dirty="0">
              <a:solidFill>
                <a:schemeClr val="bg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6635631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2" y="251579"/>
            <a:ext cx="5112964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識字與寫字</a:t>
            </a:r>
            <a:endParaRPr lang="en-US" altLang="zh-CN" dirty="0">
              <a:solidFill>
                <a:srgbClr val="12A89D"/>
              </a:solidFill>
              <a:sym typeface="+mn-lt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95244A5-6FC8-500D-05A8-82DC0AC8DF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342" y="710589"/>
            <a:ext cx="5577146" cy="5747992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3C755F64-8137-EE07-0574-7D15908E5934}"/>
              </a:ext>
            </a:extLst>
          </p:cNvPr>
          <p:cNvSpPr/>
          <p:nvPr/>
        </p:nvSpPr>
        <p:spPr>
          <a:xfrm>
            <a:off x="9207780" y="294111"/>
            <a:ext cx="2381708" cy="10419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猴硐蒙特梭利實驗小學二年級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猜字謎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558520A1-7D21-2088-D752-DBE4DD7452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171" y="1189550"/>
            <a:ext cx="5112964" cy="5269031"/>
          </a:xfrm>
          <a:prstGeom prst="rect">
            <a:avLst/>
          </a:prstGeom>
          <a:ln w="50800">
            <a:solidFill>
              <a:srgbClr val="E16A3C"/>
            </a:solidFill>
          </a:ln>
        </p:spPr>
      </p:pic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07B11C1-6060-8A52-CDAA-DF7351C231E7}"/>
              </a:ext>
            </a:extLst>
          </p:cNvPr>
          <p:cNvSpPr/>
          <p:nvPr/>
        </p:nvSpPr>
        <p:spPr>
          <a:xfrm>
            <a:off x="3401673" y="5418847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崁腳國小一年級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部件拼字再造詞</a:t>
            </a:r>
          </a:p>
        </p:txBody>
      </p:sp>
    </p:spTree>
    <p:extLst>
      <p:ext uri="{BB962C8B-B14F-4D97-AF65-F5344CB8AC3E}">
        <p14:creationId xmlns:p14="http://schemas.microsoft.com/office/powerpoint/2010/main" val="27514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2" y="251579"/>
            <a:ext cx="5112964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閱讀</a:t>
            </a:r>
            <a:endParaRPr lang="en-US" altLang="zh-CN" dirty="0">
              <a:solidFill>
                <a:srgbClr val="12A89D"/>
              </a:solidFill>
              <a:sym typeface="+mn-l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BDB861C-4DFD-AC8F-FE25-9674D1598A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136612"/>
            <a:ext cx="6049074" cy="5296286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07B11C1-6060-8A52-CDAA-DF7351C231E7}"/>
              </a:ext>
            </a:extLst>
          </p:cNvPr>
          <p:cNvSpPr/>
          <p:nvPr/>
        </p:nvSpPr>
        <p:spPr>
          <a:xfrm>
            <a:off x="3460938" y="5412323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鼻頭國小六年級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朗讀測驗</a:t>
            </a:r>
          </a:p>
        </p:txBody>
      </p:sp>
    </p:spTree>
    <p:extLst>
      <p:ext uri="{BB962C8B-B14F-4D97-AF65-F5344CB8AC3E}">
        <p14:creationId xmlns:p14="http://schemas.microsoft.com/office/powerpoint/2010/main" val="70292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閱讀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閱讀理解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(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字、詞、句、段理解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)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BB6AD64-35B7-EE6E-FA54-2080E9313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682" y="1171600"/>
            <a:ext cx="4860594" cy="5314260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495922E5-AC09-4B8C-BE60-5CF1F15EEB26}"/>
              </a:ext>
            </a:extLst>
          </p:cNvPr>
          <p:cNvSpPr/>
          <p:nvPr/>
        </p:nvSpPr>
        <p:spPr>
          <a:xfrm>
            <a:off x="3229950" y="5460477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昌平國小五年級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字義理解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86F8241-96CE-3073-5BE0-A193CDED4C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3510" y="1171600"/>
            <a:ext cx="5678388" cy="1575256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0475EC52-3020-0426-2B5E-849F7F0C76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83394" y="2746856"/>
            <a:ext cx="5678388" cy="1926856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60CA06CF-1C24-3D4E-B926-F0098353E5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3510" y="4673712"/>
            <a:ext cx="5678272" cy="1812148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9D5EA06A-0E33-461A-0A79-1B1D6F9287EC}"/>
              </a:ext>
            </a:extLst>
          </p:cNvPr>
          <p:cNvSpPr/>
          <p:nvPr/>
        </p:nvSpPr>
        <p:spPr>
          <a:xfrm>
            <a:off x="9080074" y="5460476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淡水國小四年級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詞義理解</a:t>
            </a:r>
          </a:p>
        </p:txBody>
      </p:sp>
    </p:spTree>
    <p:extLst>
      <p:ext uri="{BB962C8B-B14F-4D97-AF65-F5344CB8AC3E}">
        <p14:creationId xmlns:p14="http://schemas.microsoft.com/office/powerpoint/2010/main" val="119469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閱讀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閱讀理解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(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字、詞、句、段理解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)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DBA149F-E6CE-FDCD-B9A2-1CF4CA4A05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680" y="1171600"/>
            <a:ext cx="5893517" cy="2624222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3B5D6759-04F5-E799-A1CC-7745CE8B60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680" y="3795823"/>
            <a:ext cx="5893516" cy="2685228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E11FD6E7-F821-1FB6-256D-96E675A818BA}"/>
              </a:ext>
            </a:extLst>
          </p:cNvPr>
          <p:cNvSpPr/>
          <p:nvPr/>
        </p:nvSpPr>
        <p:spPr>
          <a:xfrm>
            <a:off x="4242266" y="5442811"/>
            <a:ext cx="2381708" cy="10419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猴硐蒙特梭利實驗小學二年級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句意理解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D5B93DFD-6874-D502-733F-8060A6ADC1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0" y="1141096"/>
            <a:ext cx="4603898" cy="5309451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26ED5D02-A738-23D4-793F-C5946E57B905}"/>
              </a:ext>
            </a:extLst>
          </p:cNvPr>
          <p:cNvSpPr/>
          <p:nvPr/>
        </p:nvSpPr>
        <p:spPr>
          <a:xfrm>
            <a:off x="6858777" y="5438304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鼻頭國小六年級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段意理解</a:t>
            </a:r>
          </a:p>
        </p:txBody>
      </p:sp>
    </p:spTree>
    <p:extLst>
      <p:ext uri="{BB962C8B-B14F-4D97-AF65-F5344CB8AC3E}">
        <p14:creationId xmlns:p14="http://schemas.microsoft.com/office/powerpoint/2010/main" val="178823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閱讀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題組部分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(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閱讀理解四層次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)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82205968-27CD-E488-32CD-5A3745D289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00" y="1227366"/>
            <a:ext cx="1287247" cy="5253685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CF4C64FF-AC80-CFF9-60B9-8CB9891ECE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05247" y="1227365"/>
            <a:ext cx="9268753" cy="5253685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495922E5-AC09-4B8C-BE60-5CF1F15EEB26}"/>
              </a:ext>
            </a:extLst>
          </p:cNvPr>
          <p:cNvSpPr/>
          <p:nvPr/>
        </p:nvSpPr>
        <p:spPr>
          <a:xfrm>
            <a:off x="9002925" y="5460475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崁腳國小一年級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閱讀測驗</a:t>
            </a:r>
          </a:p>
        </p:txBody>
      </p:sp>
    </p:spTree>
    <p:extLst>
      <p:ext uri="{BB962C8B-B14F-4D97-AF65-F5344CB8AC3E}">
        <p14:creationId xmlns:p14="http://schemas.microsoft.com/office/powerpoint/2010/main" val="67453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閱讀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閱讀策略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(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筆記整理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)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E3359A3-7035-820A-AB47-63C7DB727D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681" y="1237685"/>
            <a:ext cx="10732217" cy="5243365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495922E5-AC09-4B8C-BE60-5CF1F15EEB26}"/>
              </a:ext>
            </a:extLst>
          </p:cNvPr>
          <p:cNvSpPr/>
          <p:nvPr/>
        </p:nvSpPr>
        <p:spPr>
          <a:xfrm>
            <a:off x="9080190" y="5460475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昌平國小五年級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閱讀測驗</a:t>
            </a:r>
          </a:p>
        </p:txBody>
      </p:sp>
    </p:spTree>
    <p:extLst>
      <p:ext uri="{BB962C8B-B14F-4D97-AF65-F5344CB8AC3E}">
        <p14:creationId xmlns:p14="http://schemas.microsoft.com/office/powerpoint/2010/main" val="303430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寫作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語句、段落寫作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CCE4BE9-1BAE-CB39-19F2-1CC749E81A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681" y="1220774"/>
            <a:ext cx="10732216" cy="5260276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495922E5-AC09-4B8C-BE60-5CF1F15EEB26}"/>
              </a:ext>
            </a:extLst>
          </p:cNvPr>
          <p:cNvSpPr/>
          <p:nvPr/>
        </p:nvSpPr>
        <p:spPr>
          <a:xfrm>
            <a:off x="729681" y="5460475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鼻頭國小六年級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人物描寫</a:t>
            </a:r>
          </a:p>
        </p:txBody>
      </p:sp>
    </p:spTree>
    <p:extLst>
      <p:ext uri="{BB962C8B-B14F-4D97-AF65-F5344CB8AC3E}">
        <p14:creationId xmlns:p14="http://schemas.microsoft.com/office/powerpoint/2010/main" val="187135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寫作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寫作技巧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(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接寫、擴寫、仿寫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)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E9253E6B-F60F-D4B2-B7F0-86693DFF5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213" y="1194930"/>
            <a:ext cx="10657789" cy="5286122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495922E5-AC09-4B8C-BE60-5CF1F15EEB26}"/>
              </a:ext>
            </a:extLst>
          </p:cNvPr>
          <p:cNvSpPr/>
          <p:nvPr/>
        </p:nvSpPr>
        <p:spPr>
          <a:xfrm>
            <a:off x="9080190" y="5460477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淡水國小四年級</a:t>
            </a: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綜合應用</a:t>
            </a:r>
          </a:p>
        </p:txBody>
      </p:sp>
    </p:spTree>
    <p:extLst>
      <p:ext uri="{BB962C8B-B14F-4D97-AF65-F5344CB8AC3E}">
        <p14:creationId xmlns:p14="http://schemas.microsoft.com/office/powerpoint/2010/main" val="286375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寫作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寫作技巧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(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接寫、擴寫、仿寫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)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E3E068B-2C25-845F-A1AD-732DBB9FBE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201" y="1235130"/>
            <a:ext cx="10645175" cy="5235289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495922E5-AC09-4B8C-BE60-5CF1F15EEB26}"/>
              </a:ext>
            </a:extLst>
          </p:cNvPr>
          <p:cNvSpPr/>
          <p:nvPr/>
        </p:nvSpPr>
        <p:spPr>
          <a:xfrm>
            <a:off x="9036668" y="5449844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昌平國小四年級</a:t>
            </a: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接寫、擴寫</a:t>
            </a:r>
          </a:p>
        </p:txBody>
      </p:sp>
    </p:spTree>
    <p:extLst>
      <p:ext uri="{BB962C8B-B14F-4D97-AF65-F5344CB8AC3E}">
        <p14:creationId xmlns:p14="http://schemas.microsoft.com/office/powerpoint/2010/main" val="390702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251579"/>
            <a:ext cx="10732217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寫作</a:t>
            </a:r>
            <a:r>
              <a:rPr lang="en-US" altLang="zh-TW" dirty="0">
                <a:solidFill>
                  <a:srgbClr val="12A89D"/>
                </a:solidFill>
                <a:sym typeface="+mn-lt"/>
              </a:rPr>
              <a:t>-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寫作技巧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(</a:t>
            </a:r>
            <a:r>
              <a:rPr lang="zh-TW" altLang="en-US" dirty="0">
                <a:solidFill>
                  <a:srgbClr val="E26739"/>
                </a:solidFill>
                <a:sym typeface="+mn-lt"/>
              </a:rPr>
              <a:t>接寫、擴寫、仿寫</a:t>
            </a:r>
            <a:r>
              <a:rPr lang="en-US" altLang="zh-TW" dirty="0">
                <a:solidFill>
                  <a:srgbClr val="E26739"/>
                </a:solidFill>
                <a:sym typeface="+mn-lt"/>
              </a:rPr>
              <a:t>)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6442AD6-12A0-8273-2518-7CEDD8F232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681" y="1158758"/>
            <a:ext cx="10732217" cy="5311661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495922E5-AC09-4B8C-BE60-5CF1F15EEB26}"/>
              </a:ext>
            </a:extLst>
          </p:cNvPr>
          <p:cNvSpPr/>
          <p:nvPr/>
        </p:nvSpPr>
        <p:spPr>
          <a:xfrm>
            <a:off x="2210566" y="5449844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昌平國小四年級</a:t>
            </a: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仿寫</a:t>
            </a:r>
          </a:p>
        </p:txBody>
      </p:sp>
    </p:spTree>
    <p:extLst>
      <p:ext uri="{BB962C8B-B14F-4D97-AF65-F5344CB8AC3E}">
        <p14:creationId xmlns:p14="http://schemas.microsoft.com/office/powerpoint/2010/main" val="94488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or: Elbow 2"/>
          <p:cNvCxnSpPr/>
          <p:nvPr/>
        </p:nvCxnSpPr>
        <p:spPr>
          <a:xfrm rot="5400000" flipH="1" flipV="1">
            <a:off x="6086712" y="-1962682"/>
            <a:ext cx="18574" cy="7216014"/>
          </a:xfrm>
          <a:prstGeom prst="bentConnector3">
            <a:avLst>
              <a:gd name="adj1" fmla="val 2117646"/>
            </a:avLst>
          </a:prstGeom>
          <a:ln w="6350">
            <a:solidFill>
              <a:schemeClr val="tx2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or: Elbow 3"/>
          <p:cNvCxnSpPr/>
          <p:nvPr/>
        </p:nvCxnSpPr>
        <p:spPr>
          <a:xfrm rot="5400000">
            <a:off x="6086712" y="2205245"/>
            <a:ext cx="18574" cy="7216014"/>
          </a:xfrm>
          <a:prstGeom prst="bentConnector3">
            <a:avLst>
              <a:gd name="adj1" fmla="val 2117646"/>
            </a:avLst>
          </a:prstGeom>
          <a:ln w="6350">
            <a:solidFill>
              <a:schemeClr val="tx2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iŝļiḋê"/>
          <p:cNvGrpSpPr/>
          <p:nvPr/>
        </p:nvGrpSpPr>
        <p:grpSpPr>
          <a:xfrm>
            <a:off x="3945550" y="761177"/>
            <a:ext cx="3975706" cy="893435"/>
            <a:chOff x="2921996" y="7073876"/>
            <a:chExt cx="990258" cy="176488"/>
          </a:xfrm>
        </p:grpSpPr>
        <p:sp>
          <p:nvSpPr>
            <p:cNvPr id="21" name="î$1ïḑè"/>
            <p:cNvSpPr/>
            <p:nvPr/>
          </p:nvSpPr>
          <p:spPr>
            <a:xfrm>
              <a:off x="2921996" y="7073876"/>
              <a:ext cx="990258" cy="176488"/>
            </a:xfrm>
            <a:prstGeom prst="roundRect">
              <a:avLst/>
            </a:prstGeom>
            <a:solidFill>
              <a:srgbClr val="12A89D"/>
            </a:solidFill>
            <a:ln w="3175">
              <a:noFill/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ṥḷîḑè"/>
            <p:cNvSpPr txBox="1">
              <a:spLocks/>
            </p:cNvSpPr>
            <p:nvPr/>
          </p:nvSpPr>
          <p:spPr bwMode="auto">
            <a:xfrm>
              <a:off x="3206440" y="7110724"/>
              <a:ext cx="421370" cy="83112"/>
            </a:xfrm>
            <a:prstGeom prst="round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>
              <a:no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TW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低年級得獎名單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27" y="2712777"/>
            <a:ext cx="3037886" cy="162020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06289" y="2682755"/>
            <a:ext cx="3150469" cy="168025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94577" y="540529"/>
            <a:ext cx="1536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sz="2400" dirty="0">
                <a:solidFill>
                  <a:srgbClr val="12A89D"/>
                </a:solidFill>
                <a:sym typeface="+mn-lt"/>
              </a:rPr>
              <a:t>得獎名單</a:t>
            </a:r>
            <a:endParaRPr lang="zh-CN" altLang="en-US" sz="2400" dirty="0">
              <a:solidFill>
                <a:srgbClr val="12A89D"/>
              </a:solidFill>
              <a:sym typeface="+mn-l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0A01355-214E-CBF5-21B3-67AEB69F7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761" y="1837645"/>
            <a:ext cx="8599676" cy="3992052"/>
          </a:xfrm>
          <a:prstGeom prst="rect">
            <a:avLst/>
          </a:prstGeom>
          <a:ln w="76200">
            <a:solidFill>
              <a:srgbClr val="85C1B6"/>
            </a:solidFill>
          </a:ln>
        </p:spPr>
      </p:pic>
    </p:spTree>
    <p:extLst>
      <p:ext uri="{BB962C8B-B14F-4D97-AF65-F5344CB8AC3E}">
        <p14:creationId xmlns:p14="http://schemas.microsoft.com/office/powerpoint/2010/main" val="1205993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ṥḷíḑe"/>
          <p:cNvSpPr>
            <a:spLocks/>
          </p:cNvSpPr>
          <p:nvPr/>
        </p:nvSpPr>
        <p:spPr bwMode="auto">
          <a:xfrm>
            <a:off x="2195285" y="248121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$ḷïḑê"/>
          <p:cNvSpPr>
            <a:spLocks/>
          </p:cNvSpPr>
          <p:nvPr/>
        </p:nvSpPr>
        <p:spPr bwMode="auto">
          <a:xfrm>
            <a:off x="2195285" y="248121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$ľiḍê"/>
          <p:cNvSpPr>
            <a:spLocks/>
          </p:cNvSpPr>
          <p:nvPr/>
        </p:nvSpPr>
        <p:spPr bwMode="auto">
          <a:xfrm>
            <a:off x="2290535" y="248280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S1iḓe"/>
          <p:cNvSpPr>
            <a:spLocks/>
          </p:cNvSpPr>
          <p:nvPr/>
        </p:nvSpPr>
        <p:spPr bwMode="auto">
          <a:xfrm>
            <a:off x="2290535" y="248280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$ľiḓe"/>
          <p:cNvSpPr>
            <a:spLocks/>
          </p:cNvSpPr>
          <p:nvPr/>
        </p:nvSpPr>
        <p:spPr bwMode="auto">
          <a:xfrm rot="18988399" flipH="1">
            <a:off x="6944095" y="1314400"/>
            <a:ext cx="1203050" cy="1201446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rgbClr val="12A89D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iş1ïḓê"/>
          <p:cNvSpPr>
            <a:spLocks/>
          </p:cNvSpPr>
          <p:nvPr/>
        </p:nvSpPr>
        <p:spPr bwMode="auto">
          <a:xfrm>
            <a:off x="5857188" y="142988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šļíḋè"/>
          <p:cNvSpPr>
            <a:spLocks/>
          </p:cNvSpPr>
          <p:nvPr/>
        </p:nvSpPr>
        <p:spPr bwMode="auto">
          <a:xfrm rot="18988399" flipH="1">
            <a:off x="9044385" y="2388590"/>
            <a:ext cx="1203050" cy="1201446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rgbClr val="DE5727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675037" y="3608406"/>
            <a:ext cx="4667047" cy="2489092"/>
          </a:xfrm>
          <a:prstGeom prst="rect">
            <a:avLst/>
          </a:prstGeom>
        </p:spPr>
      </p:pic>
      <p:sp>
        <p:nvSpPr>
          <p:cNvPr id="2" name="îSlíďê">
            <a:extLst>
              <a:ext uri="{FF2B5EF4-FFF2-40B4-BE49-F238E27FC236}">
                <a16:creationId xmlns:a16="http://schemas.microsoft.com/office/drawing/2014/main" id="{DF82F0D1-A204-67FF-32B4-EA190C75309D}"/>
              </a:ext>
            </a:extLst>
          </p:cNvPr>
          <p:cNvSpPr/>
          <p:nvPr/>
        </p:nvSpPr>
        <p:spPr>
          <a:xfrm>
            <a:off x="2357169" y="2139490"/>
            <a:ext cx="2327954" cy="3712987"/>
          </a:xfrm>
          <a:prstGeom prst="rect">
            <a:avLst/>
          </a:prstGeom>
        </p:spPr>
        <p:txBody>
          <a:bodyPr wrap="none" lIns="90000" tIns="46800" rIns="90000" bIns="46800" anchor="b">
            <a:no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4000" b="1" dirty="0">
                <a:solidFill>
                  <a:srgbClr val="0070C0"/>
                </a:solidFill>
                <a:highlight>
                  <a:srgbClr val="EDDF91"/>
                </a:highlight>
                <a:cs typeface="+mn-ea"/>
                <a:sym typeface="+mn-lt"/>
              </a:rPr>
              <a:t>第二部分</a:t>
            </a:r>
            <a:endParaRPr lang="en-US" altLang="zh-TW" sz="4000" b="1" dirty="0">
              <a:solidFill>
                <a:srgbClr val="0070C0"/>
              </a:solidFill>
              <a:highlight>
                <a:srgbClr val="EDDF91"/>
              </a:highlight>
              <a:cs typeface="+mn-ea"/>
              <a:sym typeface="+mn-lt"/>
            </a:endParaRPr>
          </a:p>
          <a:p>
            <a:pPr lvl="0" algn="ctr" defTabSz="914378">
              <a:spcBef>
                <a:spcPts val="60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語文技能建立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在豐厚的語文知識上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並兼顧語文知識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endParaRPr lang="en-US" altLang="zh-TW" sz="14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語法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修辭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文體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文章結構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endParaRPr lang="zh-CN" altLang="en-US" sz="20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7278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1" y="330809"/>
            <a:ext cx="2821593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語法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62780FF-76D9-51B9-9BFA-82654528AD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681" y="1410411"/>
            <a:ext cx="6908213" cy="2283686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04350D88-56E7-4DC4-79E9-B98B6F979F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2340" y="3694097"/>
            <a:ext cx="6908212" cy="2693960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3ACA89B1-A62E-46F8-252D-061E2451F306}"/>
              </a:ext>
            </a:extLst>
          </p:cNvPr>
          <p:cNvSpPr/>
          <p:nvPr/>
        </p:nvSpPr>
        <p:spPr>
          <a:xfrm>
            <a:off x="8228594" y="2098264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淡水國小四年級</a:t>
            </a: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語文知識</a:t>
            </a:r>
          </a:p>
        </p:txBody>
      </p:sp>
    </p:spTree>
    <p:extLst>
      <p:ext uri="{BB962C8B-B14F-4D97-AF65-F5344CB8AC3E}">
        <p14:creationId xmlns:p14="http://schemas.microsoft.com/office/powerpoint/2010/main" val="310717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9049" y="510732"/>
            <a:ext cx="2821593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修辭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50EDFC9-3CC7-805C-CD37-1F561E23F2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082" y="1715446"/>
            <a:ext cx="10019835" cy="4301553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3ACA89B1-A62E-46F8-252D-061E2451F306}"/>
              </a:ext>
            </a:extLst>
          </p:cNvPr>
          <p:cNvSpPr/>
          <p:nvPr/>
        </p:nvSpPr>
        <p:spPr>
          <a:xfrm>
            <a:off x="8724209" y="637064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淡水國小四年級</a:t>
            </a: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語文知識</a:t>
            </a:r>
          </a:p>
        </p:txBody>
      </p:sp>
    </p:spTree>
    <p:extLst>
      <p:ext uri="{BB962C8B-B14F-4D97-AF65-F5344CB8AC3E}">
        <p14:creationId xmlns:p14="http://schemas.microsoft.com/office/powerpoint/2010/main" val="9333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9049" y="510732"/>
            <a:ext cx="2821593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文體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3ACA89B1-A62E-46F8-252D-061E2451F306}"/>
              </a:ext>
            </a:extLst>
          </p:cNvPr>
          <p:cNvSpPr/>
          <p:nvPr/>
        </p:nvSpPr>
        <p:spPr>
          <a:xfrm>
            <a:off x="8867539" y="419356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淡水國小四年級</a:t>
            </a: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語文知識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311CDE6-436D-FDDE-5A2C-E7DEFA541F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67" y="1497738"/>
            <a:ext cx="10403380" cy="4849530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00956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19049" y="510732"/>
            <a:ext cx="2821593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文章結構</a:t>
            </a:r>
            <a:endParaRPr lang="en-US" altLang="zh-CN" dirty="0">
              <a:solidFill>
                <a:srgbClr val="E26739"/>
              </a:solidFill>
              <a:sym typeface="+mn-lt"/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3ACA89B1-A62E-46F8-252D-061E2451F306}"/>
              </a:ext>
            </a:extLst>
          </p:cNvPr>
          <p:cNvSpPr/>
          <p:nvPr/>
        </p:nvSpPr>
        <p:spPr>
          <a:xfrm>
            <a:off x="8979391" y="379771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淡水國小四年級</a:t>
            </a: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語文知識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EF66901-C245-4529-FABE-A10A491148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901" y="1400346"/>
            <a:ext cx="10530198" cy="4946922"/>
          </a:xfrm>
          <a:prstGeom prst="rect">
            <a:avLst/>
          </a:prstGeom>
          <a:ln w="508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406255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19" y="288933"/>
            <a:ext cx="11493500" cy="5792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752853" y="1985722"/>
            <a:ext cx="8923753" cy="3046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endParaRPr lang="en-US" altLang="zh-TW" sz="1800" dirty="0">
              <a:solidFill>
                <a:schemeClr val="bg1"/>
              </a:solidFill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zh-TW" altLang="en-US" sz="4800" dirty="0">
                <a:solidFill>
                  <a:srgbClr val="0070C0"/>
                </a:solidFill>
                <a:sym typeface="+mn-lt"/>
              </a:rPr>
              <a:t>敬請期待，明年工作坊相約再會</a:t>
            </a:r>
            <a:r>
              <a:rPr lang="en-US" altLang="zh-TW" sz="4800" dirty="0">
                <a:solidFill>
                  <a:srgbClr val="0070C0"/>
                </a:solidFill>
                <a:sym typeface="+mn-lt"/>
              </a:rPr>
              <a:t>!</a:t>
            </a:r>
          </a:p>
          <a:p>
            <a:pPr>
              <a:spcBef>
                <a:spcPts val="1200"/>
              </a:spcBef>
            </a:pPr>
            <a:r>
              <a:rPr lang="en-US" altLang="zh-TW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114</a:t>
            </a:r>
            <a:r>
              <a:rPr lang="zh-TW" altLang="en-US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年</a:t>
            </a:r>
            <a:r>
              <a:rPr lang="en-US" altLang="zh-TW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3/7</a:t>
            </a:r>
            <a:r>
              <a:rPr lang="zh-TW" altLang="en-US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、</a:t>
            </a:r>
            <a:r>
              <a:rPr lang="en-US" altLang="zh-TW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3/28 </a:t>
            </a:r>
            <a:r>
              <a:rPr lang="zh-TW" altLang="en-US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命題初階工作坊</a:t>
            </a:r>
            <a:endParaRPr lang="en-US" altLang="zh-TW" sz="3600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en-US" altLang="zh-TW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114</a:t>
            </a:r>
            <a:r>
              <a:rPr lang="zh-TW" altLang="en-US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年</a:t>
            </a:r>
            <a:r>
              <a:rPr lang="en-US" altLang="zh-TW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4/18 </a:t>
            </a:r>
            <a:r>
              <a:rPr lang="zh-TW" altLang="en-US" sz="3600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+mn-lt"/>
              </a:rPr>
              <a:t>命題進階工作坊</a:t>
            </a:r>
            <a:endParaRPr lang="en-US" altLang="zh-TW" sz="3600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  <a:sym typeface="+mn-lt"/>
            </a:endParaRPr>
          </a:p>
          <a:p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3B048DF-2D5A-349C-AEB3-620111D2B47F}"/>
              </a:ext>
            </a:extLst>
          </p:cNvPr>
          <p:cNvSpPr txBox="1"/>
          <p:nvPr/>
        </p:nvSpPr>
        <p:spPr>
          <a:xfrm>
            <a:off x="3211033" y="2924441"/>
            <a:ext cx="6007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sz="3200" b="0" spc="600" dirty="0">
                <a:solidFill>
                  <a:schemeClr val="bg1"/>
                </a:solidFill>
                <a:sym typeface="+mn-lt"/>
              </a:rPr>
              <a:t> </a:t>
            </a:r>
            <a:endParaRPr lang="zh-CN" altLang="en-US" sz="3200" b="0" spc="600" dirty="0">
              <a:solidFill>
                <a:schemeClr val="bg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879705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or: Elbow 2"/>
          <p:cNvCxnSpPr/>
          <p:nvPr/>
        </p:nvCxnSpPr>
        <p:spPr>
          <a:xfrm rot="5400000" flipH="1" flipV="1">
            <a:off x="6086712" y="-1962682"/>
            <a:ext cx="18574" cy="7216014"/>
          </a:xfrm>
          <a:prstGeom prst="bentConnector3">
            <a:avLst>
              <a:gd name="adj1" fmla="val 2117646"/>
            </a:avLst>
          </a:prstGeom>
          <a:ln w="6350">
            <a:solidFill>
              <a:schemeClr val="tx2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or: Elbow 3"/>
          <p:cNvCxnSpPr/>
          <p:nvPr/>
        </p:nvCxnSpPr>
        <p:spPr>
          <a:xfrm rot="5400000">
            <a:off x="6086712" y="2205245"/>
            <a:ext cx="18574" cy="7216014"/>
          </a:xfrm>
          <a:prstGeom prst="bentConnector3">
            <a:avLst>
              <a:gd name="adj1" fmla="val 2117646"/>
            </a:avLst>
          </a:prstGeom>
          <a:ln w="6350">
            <a:solidFill>
              <a:schemeClr val="tx2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iŝļiḋê"/>
          <p:cNvGrpSpPr/>
          <p:nvPr/>
        </p:nvGrpSpPr>
        <p:grpSpPr>
          <a:xfrm>
            <a:off x="3945550" y="761177"/>
            <a:ext cx="3975706" cy="893435"/>
            <a:chOff x="2921996" y="7073876"/>
            <a:chExt cx="990258" cy="176488"/>
          </a:xfrm>
          <a:solidFill>
            <a:srgbClr val="E69779"/>
          </a:solidFill>
        </p:grpSpPr>
        <p:sp>
          <p:nvSpPr>
            <p:cNvPr id="21" name="î$1ïḑè"/>
            <p:cNvSpPr/>
            <p:nvPr/>
          </p:nvSpPr>
          <p:spPr>
            <a:xfrm>
              <a:off x="2921996" y="7073876"/>
              <a:ext cx="990258" cy="176488"/>
            </a:xfrm>
            <a:prstGeom prst="roundRect">
              <a:avLst/>
            </a:prstGeom>
            <a:grpFill/>
            <a:ln w="3175">
              <a:noFill/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ṥḷîḑè"/>
            <p:cNvSpPr txBox="1">
              <a:spLocks/>
            </p:cNvSpPr>
            <p:nvPr/>
          </p:nvSpPr>
          <p:spPr bwMode="auto">
            <a:xfrm>
              <a:off x="3206440" y="7110724"/>
              <a:ext cx="421370" cy="83112"/>
            </a:xfrm>
            <a:prstGeom prst="roundRect">
              <a:avLst/>
            </a:prstGeom>
            <a:grpFill/>
            <a:sp3d prstMaterial="matte">
              <a:bevelT w="1270" h="1270"/>
            </a:sp3d>
          </p:spPr>
          <p:txBody>
            <a:bodyPr wrap="none" lIns="0" tIns="0" rIns="0" bIns="0">
              <a:no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TW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中年級得獎名單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27" y="2712777"/>
            <a:ext cx="3037886" cy="162020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06289" y="2682755"/>
            <a:ext cx="3150469" cy="168025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94577" y="540529"/>
            <a:ext cx="1536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sz="2400" dirty="0">
                <a:solidFill>
                  <a:srgbClr val="12A89D"/>
                </a:solidFill>
                <a:sym typeface="+mn-lt"/>
              </a:rPr>
              <a:t>得獎名單</a:t>
            </a:r>
            <a:endParaRPr lang="zh-CN" altLang="en-US" sz="2400" dirty="0">
              <a:solidFill>
                <a:srgbClr val="12A89D"/>
              </a:solidFill>
              <a:sym typeface="+mn-lt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AE0CEC2-73C6-6748-B4CB-9AC7DE880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761" y="1837644"/>
            <a:ext cx="8613896" cy="3984895"/>
          </a:xfrm>
          <a:prstGeom prst="rect">
            <a:avLst/>
          </a:prstGeom>
          <a:ln w="76200">
            <a:solidFill>
              <a:srgbClr val="E68965"/>
            </a:solidFill>
          </a:ln>
        </p:spPr>
      </p:pic>
    </p:spTree>
    <p:extLst>
      <p:ext uri="{BB962C8B-B14F-4D97-AF65-F5344CB8AC3E}">
        <p14:creationId xmlns:p14="http://schemas.microsoft.com/office/powerpoint/2010/main" val="2588804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or: Elbow 2"/>
          <p:cNvCxnSpPr/>
          <p:nvPr/>
        </p:nvCxnSpPr>
        <p:spPr>
          <a:xfrm rot="5400000" flipH="1" flipV="1">
            <a:off x="6086712" y="-1962682"/>
            <a:ext cx="18574" cy="7216014"/>
          </a:xfrm>
          <a:prstGeom prst="bentConnector3">
            <a:avLst>
              <a:gd name="adj1" fmla="val 2117646"/>
            </a:avLst>
          </a:prstGeom>
          <a:ln w="6350">
            <a:solidFill>
              <a:schemeClr val="tx2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or: Elbow 3"/>
          <p:cNvCxnSpPr/>
          <p:nvPr/>
        </p:nvCxnSpPr>
        <p:spPr>
          <a:xfrm rot="5400000">
            <a:off x="6086712" y="2205245"/>
            <a:ext cx="18574" cy="7216014"/>
          </a:xfrm>
          <a:prstGeom prst="bentConnector3">
            <a:avLst>
              <a:gd name="adj1" fmla="val 2117646"/>
            </a:avLst>
          </a:prstGeom>
          <a:ln w="6350">
            <a:solidFill>
              <a:schemeClr val="tx2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iŝļiḋê"/>
          <p:cNvGrpSpPr/>
          <p:nvPr/>
        </p:nvGrpSpPr>
        <p:grpSpPr>
          <a:xfrm>
            <a:off x="3945550" y="761177"/>
            <a:ext cx="3975706" cy="893435"/>
            <a:chOff x="2921996" y="7073876"/>
            <a:chExt cx="990258" cy="17648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1" name="î$1ïḑè"/>
            <p:cNvSpPr/>
            <p:nvPr/>
          </p:nvSpPr>
          <p:spPr>
            <a:xfrm>
              <a:off x="2921996" y="7073876"/>
              <a:ext cx="990258" cy="176488"/>
            </a:xfrm>
            <a:prstGeom prst="roundRect">
              <a:avLst/>
            </a:prstGeom>
            <a:grpFill/>
            <a:ln w="3175">
              <a:noFill/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ṥḷîḑè"/>
            <p:cNvSpPr txBox="1">
              <a:spLocks/>
            </p:cNvSpPr>
            <p:nvPr/>
          </p:nvSpPr>
          <p:spPr bwMode="auto">
            <a:xfrm>
              <a:off x="3206440" y="7110724"/>
              <a:ext cx="421370" cy="83112"/>
            </a:xfrm>
            <a:prstGeom prst="roundRect">
              <a:avLst/>
            </a:prstGeom>
            <a:grpFill/>
            <a:sp3d prstMaterial="matte">
              <a:bevelT w="1270" h="1270"/>
            </a:sp3d>
          </p:spPr>
          <p:txBody>
            <a:bodyPr wrap="none" lIns="0" tIns="0" rIns="0" bIns="0">
              <a:noAutofit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TW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高年級得獎名單</a:t>
              </a:r>
              <a:endParaRPr lang="zh-CN" altLang="en-US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27" y="2712777"/>
            <a:ext cx="3037886" cy="162020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606289" y="2682755"/>
            <a:ext cx="3150469" cy="168025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94577" y="540529"/>
            <a:ext cx="1536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sz="2400" dirty="0">
                <a:solidFill>
                  <a:srgbClr val="12A89D"/>
                </a:solidFill>
                <a:sym typeface="+mn-lt"/>
              </a:rPr>
              <a:t>得獎名單</a:t>
            </a:r>
            <a:endParaRPr lang="zh-CN" altLang="en-US" sz="2400" dirty="0">
              <a:solidFill>
                <a:srgbClr val="12A89D"/>
              </a:solidFill>
              <a:sym typeface="+mn-lt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5E97227-4AB1-3BA8-1D7C-BB70F8EC6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5124" y="1819882"/>
            <a:ext cx="8527312" cy="4013417"/>
          </a:xfrm>
          <a:prstGeom prst="rect">
            <a:avLst/>
          </a:prstGeom>
          <a:ln w="76200">
            <a:solidFill>
              <a:schemeClr val="accent5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3848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762476" y="719704"/>
            <a:ext cx="4667047" cy="248909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59266" y="4355412"/>
            <a:ext cx="72734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6000" b="1" spc="600" dirty="0">
                <a:solidFill>
                  <a:srgbClr val="E26739"/>
                </a:solidFill>
                <a:cs typeface="+mn-ea"/>
                <a:sym typeface="+mn-lt"/>
              </a:rPr>
              <a:t>專家講評</a:t>
            </a:r>
            <a:endParaRPr lang="en-US" altLang="zh-CN" sz="6000" b="1" spc="600" dirty="0">
              <a:solidFill>
                <a:srgbClr val="E26739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61640" y="2725854"/>
            <a:ext cx="1158259" cy="1122621"/>
            <a:chOff x="1191884" y="1201553"/>
            <a:chExt cx="1158259" cy="112262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1884" y="1201553"/>
              <a:ext cx="1158259" cy="112262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482414" y="1301198"/>
              <a:ext cx="590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buNone/>
                <a:defRPr sz="4400" b="1" cap="all">
                  <a:solidFill>
                    <a:schemeClr val="accent1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TW" altLang="en-US" sz="5400" b="0" dirty="0">
                  <a:solidFill>
                    <a:schemeClr val="bg1"/>
                  </a:solidFill>
                  <a:sym typeface="+mn-lt"/>
                </a:rPr>
                <a:t>參</a:t>
              </a:r>
              <a:endParaRPr lang="en-US" altLang="zh-CN" sz="5400" b="0" dirty="0">
                <a:solidFill>
                  <a:schemeClr val="bg1"/>
                </a:solidFill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7849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îSlíďê"/>
          <p:cNvSpPr/>
          <p:nvPr/>
        </p:nvSpPr>
        <p:spPr>
          <a:xfrm>
            <a:off x="1573909" y="1722212"/>
            <a:ext cx="2327954" cy="3712987"/>
          </a:xfrm>
          <a:prstGeom prst="rect">
            <a:avLst/>
          </a:prstGeom>
        </p:spPr>
        <p:txBody>
          <a:bodyPr wrap="none" lIns="90000" tIns="46800" rIns="90000" bIns="46800" anchor="b">
            <a:no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4000" b="1" dirty="0">
                <a:solidFill>
                  <a:srgbClr val="0070C0"/>
                </a:solidFill>
                <a:highlight>
                  <a:srgbClr val="EDDF91"/>
                </a:highlight>
                <a:cs typeface="+mn-ea"/>
                <a:sym typeface="+mn-lt"/>
              </a:rPr>
              <a:t>第一部分</a:t>
            </a:r>
            <a:endParaRPr lang="en-US" altLang="zh-TW" sz="4000" b="1" dirty="0">
              <a:solidFill>
                <a:srgbClr val="0070C0"/>
              </a:solidFill>
              <a:highlight>
                <a:srgbClr val="EDDF91"/>
              </a:highlight>
              <a:cs typeface="+mn-ea"/>
              <a:sym typeface="+mn-lt"/>
            </a:endParaRPr>
          </a:p>
          <a:p>
            <a:pPr lvl="0" algn="ctr" defTabSz="914378">
              <a:spcBef>
                <a:spcPts val="60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兼顧國語文學習項目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endParaRPr lang="en-US" altLang="zh-TW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聆聽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(</a:t>
            </a: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含影片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)</a:t>
            </a: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口語表達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識字與寫字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閱讀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(</a:t>
            </a: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含朗讀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)</a:t>
            </a: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寫作命題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išḻiḍê"/>
          <p:cNvSpPr/>
          <p:nvPr/>
        </p:nvSpPr>
        <p:spPr>
          <a:xfrm rot="10800000">
            <a:off x="5661049" y="3513386"/>
            <a:ext cx="2520000" cy="2520000"/>
          </a:xfrm>
          <a:prstGeom prst="arc">
            <a:avLst>
              <a:gd name="adj1" fmla="val 16200000"/>
              <a:gd name="adj2" fmla="val 5400000"/>
            </a:avLst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ïśľiḍe"/>
          <p:cNvSpPr/>
          <p:nvPr/>
        </p:nvSpPr>
        <p:spPr>
          <a:xfrm>
            <a:off x="6068627" y="4097242"/>
            <a:ext cx="1683258" cy="1683258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>
            <a:solidFill>
              <a:srgbClr val="EF3E36"/>
            </a:solidFill>
          </a:ln>
          <a:effectLst>
            <a:outerShdw blurRad="381000" dist="254000" dir="51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iṥḷíḋé"/>
          <p:cNvSpPr/>
          <p:nvPr/>
        </p:nvSpPr>
        <p:spPr>
          <a:xfrm>
            <a:off x="4387983" y="1618825"/>
            <a:ext cx="1948495" cy="1948493"/>
          </a:xfrm>
          <a:prstGeom prst="arc">
            <a:avLst>
              <a:gd name="adj1" fmla="val 16200000"/>
              <a:gd name="adj2" fmla="val 5400000"/>
            </a:avLst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ṣ1ïḋè"/>
          <p:cNvSpPr/>
          <p:nvPr/>
        </p:nvSpPr>
        <p:spPr>
          <a:xfrm>
            <a:off x="4875344" y="2052436"/>
            <a:ext cx="1081270" cy="108127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">
            <a:solidFill>
              <a:srgbClr val="12A89D"/>
            </a:solidFill>
          </a:ln>
          <a:effectLst>
            <a:outerShdw blurRad="381000" dist="254000" dir="51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49889" y="1447492"/>
            <a:ext cx="725848" cy="554142"/>
            <a:chOff x="960037" y="2324651"/>
            <a:chExt cx="1102883" cy="84198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230" y="2324651"/>
              <a:ext cx="868716" cy="841987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960037" y="2391336"/>
              <a:ext cx="1102883" cy="701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spc="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spc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724866" y="3721964"/>
            <a:ext cx="675743" cy="664874"/>
            <a:chOff x="8187974" y="2210578"/>
            <a:chExt cx="1021575" cy="872844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7974" y="2210578"/>
              <a:ext cx="924623" cy="872844"/>
            </a:xfrm>
            <a:prstGeom prst="rect">
              <a:avLst/>
            </a:prstGeom>
          </p:spPr>
        </p:pic>
        <p:sp>
          <p:nvSpPr>
            <p:cNvPr id="70" name="矩形 69"/>
            <p:cNvSpPr/>
            <p:nvPr/>
          </p:nvSpPr>
          <p:spPr>
            <a:xfrm>
              <a:off x="8205781" y="2343963"/>
              <a:ext cx="1003768" cy="606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6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spc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îSlíďê">
            <a:extLst>
              <a:ext uri="{FF2B5EF4-FFF2-40B4-BE49-F238E27FC236}">
                <a16:creationId xmlns:a16="http://schemas.microsoft.com/office/drawing/2014/main" id="{158E440F-DFBA-645B-0169-8135CDB8550C}"/>
              </a:ext>
            </a:extLst>
          </p:cNvPr>
          <p:cNvSpPr/>
          <p:nvPr/>
        </p:nvSpPr>
        <p:spPr>
          <a:xfrm>
            <a:off x="8290137" y="2320400"/>
            <a:ext cx="2327954" cy="3712987"/>
          </a:xfrm>
          <a:prstGeom prst="rect">
            <a:avLst/>
          </a:prstGeom>
        </p:spPr>
        <p:txBody>
          <a:bodyPr wrap="none" lIns="90000" tIns="46800" rIns="90000" bIns="46800" anchor="b">
            <a:no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4000" b="1" dirty="0">
                <a:solidFill>
                  <a:srgbClr val="0070C0"/>
                </a:solidFill>
                <a:highlight>
                  <a:srgbClr val="EDDF91"/>
                </a:highlight>
                <a:cs typeface="+mn-ea"/>
                <a:sym typeface="+mn-lt"/>
              </a:rPr>
              <a:t>第二部分</a:t>
            </a:r>
            <a:endParaRPr lang="en-US" altLang="zh-TW" sz="4000" b="1" dirty="0">
              <a:solidFill>
                <a:srgbClr val="0070C0"/>
              </a:solidFill>
              <a:highlight>
                <a:srgbClr val="EDDF91"/>
              </a:highlight>
              <a:cs typeface="+mn-ea"/>
              <a:sym typeface="+mn-lt"/>
            </a:endParaRPr>
          </a:p>
          <a:p>
            <a:pPr lvl="0" algn="ctr" defTabSz="914378">
              <a:spcBef>
                <a:spcPts val="60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語文技能建立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在豐厚的語文知識上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並兼顧語文知識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endParaRPr lang="en-US" altLang="zh-TW" sz="14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語法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修辭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文體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文章結構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endParaRPr lang="zh-CN" altLang="en-US" sz="20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72737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8" grpId="0" animBg="1"/>
      <p:bldP spid="30" grpId="0" animBg="1"/>
      <p:bldP spid="18" grpId="0" animBg="1"/>
      <p:bldP spid="20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ṥḷíḑe"/>
          <p:cNvSpPr>
            <a:spLocks/>
          </p:cNvSpPr>
          <p:nvPr/>
        </p:nvSpPr>
        <p:spPr bwMode="auto">
          <a:xfrm>
            <a:off x="2195285" y="248121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$ḷïḑê"/>
          <p:cNvSpPr>
            <a:spLocks/>
          </p:cNvSpPr>
          <p:nvPr/>
        </p:nvSpPr>
        <p:spPr bwMode="auto">
          <a:xfrm>
            <a:off x="2195285" y="248121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$ľiḍê"/>
          <p:cNvSpPr>
            <a:spLocks/>
          </p:cNvSpPr>
          <p:nvPr/>
        </p:nvSpPr>
        <p:spPr bwMode="auto">
          <a:xfrm>
            <a:off x="2290535" y="248280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S1iḓe"/>
          <p:cNvSpPr>
            <a:spLocks/>
          </p:cNvSpPr>
          <p:nvPr/>
        </p:nvSpPr>
        <p:spPr bwMode="auto">
          <a:xfrm>
            <a:off x="2290535" y="248280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$ľiḓe"/>
          <p:cNvSpPr>
            <a:spLocks/>
          </p:cNvSpPr>
          <p:nvPr/>
        </p:nvSpPr>
        <p:spPr bwMode="auto">
          <a:xfrm rot="18988399" flipH="1">
            <a:off x="6944095" y="1314400"/>
            <a:ext cx="1203050" cy="1201446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rgbClr val="12A89D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6" name="iş1ïḓê"/>
          <p:cNvSpPr>
            <a:spLocks/>
          </p:cNvSpPr>
          <p:nvPr/>
        </p:nvSpPr>
        <p:spPr bwMode="auto">
          <a:xfrm>
            <a:off x="5857188" y="142988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šļíḋè"/>
          <p:cNvSpPr>
            <a:spLocks/>
          </p:cNvSpPr>
          <p:nvPr/>
        </p:nvSpPr>
        <p:spPr bwMode="auto">
          <a:xfrm rot="18988399" flipH="1">
            <a:off x="9044385" y="2388590"/>
            <a:ext cx="1203050" cy="1201446"/>
          </a:xfrm>
          <a:custGeom>
            <a:avLst/>
            <a:gdLst>
              <a:gd name="T0" fmla="*/ 3188 w 3399"/>
              <a:gd name="T1" fmla="*/ 209 h 3399"/>
              <a:gd name="T2" fmla="*/ 2961 w 3399"/>
              <a:gd name="T3" fmla="*/ 104 h 3399"/>
              <a:gd name="T4" fmla="*/ 1582 w 3399"/>
              <a:gd name="T5" fmla="*/ 562 h 3399"/>
              <a:gd name="T6" fmla="*/ 855 w 3399"/>
              <a:gd name="T7" fmla="*/ 624 h 3399"/>
              <a:gd name="T8" fmla="*/ 684 w 3399"/>
              <a:gd name="T9" fmla="*/ 795 h 3399"/>
              <a:gd name="T10" fmla="*/ 1099 w 3399"/>
              <a:gd name="T11" fmla="*/ 1209 h 3399"/>
              <a:gd name="T12" fmla="*/ 978 w 3399"/>
              <a:gd name="T13" fmla="*/ 2218 h 3399"/>
              <a:gd name="T14" fmla="*/ 336 w 3399"/>
              <a:gd name="T15" fmla="*/ 2339 h 3399"/>
              <a:gd name="T16" fmla="*/ 111 w 3399"/>
              <a:gd name="T17" fmla="*/ 2565 h 3399"/>
              <a:gd name="T18" fmla="*/ 550 w 3399"/>
              <a:gd name="T19" fmla="*/ 2769 h 3399"/>
              <a:gd name="T20" fmla="*/ 643 w 3399"/>
              <a:gd name="T21" fmla="*/ 2883 h 3399"/>
              <a:gd name="T22" fmla="*/ 835 w 3399"/>
              <a:gd name="T23" fmla="*/ 3289 h 3399"/>
              <a:gd name="T24" fmla="*/ 1061 w 3399"/>
              <a:gd name="T25" fmla="*/ 3063 h 3399"/>
              <a:gd name="T26" fmla="*/ 1182 w 3399"/>
              <a:gd name="T27" fmla="*/ 2421 h 3399"/>
              <a:gd name="T28" fmla="*/ 2190 w 3399"/>
              <a:gd name="T29" fmla="*/ 2299 h 3399"/>
              <a:gd name="T30" fmla="*/ 2605 w 3399"/>
              <a:gd name="T31" fmla="*/ 2713 h 3399"/>
              <a:gd name="T32" fmla="*/ 2775 w 3399"/>
              <a:gd name="T33" fmla="*/ 2543 h 3399"/>
              <a:gd name="T34" fmla="*/ 2837 w 3399"/>
              <a:gd name="T35" fmla="*/ 1816 h 3399"/>
              <a:gd name="T36" fmla="*/ 3294 w 3399"/>
              <a:gd name="T37" fmla="*/ 436 h 3399"/>
              <a:gd name="T38" fmla="*/ 3188 w 3399"/>
              <a:gd name="T39" fmla="*/ 210 h 3399"/>
              <a:gd name="T40" fmla="*/ 3188 w 3399"/>
              <a:gd name="T41" fmla="*/ 210 h 3399"/>
              <a:gd name="T42" fmla="*/ 3188 w 3399"/>
              <a:gd name="T43" fmla="*/ 210 h 3399"/>
              <a:gd name="T44" fmla="*/ 3188 w 3399"/>
              <a:gd name="T45" fmla="*/ 209 h 3399"/>
              <a:gd name="T46" fmla="*/ 3188 w 3399"/>
              <a:gd name="T47" fmla="*/ 209 h 3399"/>
              <a:gd name="T48" fmla="*/ 2864 w 3399"/>
              <a:gd name="T49" fmla="*/ 824 h 3399"/>
              <a:gd name="T50" fmla="*/ 2578 w 3399"/>
              <a:gd name="T51" fmla="*/ 821 h 3399"/>
              <a:gd name="T52" fmla="*/ 2574 w 3399"/>
              <a:gd name="T53" fmla="*/ 534 h 3399"/>
              <a:gd name="T54" fmla="*/ 2861 w 3399"/>
              <a:gd name="T55" fmla="*/ 537 h 3399"/>
              <a:gd name="T56" fmla="*/ 2864 w 3399"/>
              <a:gd name="T57" fmla="*/ 824 h 3399"/>
              <a:gd name="T58" fmla="*/ 2864 w 3399"/>
              <a:gd name="T59" fmla="*/ 824 h 3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99" h="3399">
                <a:moveTo>
                  <a:pt x="3188" y="209"/>
                </a:moveTo>
                <a:cubicBezTo>
                  <a:pt x="3132" y="154"/>
                  <a:pt x="3037" y="117"/>
                  <a:pt x="2961" y="104"/>
                </a:cubicBezTo>
                <a:cubicBezTo>
                  <a:pt x="2375" y="0"/>
                  <a:pt x="1855" y="327"/>
                  <a:pt x="1582" y="562"/>
                </a:cubicBezTo>
                <a:cubicBezTo>
                  <a:pt x="1431" y="552"/>
                  <a:pt x="855" y="624"/>
                  <a:pt x="855" y="624"/>
                </a:cubicBezTo>
                <a:cubicBezTo>
                  <a:pt x="551" y="663"/>
                  <a:pt x="684" y="795"/>
                  <a:pt x="684" y="795"/>
                </a:cubicBezTo>
                <a:cubicBezTo>
                  <a:pt x="1099" y="1209"/>
                  <a:pt x="1099" y="1209"/>
                  <a:pt x="1099" y="1209"/>
                </a:cubicBezTo>
                <a:cubicBezTo>
                  <a:pt x="884" y="1916"/>
                  <a:pt x="1014" y="2047"/>
                  <a:pt x="978" y="2218"/>
                </a:cubicBezTo>
                <a:cubicBezTo>
                  <a:pt x="942" y="2389"/>
                  <a:pt x="655" y="2319"/>
                  <a:pt x="336" y="2339"/>
                </a:cubicBezTo>
                <a:cubicBezTo>
                  <a:pt x="18" y="2359"/>
                  <a:pt x="0" y="2473"/>
                  <a:pt x="111" y="2565"/>
                </a:cubicBezTo>
                <a:cubicBezTo>
                  <a:pt x="194" y="2634"/>
                  <a:pt x="436" y="2727"/>
                  <a:pt x="550" y="2769"/>
                </a:cubicBezTo>
                <a:cubicBezTo>
                  <a:pt x="577" y="2783"/>
                  <a:pt x="616" y="2814"/>
                  <a:pt x="643" y="2883"/>
                </a:cubicBezTo>
                <a:cubicBezTo>
                  <a:pt x="688" y="3005"/>
                  <a:pt x="772" y="3213"/>
                  <a:pt x="835" y="3289"/>
                </a:cubicBezTo>
                <a:cubicBezTo>
                  <a:pt x="927" y="3399"/>
                  <a:pt x="1041" y="3382"/>
                  <a:pt x="1061" y="3063"/>
                </a:cubicBezTo>
                <a:cubicBezTo>
                  <a:pt x="1081" y="2744"/>
                  <a:pt x="1011" y="2458"/>
                  <a:pt x="1182" y="2421"/>
                </a:cubicBezTo>
                <a:cubicBezTo>
                  <a:pt x="1353" y="2385"/>
                  <a:pt x="1483" y="2515"/>
                  <a:pt x="2190" y="2299"/>
                </a:cubicBezTo>
                <a:cubicBezTo>
                  <a:pt x="2605" y="2713"/>
                  <a:pt x="2605" y="2713"/>
                  <a:pt x="2605" y="2713"/>
                </a:cubicBezTo>
                <a:cubicBezTo>
                  <a:pt x="2605" y="2713"/>
                  <a:pt x="2737" y="2847"/>
                  <a:pt x="2775" y="2543"/>
                </a:cubicBezTo>
                <a:cubicBezTo>
                  <a:pt x="2775" y="2543"/>
                  <a:pt x="2847" y="1967"/>
                  <a:pt x="2837" y="1816"/>
                </a:cubicBezTo>
                <a:cubicBezTo>
                  <a:pt x="3072" y="1542"/>
                  <a:pt x="3399" y="1022"/>
                  <a:pt x="3294" y="436"/>
                </a:cubicBezTo>
                <a:cubicBezTo>
                  <a:pt x="3280" y="360"/>
                  <a:pt x="3244" y="266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10"/>
                  <a:pt x="3188" y="210"/>
                  <a:pt x="3188" y="210"/>
                </a:cubicBezTo>
                <a:cubicBezTo>
                  <a:pt x="3188" y="209"/>
                  <a:pt x="3188" y="209"/>
                  <a:pt x="3188" y="209"/>
                </a:cubicBezTo>
                <a:cubicBezTo>
                  <a:pt x="3188" y="209"/>
                  <a:pt x="3188" y="209"/>
                  <a:pt x="3188" y="209"/>
                </a:cubicBezTo>
                <a:close/>
                <a:moveTo>
                  <a:pt x="2864" y="824"/>
                </a:moveTo>
                <a:cubicBezTo>
                  <a:pt x="2786" y="902"/>
                  <a:pt x="2657" y="900"/>
                  <a:pt x="2578" y="821"/>
                </a:cubicBezTo>
                <a:cubicBezTo>
                  <a:pt x="2497" y="740"/>
                  <a:pt x="2496" y="612"/>
                  <a:pt x="2574" y="534"/>
                </a:cubicBezTo>
                <a:cubicBezTo>
                  <a:pt x="2652" y="456"/>
                  <a:pt x="2780" y="457"/>
                  <a:pt x="2861" y="537"/>
                </a:cubicBezTo>
                <a:cubicBezTo>
                  <a:pt x="2940" y="617"/>
                  <a:pt x="2942" y="746"/>
                  <a:pt x="2864" y="824"/>
                </a:cubicBezTo>
                <a:cubicBezTo>
                  <a:pt x="2864" y="824"/>
                  <a:pt x="2864" y="824"/>
                  <a:pt x="2864" y="824"/>
                </a:cubicBezTo>
                <a:close/>
              </a:path>
            </a:pathLst>
          </a:custGeom>
          <a:solidFill>
            <a:srgbClr val="DE5727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675037" y="3608406"/>
            <a:ext cx="4667047" cy="2489092"/>
          </a:xfrm>
          <a:prstGeom prst="rect">
            <a:avLst/>
          </a:prstGeom>
        </p:spPr>
      </p:pic>
      <p:sp>
        <p:nvSpPr>
          <p:cNvPr id="5" name="îSlíďê">
            <a:extLst>
              <a:ext uri="{FF2B5EF4-FFF2-40B4-BE49-F238E27FC236}">
                <a16:creationId xmlns:a16="http://schemas.microsoft.com/office/drawing/2014/main" id="{C8ACDA80-3E41-917D-7E3E-975D9B8DEE04}"/>
              </a:ext>
            </a:extLst>
          </p:cNvPr>
          <p:cNvSpPr/>
          <p:nvPr/>
        </p:nvSpPr>
        <p:spPr>
          <a:xfrm>
            <a:off x="2451305" y="1464833"/>
            <a:ext cx="2327954" cy="3712987"/>
          </a:xfrm>
          <a:prstGeom prst="rect">
            <a:avLst/>
          </a:prstGeom>
        </p:spPr>
        <p:txBody>
          <a:bodyPr wrap="none" lIns="90000" tIns="46800" rIns="90000" bIns="46800" anchor="b">
            <a:no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4000" b="1" dirty="0">
                <a:solidFill>
                  <a:srgbClr val="0070C0"/>
                </a:solidFill>
                <a:highlight>
                  <a:srgbClr val="EDDF91"/>
                </a:highlight>
                <a:cs typeface="+mn-ea"/>
                <a:sym typeface="+mn-lt"/>
              </a:rPr>
              <a:t>第一部分</a:t>
            </a:r>
            <a:endParaRPr lang="en-US" altLang="zh-TW" sz="4000" b="1" dirty="0">
              <a:solidFill>
                <a:srgbClr val="0070C0"/>
              </a:solidFill>
              <a:highlight>
                <a:srgbClr val="EDDF91"/>
              </a:highlight>
              <a:cs typeface="+mn-ea"/>
              <a:sym typeface="+mn-lt"/>
            </a:endParaRPr>
          </a:p>
          <a:p>
            <a:pPr lvl="0" algn="ctr" defTabSz="914378">
              <a:spcBef>
                <a:spcPts val="600"/>
              </a:spcBef>
              <a:defRPr/>
            </a:pPr>
            <a:r>
              <a:rPr lang="zh-TW" altLang="en-US" sz="3200" b="1" dirty="0">
                <a:solidFill>
                  <a:schemeClr val="accent6">
                    <a:lumMod val="75000"/>
                  </a:schemeClr>
                </a:solidFill>
                <a:cs typeface="+mn-ea"/>
                <a:sym typeface="+mn-lt"/>
              </a:rPr>
              <a:t>兼顧國語文學習項目</a:t>
            </a:r>
            <a:endParaRPr lang="en-US" altLang="zh-TW" sz="3200" b="1" dirty="0">
              <a:solidFill>
                <a:schemeClr val="accent6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endParaRPr lang="en-US" altLang="zh-TW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聆聽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(</a:t>
            </a: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含影片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)</a:t>
            </a: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口語表達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識字與寫字</a:t>
            </a:r>
            <a:endParaRPr lang="en-US" altLang="zh-TW" sz="28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閱讀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(</a:t>
            </a: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含朗讀</a:t>
            </a:r>
            <a:r>
              <a:rPr lang="en-US" altLang="zh-TW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)</a:t>
            </a:r>
          </a:p>
          <a:p>
            <a:pPr lvl="0" algn="ctr" defTabSz="914378">
              <a:spcBef>
                <a:spcPct val="0"/>
              </a:spcBef>
              <a:defRPr/>
            </a:pPr>
            <a:r>
              <a:rPr lang="zh-TW" altLang="en-US" sz="28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寫作命題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283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2" y="251579"/>
            <a:ext cx="5112964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rgbClr val="12A89D"/>
                </a:solidFill>
                <a:sym typeface="+mn-lt"/>
              </a:rPr>
              <a:t>聆聽</a:t>
            </a:r>
            <a:r>
              <a:rPr lang="en-US" altLang="zh-CN" dirty="0">
                <a:solidFill>
                  <a:srgbClr val="12A89D"/>
                </a:solidFill>
                <a:sym typeface="+mn-lt"/>
              </a:rPr>
              <a:t>(</a:t>
            </a:r>
            <a:r>
              <a:rPr lang="zh-CN" altLang="en-US" dirty="0">
                <a:solidFill>
                  <a:srgbClr val="12A89D"/>
                </a:solidFill>
                <a:sym typeface="+mn-lt"/>
              </a:rPr>
              <a:t>含影片</a:t>
            </a:r>
            <a:r>
              <a:rPr lang="en-US" altLang="zh-CN" dirty="0">
                <a:solidFill>
                  <a:srgbClr val="12A89D"/>
                </a:solidFill>
                <a:sym typeface="+mn-lt"/>
              </a:rPr>
              <a:t>)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81AE7BF-023D-FD8A-8511-8EB10ECFED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682" y="1127052"/>
            <a:ext cx="5295562" cy="5465134"/>
          </a:xfrm>
          <a:prstGeom prst="rect">
            <a:avLst/>
          </a:prstGeom>
          <a:ln w="50800">
            <a:solidFill>
              <a:srgbClr val="E16A3C"/>
            </a:solidFill>
          </a:ln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567952ED-D07C-B094-5ED5-9102FB6244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3078" y="266588"/>
            <a:ext cx="5421839" cy="6325597"/>
          </a:xfrm>
          <a:prstGeom prst="rect">
            <a:avLst/>
          </a:prstGeom>
          <a:ln w="50800">
            <a:solidFill>
              <a:srgbClr val="E16A3C"/>
            </a:solidFill>
          </a:ln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3C755F64-8137-EE07-0574-7D15908E5934}"/>
              </a:ext>
            </a:extLst>
          </p:cNvPr>
          <p:cNvSpPr/>
          <p:nvPr/>
        </p:nvSpPr>
        <p:spPr>
          <a:xfrm>
            <a:off x="3641267" y="5550195"/>
            <a:ext cx="2381708" cy="10419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猴硐蒙特梭利實驗小學二年級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聆聽測驗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07B11C1-6060-8A52-CDAA-DF7351C231E7}"/>
              </a:ext>
            </a:extLst>
          </p:cNvPr>
          <p:cNvSpPr/>
          <p:nvPr/>
        </p:nvSpPr>
        <p:spPr>
          <a:xfrm>
            <a:off x="6229390" y="5550195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昌平國小五年級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多媒體視讀測驗</a:t>
            </a:r>
          </a:p>
        </p:txBody>
      </p:sp>
    </p:spTree>
    <p:extLst>
      <p:ext uri="{BB962C8B-B14F-4D97-AF65-F5344CB8AC3E}">
        <p14:creationId xmlns:p14="http://schemas.microsoft.com/office/powerpoint/2010/main" val="7722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50" y="3615089"/>
            <a:ext cx="11347450" cy="30831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8138" flipH="1">
            <a:off x="4862707" y="5517775"/>
            <a:ext cx="552381" cy="11809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9682" y="251579"/>
            <a:ext cx="5112964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buNone/>
              <a:defRPr sz="4400" b="1" cap="all">
                <a:solidFill>
                  <a:schemeClr val="accent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TW" altLang="en-US" dirty="0">
                <a:solidFill>
                  <a:srgbClr val="12A89D"/>
                </a:solidFill>
                <a:sym typeface="+mn-lt"/>
              </a:rPr>
              <a:t>口語表達</a:t>
            </a:r>
            <a:endParaRPr lang="en-US" altLang="zh-CN" dirty="0">
              <a:solidFill>
                <a:srgbClr val="12A89D"/>
              </a:solidFill>
              <a:sym typeface="+mn-lt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A7E2F8A-B293-E849-3EA6-7521D1B943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682" y="1043279"/>
            <a:ext cx="10785378" cy="5437773"/>
          </a:xfrm>
          <a:prstGeom prst="rect">
            <a:avLst/>
          </a:prstGeom>
          <a:ln w="50800">
            <a:solidFill>
              <a:srgbClr val="E16A3C"/>
            </a:solidFill>
          </a:ln>
        </p:spPr>
      </p:pic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07B11C1-6060-8A52-CDAA-DF7351C231E7}"/>
              </a:ext>
            </a:extLst>
          </p:cNvPr>
          <p:cNvSpPr/>
          <p:nvPr/>
        </p:nvSpPr>
        <p:spPr>
          <a:xfrm>
            <a:off x="729682" y="4136078"/>
            <a:ext cx="2381708" cy="10205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昌平國小四年級</a:t>
            </a:r>
            <a:endParaRPr lang="en-US" altLang="zh-TW" sz="2000" b="1" dirty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>
                <a:solidFill>
                  <a:srgbClr val="FF0000"/>
                </a:solidFill>
              </a:rPr>
              <a:t>說話測驗</a:t>
            </a:r>
          </a:p>
        </p:txBody>
      </p:sp>
    </p:spTree>
    <p:extLst>
      <p:ext uri="{BB962C8B-B14F-4D97-AF65-F5344CB8AC3E}">
        <p14:creationId xmlns:p14="http://schemas.microsoft.com/office/powerpoint/2010/main" val="312781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E4280B9-8FB9-4EB5-A896-DA915F27C786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RESENTATION_TITLE" val="GZZJ037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DBhbd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wYW3Sg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DBhbdK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MGFt0o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MGFt0p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MGFt0o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MGFt0oj80M7cgAAAHIAAAAcAAAAdW5pdmVyc2FsL2xvY2FsX3NldHRpbmdzLnhtbLOxr8jNUShLLSrOzM+zVTLUM1BSSM1Lzk/JzEu3VQoNcdO1UFIoLknMS0nMyc9LtVXKy1dSsLfjssnJT07MCU4tKQEqLFYoyEmsTC0KSc0FMkpS/RJzgSqf7ZnyfMmuZ9Pan6/Yr6CRnF9Qqamkb8cFAF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DBhbdKjTA271wIAACQIAAAKQAAAHVuaXZlcnNhbC9za2luX2N1c3RvbWl6YXRpb25fc2V0dGluZ3MueG1stVprbuPIEf6/p2goWGADBNaDejnQKKDIlk2MTGlF2p5JEAgtsW0RJtkK2dKMFvqRf7lAkBMEQc4QBMhd8mP3GqlukhYpSzJpT8SxMayu+qq6Xv2Qe9GTG2jriDPf/YlwlwUW5dwNHqP+dwj1Fsxj4SSkEeVRdU+5dwOHfTGCByZoQI04CRwSOpoYjfo1NJQf1O2oXb0Lb81Bs4E6TdzAXaTjlgZjl4p+qWgwpjfqWq96ABHjhnRBA34ctVfNjb4UMIKIhtwIHPq1r+S5s0P5GVyFxHGBL+q3m+LZpVp3elM8qFlvdVp411AVRWkjraXX9dqu07nsqHWEa81WTdkNug2loaB6q1W/bO/qnUZLgbfhZRtQmviyjZqdZrOh7xq4AdJIVQd6Q9t1lMt6XQVtuHup7YbDQadWQ/V6XWnqu1ZbGQ5qCLgVwFCVrnCgoisDpb1TB2q9q6ChNhwMmzus47bWQt0Gbtdqu+ZgoNRqe+fuZ5d1155aeDqpO18BPBqCo6Mit6pHkqu3WIchMNvUX3mEUxQQn36o/Pzvv/7y93/9/Le//PLP/6AfFmy1/XUlSVCZzCl7aleeGhOBLMD6R7B6VTmSskm7soWRpSPX+VCZrzlnwcWCBRyMvQhY6BOv0v9VnDvJzIpIsg0Ny8g9kAXdq+vIT1GxRBfkMzznhBbMX5FgO2KP7GJOFk+PIVsHTiEzl9sVDT03eALu2mVHw2cVeW7EDU79nH24K57iYivoVxEV5rWxeApJemROvVRjTX5KyO1Vvu6RA9GNG7lciqp18ZwTXZFHmg9AVxXPeZkAtOSj1hHP60KcfuXArojyb5xl98iWhnklcbs8K8VW61XZfFqF7FE4Oy/3eqCf5TwG3Sd4FBbWxFNISExQKCwUpcRtcv76AWPyethLej5ogeBmm0tCkpCTwUwb30xU8/NsNL4azwbGVaWvxVWJRFl+90Oj3f1ab7WhdSWCBaGsG3U0yoMhCdaqFcMy7el4NANAPJqZ+JNd6YvfpUXHt/bIMHGln/ynNMBkiu8qffG7iOjtdIpNe2aNDB3PDGtmjm3plxG2sV7pf2ZrtCQbijhDG5d+QXxJEfRnN6Qo8lxHDoie7QZrWkCfPr5RDXM2xZY9NTTbGJuVvsXCcPsbiUzWfAnZsyQRctyIzD3qSLWQI3Jc9BfQLjdoCP7xpQuczCducFFE+1S9N8yrmT0ej6wZNvWUUunjwEF6SISm8kBT1cJTwAgJLORvE5/J7JMISPW80iDXxtX1CH5sYci1+7j04Ie/wZoJhpBMaFBAEBIHTyHrLOt+PNWFD0EhImhFougLC51c0mRDVwDbMLUxpKZmZ/BtAZNiQ+DdYAGpQxe8AN4Ntiz1Cs8G40+Q41Cb45JC449Qkh9LCn3GFtQQtgqImeqdcaWKihBlmBZIWoMLIvLd2yKyWICc8ObGZesIKMLDUCayGqOL0pos/OMtBNJQRyeqPQYGZ8u3R3dDwZTQgXWugC5oQxrWRXb9eGv8fjZUjRHWZ5Bu+vh+ZssuKZT6ZIsCxhFxNiRYUDSnC7KGStjCmOM6ckxEXprwp7X7EyI86T/fJ63L1PGn799gUq7hHbEMNsygDPYpK/6aduG2ZAZvNETk+kkrijjgzSZYGjbVqTH+NiGKXH/txV36WwTq2biywXrVjvf7q3jY/g/GWHELHhjQ0QYuKyWEYSUWSw4snl4pQcMcgrpJ3M+h4YsjaikAc5xgmAy9A+YOPJcz5A48Wg7iHg8sw4bN1j2di+NHAWFZq3HUjsdbHBI9Cif051Kd0wcG+yWPkk28kYG1S4a/SJQzW6Xc0mIb9ggMNwHzMU4qQPVcXxyiisHe3uDUFfFqkJvPPVt7jqxuz32SKwL4ee3Tl/uwh5D5kuqRKM3reFH63TsNiac4jfVOym0gngu0cKwy9fmuiFlYnWrXM001NSxOFKKeveJyUB3CJyPbmo3UgUCAMvEJXyxhFX4QB73iWPGJQMdDFfCSyVuUhIvlf//8j+IwB/bEVJRQf1sWB4pfdE38jPcHk3Ea/bEAjq0O8qLypaBgcqBKRYufr2wDEvSbHFlIvCz5zBd3XIVUQwkkYVRtW9Wub6BKLFkUbB3CXrAkyI06/QiNT+71K/0bEj5B47QZ88oCSc+L3OSlbdgfcdfccwNaUvzdK5GYvG1MZqquy7M/1KjnLp7i5deBA0xyz4c89lgGT7tWTejOB5DUcXl5TLm4pV0LWkL8vm8Im6Nr3TNhf6PiEejhPHdBE/CQeRNxtfXyLhcYxE0cpHGfh+JIn75lOaIl+5LErv9AvAjYsqRD1gnYMBGbxQQyTzvknoracbK4CeWQ8Y55sC5o8XQy0Hn6oZSmDeTVb1bBM+2F5XDMSoYypu+Jh/wm/cpf8GeIh/yWWFPGcK57adPhUFY0vY8bkDBLLxI74KGB7FIJT/qW5xEWjMS9bJSZSELIc/rMoX25NtquT5NyFrSswdUTFveC5+3LjZCZb+W0I/G9Q25gn77V8/nb4y736OnklvOAEsy6Wr4fq4CE51gJxN8fHDojpiK+XdEPFTiIkMVSdPqoghKMDxXhzvgrmlNyq7SfiXaWkZTWnBf1ZT+X7byUykB08XKqWFzs54V61Rd+6lXPRaiXwJ4OYLD25zTEkAMudLkkQnliln2ZXoXdyR3pgdyJ0SwAXwJ2AGektBIyhFxiyW1VWi3xS3Yc9pbc9eiGpq0qQ8g45/z8exFUx/nkVvmIPvBseieU0lWQ9Lp9LuZ7YIZ+UkqeyLJKDkZKFh0n80jO/ki3ShefvY1HlqO0TYt0z3Zoxg+iXj2iCnhPeb9XzS6z0KNefM16SANRwDv5Rwf/A1BLAwQUAAIACADChbdKBdmJyEoNAADVIQAAFwAAAHVuaXZlcnNhbC91bml2ZXJzYWwucG5n7Zr5V1Lr+sCp02lW81TXnEu9ea45lCen40CZE6drpQ1mTrXMvGGCqGgoYtN1SImilpaJnqyT4oCpmboRsENJHkTqOKDiUHEUBcGBEBWRu6nOvWvd9V3fP+AufmBvnuez3/0+z7vf53mf/ULusSP+OhuNNkIgEB1YgE8wBLIGBoF8g1y/FtTsaroxAZ5WJQX7e0MoXSaToLAm9mDgQQikjrBp+dy3oLwhISA0CQLRZWo+q1jIivNgOzjM5+CJy5GS4aN5tvIB1gdZ0dzqudX1Ouf16/VTvyOe3Pz997tzLujn7wxY865680855y0tXv1z7db1O3xubykzVl/5Wfr3/RtU2Okumfsi6UfFp9IHFz2PJ20P/1RMqZRSRFK3iFJKZUvdgywuVI2VrSinkSMZiuGaplGcMWjSWSc/WcVKkOl5M4QfUQ+6/IxkqNHWVGbnnzOGeak+dad4g4orjVX29XirKOysr/sqUG5DB2X84Wd6vRu/BpSa7SsJQwviKPXgrX+LE37gN0i4i8UG8HQgx0oj7SJqjjcCVoPHLVqgBVqgBVqgBVqgBVqgBVqgBVqgBVqgBVqgBVrwvwdQAnP1AkuzZfoe2ArTaLytNFuK6+9o9g53+nyn2W7c8v+Dj+F3/mjgevFbP/1++KF1KTZR9saScAm3LDAfRYlQvYIqViihKUwXvLIPOZIleWFeezNteayJoZIE8Vuc4jk/jE8jlJUVrMzfJMuPLTv8zTOeY2ZeruOvSy+vZIURqGFmmqZimmKEGs0YYuQMdtXEiAswp7rDG+MXDvUkpb2ZMxdPBMwNJXEb9WaOhIAtSvKWOEhcQy8+DFCvKF2m6UppPE/9QS+z32P21dYwrpdyKl7gRmoaSROPA5mLY4VIQxeog9OwB+IUd+C+VECA0mOGmlfeCuXVvDcxQyz6pFnGp3ckNiYoicbIVz+ZslsLafOSxywafdMx0/kD9znbs+oigOH9XMJnj+z6OBGQeHLTCU8pAmNf5uzMmMUjL7l4UGcPp45mKOJ5J8+SxXHXW7HisNHBSPtywX74cIgJGb3CNF+ZufA9ecu+krw50jRW2Nl2UtYbwwnrxqPkQMXMMUE7V9ZKkjolGirq4oAzfYAqzY63gKGzE0Web0UvJBqbqukB6VN1rEEuIe53O2X1w9hAkRu90yGQcMtq+DpgA4y51Q5WVON7gWp8F6IoNP5sqvGzRmFb67kzTeg3EhSqcUT4/lh60Ikd5NLCXY+unfYMkSf9s2a2GP/G8WkVj9nfUFHGbOWxXBiLHOfnm2Npfl3p5o2bBcKI7l5HAk9GtugIqVs3SJ7/yzeQ9/BKz1tULj6u+7Mh8aIWaYHKw4eYZJT9VxMjJ7hl+shbzzxPGP1HebFtKfXmBnRLfohc1s9+7N2es227cfv+mFYzmwO2io3kzOk0BDcNX6zwEgnTSNKHiFfERYA9f3LqaspN2msIpLlIFL59OLbdSVSQ2cdpcG60SwgVWuvD7P9x6VmK4II8ULUciCt37mSNbCyOVAzhA+o3r5XLHPff26fai2h4iIu64Sp2SnyndE0GMgjTFoBC8LdkhQ6kTR6cHVm96GF1ePjH+2hZdZBpSredus6HuMnIuHq4eSDREn3KuN0pcuciHM0d5hnCAL6DRccHQLkW8j4tVJb7k/uXdidVDwQIU5NDVi0/170cxBuLttxseEo+ECy8NtHl+/Ji764fku4XcWHBPMIh+G/YI8TQQKhuyN8E2F3o4eaaczw3WArNzz7NPPuINRjGCb202XZjifCVk7iPCY4rZwQr46R4moji8qzYH96iDN7ZcX1Nv4PZXCmWl5+MY6YX7006jWhNNGos2fOXfOHTkjx9bxvvHlmwftyNav1AUeKrG5gSgOTmdeL+fWFo1s0BOu8NRvo4spDlUeBuR2yd+22PRE7FWX8ZkAQRo+JyuajvtaZn+6VCB1/ipkqdrrpZTMHYI12ma+eFi6MSFAYewftgG+NzZx/l11c7QtKR+WLh1qZbVxyfPiyl6u8XLQFD23eKMNMUByGNAHD0I3UxtlRvji96mtXQ49DIUKumY+kKLkD/2ukdqCIs6q2dShTCANzoXnu4ApyCOhqPW2RHIXCzeVFTNNLcsow72opfwpSU98T3NgPht/jlYQYNiJIMUV2PYxcPzzrNDlJTxioyU+HYGsYSJpLwC6KJUstVyTwOC0MNmL5dRy2IEGsezdxdnjcj40LV6tQVCcNgnH0kdRQCqY4i5ZUpsZcrGrL0N4qSRKFMPpJBU6SIDrcZQb3E9orLi++v673gESCofERGJ4CZN2Sa2NiEd/LwDs7UR+0hByofFWBskd/eNWpf6nfqUfXuF6JHZHdzrNo6QLfP8Z4VI+hTn/0FaLIud0ksM7pnr/PQ4dd3FgF92LiOYqNRKW5pcn5J3wV+Hxk7yc1ckaUUYRzwRU1ZG/8qe54t6usAH0rpvp45vLjrplU0NrbzODvi0XmfspjNRuJUHuBOSItPFp83uLPGtUWqcp0yal+Q1ncPu0Ag4hTDTM7TrLG1S/3UxzipBQwjaeSBviQcY1J0VHWpr018/G5P6jLdfJqOXBj2UHYyT4/LfIiOfYL7uBZdNtkCRnMG0PV5AauLwxU4kxSdaGzqwKTUGHIFLfYyMKvKGrxfi5c7fvSXLB4TCPELg28c2BfbJclMk7XtI9YC7G5LC1u9l24nvty95xj7DKGmoHZ+2XUP0TY7ZmLHuYosDPfeANjPZF+HvUWHbqaSP+p81FPeM//tvioxPNxFL4H6Xy71Zdh79IUyXScn+nPMrz7OurkO7UUc9CtGllNq8aqB1sI3OXvQobK+Y9mP82dZXwfPSIQijFHGPPYQO9mh8JZxfpFeA3lW1nzQKncsYaI5b6Kg/PiqJ5HV0IWXes5Q5QDXmQBdWbAzwy184HgqhhpIfrZXVWD6eBa3Q0D9OnH4lgSP33HOHn46shIryzWboy1xU/qO1146ru95hjyU6fVo0rXnwqLB2Vvvau6GunC9nPLHdgiDyJm8vX2cBYVHVPnqwzqWeznCaMP2JdpUQHAtHkGasiDaYuc6rB+aqyb8+VuCHXoaPFSfuvkX4YNF5VS794zPNpw+4hKVoslGZ4cjM+S98w0f9sH7G6/S861iTHY3LIudsy9NcNOfFKPX//YIQDuKxwfKs+pMZCU7nUy2wuB6RUbwQTdd/CF81nFf4tepc/7R/LYWcDkd3Ps7+WJcifTFFbVohEAK+oO1l2CsNiskSemrIKcZYBVQrwKDxSgl/ufUO+dNbI4z169zSs7m2yLTpw4GMxOR96LR4mgwVx/VkUVT4kf32Vp2tOYf8r19Btpo/5MqXJY/Rmnbj6AWWxB74srCzJU5VnfB1ToufQfH8caUjDadgZR9zHNArMwVMhJet878uonPrHQNU10TjziwJkYIseSo249PpAr+zCFLGfMDsUKv2YtkvCyirsxrK28/m3HguLEKrcqxlstCxxdtjPLF/gdca78EL5nVGG6O7g+MgM6vJs9GGxbAi86A183NFKHcG+08KcZiRdnLf1TwvGm7AXkdIcCRvLW+zy2gQP9JyRAvKjOjChd5Sz15NBPATDzKHsQnSLERO96fGlaO7RhWogqXfjnFsKKi/p1VZ7rcp5+X6vMonzNWY7qM48JHo3Jq7YhYU2DsQYZaOTqKy/Ncd7syko0XAYiSpymCRWkqI52fHK4Tse3PG89u+7z0LF2e/KVwkJsb11eTDU6oInBiJknSXO8FOLYopVRkrvkv/Ap79iRdJUE2daOE4jJIk+jLqJW/1YQOjx1N8OzDnQqvQpiCY9FXuVLEweg1GPoQcwMSPdFBV8LQ04XRydOs4xOaEBePPSZ4AW8XYZSiL9eLwEotjvdynw8RltocSLp+viWI5uGQy4ynvLDfmFAlVSXm136EkgGCZq4040TF2/6zdPshW2f9qMus72C75eVY6tamlRUFg9FyMALqwOLlhomPruIaj4Sb/ukzOvysoqT17wae81vAXLNo43V9ZAMQUwquuZwYxCYTUxhFhDicjWUvs6ArKOrB5vydyiE0L+JhlHqJJ1nrmvoCqpo82vTtKgR6mqZ4AXpVnFbIAiRfTaPDa9VSmeBMj5srMFbSu3+4NS6Ii2oaEqKTrVoqnaRv6z+1faN3SRP9zlnJX0MvU7TQdnzZ+mQTxpBlthryzCsOCu3YxW+JG3k8vi2qwAy06WPe1P3tCs2P/9zAubuly0/wFszuo1Aa6enTGgzAB4v09+KTURU1++6ZACRq37ET7OSbDofBEm7sxOj60l8x9BjKRJDQmszcLEo0DMCtyEqReocqUKvBur6NJLGJZ5p97JcMienLLNcQqxZ7TexzNM9I1d3WAFDa0TJN1R5y9/96GyhVL8e6r/78OlDhlShgOzAu+WvEcINef8SyEKq++B/xkmP/w8//MKBU5vU8w1s5LYuj1HBrjep0lWhXdLMhDL6gYKhpi2CkDj7QdNBXtuSPvq3WechRr8qNexPsvfnqikYP8z3iQ/E+e+1fUEsDBBQAAgAIAMKFt0orC8BtSgAAAGsAAAAbAAAAdW5pdmVyc2FsL3VuaXZlcnNhbC5wbmcueG1ss7GvyM1RKEstKs7Mz7NVMtQzULK34+WyKShKLctMLVeoAIoZ6RlAgJJCJSq3PDOlJAMoZGBujBDMSM1MzyixVbIwMIUL6gPNBABQSwECAAAUAAIACABDlFdHDcAxHsABAADaAwAADwAAAAAAAAABAAAAAAAAAAAAbm9uZS9wbGF5ZXIueG1sUEsBAgAAFAACAAgAwYW3ShUOrShkBAAABxEAAB0AAAAAAAAAAQAAAAAA7QEAAHVuaXZlcnNhbC9jb21tb25fbWVzc2FnZXMubG5nUEsBAgAAFAACAAgAwYW3Sgh+CyMpAwAAhgwAACcAAAAAAAAAAQAAAAAAjAYAAHVuaXZlcnNhbC9mbGFzaF9wdWJsaXNoaW5nX3NldHRpbmdzLnhtbFBLAQIAABQAAgAIAMGFt0q1/AlkugIAAFUKAAAhAAAAAAAAAAEAAAAAAPoJAAB1bml2ZXJzYWwvZmxhc2hfc2tpbl9zZXR0aW5ncy54bWxQSwECAAAUAAIACADBhbdKKpYPZ/4CAACXCwAAJgAAAAAAAAABAAAAAADzDAAAdW5pdmVyc2FsL2h0bWxfcHVibGlzaGluZ19zZXR0aW5ncy54bWxQSwECAAAUAAIACADBhbdKaHFSkZoBAAAfBgAAHwAAAAAAAAABAAAAAAA1EAAAdW5pdmVyc2FsL2h0bWxfc2tpbl9zZXR0aW5ncy5qc1BLAQIAABQAAgAIAMGFt0o9PC/RwQAAAOUBAAAaAAAAAAAAAAEAAAAAAAwSAAB1bml2ZXJzYWwvaTE4bl9wcmVzZXRzLnhtbFBLAQIAABQAAgAIAMGFt0oj80M7cgAAAHIAAAAcAAAAAAAAAAEAAAAAAAUTAAB1bml2ZXJzYWwvbG9jYWxfc2V0dGluZ3MueG1sUEsBAgAAFAACAAgARJRXRyO0Tvv7AgAAsAgAABQAAAAAAAAAAQAAAAAAsRMAAHVuaXZlcnNhbC9wbGF5ZXIueG1sUEsBAgAAFAACAAgAwYW3So0wNu9cCAAAkCAAACkAAAAAAAAAAQAAAAAA3hYAAHVuaXZlcnNhbC9za2luX2N1c3RvbWl6YXRpb25fc2V0dGluZ3MueG1sUEsBAgAAFAACAAgAwoW3SgXZichKDQAA1SEAABcAAAAAAAAAAAAAAAAAgR8AAHVuaXZlcnNhbC91bml2ZXJzYWwucG5nUEsBAgAAFAACAAgAwoW3SisLwG1KAAAAawAAABsAAAAAAAAAAQAAAAAAAC0AAHVuaXZlcnNhbC91bml2ZXJzYWwucG5nLnhtbFBLBQYAAAAADAAMAIYDAACDLQ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rvd1xla">
      <a:majorFont>
        <a:latin typeface="印品黑体" panose="020F0302020204030204"/>
        <a:ea typeface="仓耳青禾体-谷力 W05"/>
        <a:cs typeface=""/>
      </a:majorFont>
      <a:minorFont>
        <a:latin typeface="印品黑体" panose="020F0502020204030204"/>
        <a:ea typeface="仓耳青禾体-谷力 W05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A000120151030A03KPBG</Template>
  <TotalTime>21057</TotalTime>
  <Words>434</Words>
  <Application>Microsoft Office PowerPoint</Application>
  <PresentationFormat>寬螢幕</PresentationFormat>
  <Paragraphs>135</Paragraphs>
  <Slides>25</Slides>
  <Notes>25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29" baseType="lpstr">
      <vt:lpstr>等线</vt:lpstr>
      <vt:lpstr>標楷體</vt:lpstr>
      <vt:lpstr>Arial</vt:lpstr>
      <vt:lpstr>Office 主题​​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彩色水彩</dc:title>
  <dc:creator>第一PPT</dc:creator>
  <cp:keywords>www.1ppt.com</cp:keywords>
  <dc:description>www.1ppt.com</dc:description>
  <cp:lastModifiedBy>gallon chang</cp:lastModifiedBy>
  <cp:revision>2081</cp:revision>
  <dcterms:created xsi:type="dcterms:W3CDTF">2016-10-22T14:00:08Z</dcterms:created>
  <dcterms:modified xsi:type="dcterms:W3CDTF">2024-07-01T02:55:04Z</dcterms:modified>
</cp:coreProperties>
</file>