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7" r:id="rId2"/>
    <p:sldId id="308" r:id="rId3"/>
    <p:sldId id="309" r:id="rId4"/>
    <p:sldId id="310" r:id="rId5"/>
    <p:sldId id="311" r:id="rId6"/>
    <p:sldId id="312" r:id="rId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F7D0B-66F6-4676-A89E-95F77965E41B}" type="datetime1">
              <a:rPr lang="zh-CN" altLang="en-US"/>
              <a:pPr>
                <a:defRPr/>
              </a:pPr>
              <a:t>2022/3/21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4B6E9B-B431-4434-B79D-FE871F608D7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87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86B39D-95F2-4DF8-A0AC-E417CE4C8C5C}" type="datetime1">
              <a:rPr lang="zh-CN" altLang="en-US"/>
              <a:pPr>
                <a:defRPr/>
              </a:pPr>
              <a:t>2022/3/21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A4FB35-B446-49FA-8970-7A265A16CCC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103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83EB5B-0388-4E48-B93B-8A28DE5A5D6E}" type="datetime1">
              <a:rPr lang="zh-CN" altLang="en-US"/>
              <a:pPr>
                <a:defRPr/>
              </a:pPr>
              <a:t>2022/3/21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6ABA86-7770-41AA-BCA7-081F23DDDE1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993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4741E6-8FD5-4988-84CB-098CFF661EA3}" type="datetime1">
              <a:rPr lang="zh-CN" altLang="en-US"/>
              <a:pPr>
                <a:defRPr/>
              </a:pPr>
              <a:t>2022/3/21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031325-6BE0-4D37-B212-C263CCA66AC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333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3DD2E-E50E-4684-BFF4-3CB8C195856A}" type="datetime1">
              <a:rPr lang="zh-CN" altLang="en-US"/>
              <a:pPr>
                <a:defRPr/>
              </a:pPr>
              <a:t>2022/3/21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4C674C-0F66-45A4-8C38-C6BB5B5D776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848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21F0B-B742-47B7-AA8F-BA777693CB5E}" type="datetime1">
              <a:rPr lang="zh-CN" altLang="en-US"/>
              <a:pPr>
                <a:defRPr/>
              </a:pPr>
              <a:t>2022/3/21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90543B-CE1F-41FC-89C1-9F8833BD996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798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0CAC5D-9ACE-4D1F-88F3-E6E81F4CFDE5}" type="datetime1">
              <a:rPr lang="zh-CN" altLang="en-US"/>
              <a:pPr>
                <a:defRPr/>
              </a:pPr>
              <a:t>2022/3/21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900811-8AE9-49EB-BA55-38B7165E283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722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913F0-88B7-45B8-8D56-4346232C7123}" type="datetime1">
              <a:rPr lang="zh-CN" altLang="en-US"/>
              <a:pPr>
                <a:defRPr/>
              </a:pPr>
              <a:t>2022/3/21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D1221C-AB53-4180-9A38-BCB14136A85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2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03D144-63E7-43C0-A253-195361ECC14E}" type="datetime1">
              <a:rPr lang="zh-CN" altLang="en-US"/>
              <a:pPr>
                <a:defRPr/>
              </a:pPr>
              <a:t>2022/3/21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67E4D6-4D81-4AE3-BE8D-CAE500BA416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625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2790D6-6600-4E71-A333-B6AAC69E1E68}" type="datetime1">
              <a:rPr lang="zh-CN" altLang="en-US"/>
              <a:pPr>
                <a:defRPr/>
              </a:pPr>
              <a:t>2022/3/21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6EA72A-8960-4BF4-BD75-75BFF09F438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679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BB6E5-FA67-40DE-8C36-8C25EAD3FEB1}" type="datetime1">
              <a:rPr lang="zh-CN" altLang="en-US"/>
              <a:pPr>
                <a:defRPr/>
              </a:pPr>
              <a:t>2022/3/21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8DA6F4-00C1-4CFF-A28E-CCFD535DC4E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535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8B1B429-8CC5-47B6-91C1-8A0FE2B029B4}" type="datetime1">
              <a:rPr lang="zh-CN" altLang="en-US"/>
              <a:pPr>
                <a:defRPr/>
              </a:pPr>
              <a:t>2022/3/21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D88ABD65-A269-4198-ACB7-1A642598283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6"/>
          <p:cNvSpPr>
            <a:spLocks noChangeArrowheads="1"/>
          </p:cNvSpPr>
          <p:nvPr/>
        </p:nvSpPr>
        <p:spPr bwMode="auto">
          <a:xfrm>
            <a:off x="0" y="0"/>
            <a:ext cx="230909" cy="68580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2" name="矩形 26"/>
          <p:cNvSpPr>
            <a:spLocks noChangeArrowheads="1"/>
          </p:cNvSpPr>
          <p:nvPr/>
        </p:nvSpPr>
        <p:spPr bwMode="auto">
          <a:xfrm>
            <a:off x="1628775" y="5699125"/>
            <a:ext cx="530225" cy="11588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3" name="矩形 27"/>
          <p:cNvSpPr>
            <a:spLocks noChangeArrowheads="1"/>
          </p:cNvSpPr>
          <p:nvPr/>
        </p:nvSpPr>
        <p:spPr bwMode="auto">
          <a:xfrm>
            <a:off x="2325688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4" name="矩形 28"/>
          <p:cNvSpPr>
            <a:spLocks noChangeArrowheads="1"/>
          </p:cNvSpPr>
          <p:nvPr/>
        </p:nvSpPr>
        <p:spPr bwMode="auto">
          <a:xfrm>
            <a:off x="2941638" y="5851525"/>
            <a:ext cx="530225" cy="1006475"/>
          </a:xfrm>
          <a:prstGeom prst="rect">
            <a:avLst/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5" name="等腰三角形 46"/>
          <p:cNvSpPr>
            <a:spLocks noChangeArrowheads="1"/>
          </p:cNvSpPr>
          <p:nvPr/>
        </p:nvSpPr>
        <p:spPr bwMode="auto">
          <a:xfrm>
            <a:off x="3640138" y="5645150"/>
            <a:ext cx="950912" cy="1212850"/>
          </a:xfrm>
          <a:prstGeom prst="triangle">
            <a:avLst>
              <a:gd name="adj" fmla="val 50000"/>
            </a:avLst>
          </a:pr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6" name="等腰三角形 47"/>
          <p:cNvSpPr>
            <a:spLocks noChangeArrowheads="1"/>
          </p:cNvSpPr>
          <p:nvPr/>
        </p:nvSpPr>
        <p:spPr bwMode="auto">
          <a:xfrm>
            <a:off x="4759325" y="6118225"/>
            <a:ext cx="739775" cy="739775"/>
          </a:xfrm>
          <a:prstGeom prst="triangle">
            <a:avLst>
              <a:gd name="adj" fmla="val 50000"/>
            </a:avLst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7" name="等腰三角形 48"/>
          <p:cNvSpPr>
            <a:spLocks noChangeArrowheads="1"/>
          </p:cNvSpPr>
          <p:nvPr/>
        </p:nvSpPr>
        <p:spPr bwMode="auto">
          <a:xfrm>
            <a:off x="5702300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8" name="矩形 49"/>
          <p:cNvSpPr>
            <a:spLocks noChangeArrowheads="1"/>
          </p:cNvSpPr>
          <p:nvPr/>
        </p:nvSpPr>
        <p:spPr bwMode="auto">
          <a:xfrm>
            <a:off x="6750050" y="5699125"/>
            <a:ext cx="528638" cy="11588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9" name="矩形 50"/>
          <p:cNvSpPr>
            <a:spLocks noChangeArrowheads="1"/>
          </p:cNvSpPr>
          <p:nvPr/>
        </p:nvSpPr>
        <p:spPr bwMode="auto">
          <a:xfrm>
            <a:off x="7445375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0" name="矩形 51"/>
          <p:cNvSpPr>
            <a:spLocks noChangeArrowheads="1"/>
          </p:cNvSpPr>
          <p:nvPr/>
        </p:nvSpPr>
        <p:spPr bwMode="auto">
          <a:xfrm>
            <a:off x="8061325" y="5851525"/>
            <a:ext cx="530225" cy="1006475"/>
          </a:xfrm>
          <a:prstGeom prst="rect">
            <a:avLst/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1" name="等腰三角形 52"/>
          <p:cNvSpPr>
            <a:spLocks noChangeArrowheads="1"/>
          </p:cNvSpPr>
          <p:nvPr/>
        </p:nvSpPr>
        <p:spPr bwMode="auto">
          <a:xfrm>
            <a:off x="8759825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2" name="等腰三角形 53"/>
          <p:cNvSpPr>
            <a:spLocks noChangeArrowheads="1"/>
          </p:cNvSpPr>
          <p:nvPr/>
        </p:nvSpPr>
        <p:spPr bwMode="auto">
          <a:xfrm>
            <a:off x="9879013" y="6118225"/>
            <a:ext cx="741362" cy="739775"/>
          </a:xfrm>
          <a:prstGeom prst="triangle">
            <a:avLst>
              <a:gd name="adj" fmla="val 50000"/>
            </a:avLst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3" name="等腰三角形 54"/>
          <p:cNvSpPr>
            <a:spLocks noChangeArrowheads="1"/>
          </p:cNvSpPr>
          <p:nvPr/>
        </p:nvSpPr>
        <p:spPr bwMode="auto">
          <a:xfrm>
            <a:off x="10821988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4" name="等腰三角形 55"/>
          <p:cNvSpPr>
            <a:spLocks noChangeArrowheads="1"/>
          </p:cNvSpPr>
          <p:nvPr/>
        </p:nvSpPr>
        <p:spPr bwMode="auto">
          <a:xfrm>
            <a:off x="650875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5" name="TextBox 3"/>
          <p:cNvSpPr txBox="1">
            <a:spLocks noChangeArrowheads="1"/>
          </p:cNvSpPr>
          <p:nvPr/>
        </p:nvSpPr>
        <p:spPr bwMode="auto">
          <a:xfrm>
            <a:off x="7564438" y="30163"/>
            <a:ext cx="46101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r" eaLnBrk="1" hangingPunct="1">
              <a:buFont typeface="Arial" charset="0"/>
              <a:buNone/>
            </a:pPr>
            <a:endParaRPr lang="zh-CN" altLang="en-US" sz="1000" dirty="0">
              <a:solidFill>
                <a:schemeClr val="folHlink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eaLnBrk="1" hangingPunct="1">
              <a:buFont typeface="Arial" charset="0"/>
              <a:buNone/>
            </a:pPr>
            <a:endParaRPr lang="en-US" altLang="zh-CN" sz="1000" dirty="0">
              <a:solidFill>
                <a:schemeClr val="folHlin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6">
            <a:extLst>
              <a:ext uri="{FF2B5EF4-FFF2-40B4-BE49-F238E27FC236}">
                <a16:creationId xmlns:a16="http://schemas.microsoft.com/office/drawing/2014/main" id="{C9EA7ED8-FE6A-4ACE-8AC0-AD010F78A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61091" y="-30163"/>
            <a:ext cx="230909" cy="68580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F7435E6-4AA8-403E-A26A-18939E21A7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311902"/>
              </p:ext>
            </p:extLst>
          </p:nvPr>
        </p:nvGraphicFramePr>
        <p:xfrm>
          <a:off x="650875" y="230188"/>
          <a:ext cx="11057215" cy="56992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57215">
                  <a:extLst>
                    <a:ext uri="{9D8B030D-6E8A-4147-A177-3AD203B41FA5}">
                      <a16:colId xmlns:a16="http://schemas.microsoft.com/office/drawing/2014/main" val="3567036442"/>
                    </a:ext>
                  </a:extLst>
                </a:gridCol>
              </a:tblGrid>
              <a:tr h="56992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6000" kern="1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尊</a:t>
                      </a:r>
                      <a:r>
                        <a:rPr lang="en-US" altLang="zh-TW" sz="6000" kern="1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</a:t>
                      </a:r>
                      <a:r>
                        <a:rPr lang="zh-TW" sz="6000" kern="1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重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4000" kern="1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★我</a:t>
                      </a:r>
                      <a:r>
                        <a:rPr lang="zh-TW" altLang="en-US" sz="4000" kern="1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希望</a:t>
                      </a:r>
                      <a:r>
                        <a:rPr lang="zh-TW" sz="4000" kern="1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別人尊重我，我也會尊重別人。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4000" kern="1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★我會遵守體育場地和器材的使用規定。</a:t>
                      </a:r>
                    </a:p>
                    <a:p>
                      <a:pPr marL="12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4000" kern="1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★我會尊重別人身體自主權和安全的活動空間。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4000" kern="1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★我會尊重別人上課中的各種活動和發言的權力。</a:t>
                      </a:r>
                      <a:endParaRPr lang="zh-TW" sz="4000" kern="100" dirty="0">
                        <a:solidFill>
                          <a:srgbClr val="00206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870801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6"/>
          <p:cNvSpPr>
            <a:spLocks noChangeArrowheads="1"/>
          </p:cNvSpPr>
          <p:nvPr/>
        </p:nvSpPr>
        <p:spPr bwMode="auto">
          <a:xfrm>
            <a:off x="0" y="0"/>
            <a:ext cx="230909" cy="68580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2" name="矩形 26"/>
          <p:cNvSpPr>
            <a:spLocks noChangeArrowheads="1"/>
          </p:cNvSpPr>
          <p:nvPr/>
        </p:nvSpPr>
        <p:spPr bwMode="auto">
          <a:xfrm>
            <a:off x="1628775" y="5699125"/>
            <a:ext cx="530225" cy="11588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3" name="矩形 27"/>
          <p:cNvSpPr>
            <a:spLocks noChangeArrowheads="1"/>
          </p:cNvSpPr>
          <p:nvPr/>
        </p:nvSpPr>
        <p:spPr bwMode="auto">
          <a:xfrm>
            <a:off x="2325688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4" name="矩形 28"/>
          <p:cNvSpPr>
            <a:spLocks noChangeArrowheads="1"/>
          </p:cNvSpPr>
          <p:nvPr/>
        </p:nvSpPr>
        <p:spPr bwMode="auto">
          <a:xfrm>
            <a:off x="2941638" y="5851525"/>
            <a:ext cx="530225" cy="1006475"/>
          </a:xfrm>
          <a:prstGeom prst="rect">
            <a:avLst/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5" name="等腰三角形 46"/>
          <p:cNvSpPr>
            <a:spLocks noChangeArrowheads="1"/>
          </p:cNvSpPr>
          <p:nvPr/>
        </p:nvSpPr>
        <p:spPr bwMode="auto">
          <a:xfrm>
            <a:off x="3640138" y="5645150"/>
            <a:ext cx="950912" cy="1212850"/>
          </a:xfrm>
          <a:prstGeom prst="triangle">
            <a:avLst>
              <a:gd name="adj" fmla="val 50000"/>
            </a:avLst>
          </a:pr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6" name="等腰三角形 47"/>
          <p:cNvSpPr>
            <a:spLocks noChangeArrowheads="1"/>
          </p:cNvSpPr>
          <p:nvPr/>
        </p:nvSpPr>
        <p:spPr bwMode="auto">
          <a:xfrm>
            <a:off x="4759325" y="6118225"/>
            <a:ext cx="739775" cy="739775"/>
          </a:xfrm>
          <a:prstGeom prst="triangle">
            <a:avLst>
              <a:gd name="adj" fmla="val 50000"/>
            </a:avLst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7" name="等腰三角形 48"/>
          <p:cNvSpPr>
            <a:spLocks noChangeArrowheads="1"/>
          </p:cNvSpPr>
          <p:nvPr/>
        </p:nvSpPr>
        <p:spPr bwMode="auto">
          <a:xfrm>
            <a:off x="5702300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8" name="矩形 49"/>
          <p:cNvSpPr>
            <a:spLocks noChangeArrowheads="1"/>
          </p:cNvSpPr>
          <p:nvPr/>
        </p:nvSpPr>
        <p:spPr bwMode="auto">
          <a:xfrm>
            <a:off x="6750050" y="5699125"/>
            <a:ext cx="528638" cy="11588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9" name="矩形 50"/>
          <p:cNvSpPr>
            <a:spLocks noChangeArrowheads="1"/>
          </p:cNvSpPr>
          <p:nvPr/>
        </p:nvSpPr>
        <p:spPr bwMode="auto">
          <a:xfrm>
            <a:off x="7445375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0" name="矩形 51"/>
          <p:cNvSpPr>
            <a:spLocks noChangeArrowheads="1"/>
          </p:cNvSpPr>
          <p:nvPr/>
        </p:nvSpPr>
        <p:spPr bwMode="auto">
          <a:xfrm>
            <a:off x="8061325" y="5851525"/>
            <a:ext cx="530225" cy="1006475"/>
          </a:xfrm>
          <a:prstGeom prst="rect">
            <a:avLst/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1" name="等腰三角形 52"/>
          <p:cNvSpPr>
            <a:spLocks noChangeArrowheads="1"/>
          </p:cNvSpPr>
          <p:nvPr/>
        </p:nvSpPr>
        <p:spPr bwMode="auto">
          <a:xfrm>
            <a:off x="8759825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2" name="等腰三角形 53"/>
          <p:cNvSpPr>
            <a:spLocks noChangeArrowheads="1"/>
          </p:cNvSpPr>
          <p:nvPr/>
        </p:nvSpPr>
        <p:spPr bwMode="auto">
          <a:xfrm>
            <a:off x="9879013" y="6118225"/>
            <a:ext cx="741362" cy="739775"/>
          </a:xfrm>
          <a:prstGeom prst="triangle">
            <a:avLst>
              <a:gd name="adj" fmla="val 50000"/>
            </a:avLst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3" name="等腰三角形 54"/>
          <p:cNvSpPr>
            <a:spLocks noChangeArrowheads="1"/>
          </p:cNvSpPr>
          <p:nvPr/>
        </p:nvSpPr>
        <p:spPr bwMode="auto">
          <a:xfrm>
            <a:off x="10821988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4" name="等腰三角形 55"/>
          <p:cNvSpPr>
            <a:spLocks noChangeArrowheads="1"/>
          </p:cNvSpPr>
          <p:nvPr/>
        </p:nvSpPr>
        <p:spPr bwMode="auto">
          <a:xfrm>
            <a:off x="650875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5" name="TextBox 3"/>
          <p:cNvSpPr txBox="1">
            <a:spLocks noChangeArrowheads="1"/>
          </p:cNvSpPr>
          <p:nvPr/>
        </p:nvSpPr>
        <p:spPr bwMode="auto">
          <a:xfrm>
            <a:off x="7564438" y="30163"/>
            <a:ext cx="46101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r" eaLnBrk="1" hangingPunct="1">
              <a:buFont typeface="Arial" charset="0"/>
              <a:buNone/>
            </a:pPr>
            <a:endParaRPr lang="zh-CN" altLang="en-US" sz="1000" dirty="0">
              <a:solidFill>
                <a:schemeClr val="folHlink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eaLnBrk="1" hangingPunct="1">
              <a:buFont typeface="Arial" charset="0"/>
              <a:buNone/>
            </a:pPr>
            <a:endParaRPr lang="en-US" altLang="zh-CN" sz="1000" dirty="0">
              <a:solidFill>
                <a:schemeClr val="folHlin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6">
            <a:extLst>
              <a:ext uri="{FF2B5EF4-FFF2-40B4-BE49-F238E27FC236}">
                <a16:creationId xmlns:a16="http://schemas.microsoft.com/office/drawing/2014/main" id="{C9EA7ED8-FE6A-4ACE-8AC0-AD010F78A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61091" y="-30163"/>
            <a:ext cx="230909" cy="68580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F7435E6-4AA8-403E-A26A-18939E21A7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49977"/>
              </p:ext>
            </p:extLst>
          </p:nvPr>
        </p:nvGraphicFramePr>
        <p:xfrm>
          <a:off x="622169" y="230188"/>
          <a:ext cx="11085921" cy="56992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85921">
                  <a:extLst>
                    <a:ext uri="{9D8B030D-6E8A-4147-A177-3AD203B41FA5}">
                      <a16:colId xmlns:a16="http://schemas.microsoft.com/office/drawing/2014/main" val="3567036442"/>
                    </a:ext>
                  </a:extLst>
                </a:gridCol>
              </a:tblGrid>
              <a:tr h="56992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6000" kern="1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認 真 參 與</a:t>
                      </a:r>
                      <a:endParaRPr lang="zh-TW" sz="6000" kern="100" dirty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★我會按照教師指導，進行各項活動。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★上課時，我會專心學習。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★上課時，我會主動和別人一起</a:t>
                      </a:r>
                      <a:r>
                        <a:rPr lang="zh-TW" altLang="en-US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進行各種活動</a:t>
                      </a: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★我會盡力表現最好的能力。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8708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7474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6"/>
          <p:cNvSpPr>
            <a:spLocks noChangeArrowheads="1"/>
          </p:cNvSpPr>
          <p:nvPr/>
        </p:nvSpPr>
        <p:spPr bwMode="auto">
          <a:xfrm>
            <a:off x="0" y="0"/>
            <a:ext cx="230909" cy="68580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2" name="矩形 26"/>
          <p:cNvSpPr>
            <a:spLocks noChangeArrowheads="1"/>
          </p:cNvSpPr>
          <p:nvPr/>
        </p:nvSpPr>
        <p:spPr bwMode="auto">
          <a:xfrm>
            <a:off x="1628775" y="5699125"/>
            <a:ext cx="530225" cy="11588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3" name="矩形 27"/>
          <p:cNvSpPr>
            <a:spLocks noChangeArrowheads="1"/>
          </p:cNvSpPr>
          <p:nvPr/>
        </p:nvSpPr>
        <p:spPr bwMode="auto">
          <a:xfrm>
            <a:off x="2325688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4" name="矩形 28"/>
          <p:cNvSpPr>
            <a:spLocks noChangeArrowheads="1"/>
          </p:cNvSpPr>
          <p:nvPr/>
        </p:nvSpPr>
        <p:spPr bwMode="auto">
          <a:xfrm>
            <a:off x="2941638" y="5851525"/>
            <a:ext cx="530225" cy="1006475"/>
          </a:xfrm>
          <a:prstGeom prst="rect">
            <a:avLst/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5" name="等腰三角形 46"/>
          <p:cNvSpPr>
            <a:spLocks noChangeArrowheads="1"/>
          </p:cNvSpPr>
          <p:nvPr/>
        </p:nvSpPr>
        <p:spPr bwMode="auto">
          <a:xfrm>
            <a:off x="3640138" y="5645150"/>
            <a:ext cx="950912" cy="1212850"/>
          </a:xfrm>
          <a:prstGeom prst="triangle">
            <a:avLst>
              <a:gd name="adj" fmla="val 50000"/>
            </a:avLst>
          </a:pr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6" name="等腰三角形 47"/>
          <p:cNvSpPr>
            <a:spLocks noChangeArrowheads="1"/>
          </p:cNvSpPr>
          <p:nvPr/>
        </p:nvSpPr>
        <p:spPr bwMode="auto">
          <a:xfrm>
            <a:off x="4759325" y="6118225"/>
            <a:ext cx="739775" cy="739775"/>
          </a:xfrm>
          <a:prstGeom prst="triangle">
            <a:avLst>
              <a:gd name="adj" fmla="val 50000"/>
            </a:avLst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7" name="等腰三角形 48"/>
          <p:cNvSpPr>
            <a:spLocks noChangeArrowheads="1"/>
          </p:cNvSpPr>
          <p:nvPr/>
        </p:nvSpPr>
        <p:spPr bwMode="auto">
          <a:xfrm>
            <a:off x="5702300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8" name="矩形 49"/>
          <p:cNvSpPr>
            <a:spLocks noChangeArrowheads="1"/>
          </p:cNvSpPr>
          <p:nvPr/>
        </p:nvSpPr>
        <p:spPr bwMode="auto">
          <a:xfrm>
            <a:off x="6750050" y="5699125"/>
            <a:ext cx="528638" cy="11588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9" name="矩形 50"/>
          <p:cNvSpPr>
            <a:spLocks noChangeArrowheads="1"/>
          </p:cNvSpPr>
          <p:nvPr/>
        </p:nvSpPr>
        <p:spPr bwMode="auto">
          <a:xfrm>
            <a:off x="7445375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0" name="矩形 51"/>
          <p:cNvSpPr>
            <a:spLocks noChangeArrowheads="1"/>
          </p:cNvSpPr>
          <p:nvPr/>
        </p:nvSpPr>
        <p:spPr bwMode="auto">
          <a:xfrm>
            <a:off x="8061325" y="5851525"/>
            <a:ext cx="530225" cy="1006475"/>
          </a:xfrm>
          <a:prstGeom prst="rect">
            <a:avLst/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1" name="等腰三角形 52"/>
          <p:cNvSpPr>
            <a:spLocks noChangeArrowheads="1"/>
          </p:cNvSpPr>
          <p:nvPr/>
        </p:nvSpPr>
        <p:spPr bwMode="auto">
          <a:xfrm>
            <a:off x="8759825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2" name="等腰三角形 53"/>
          <p:cNvSpPr>
            <a:spLocks noChangeArrowheads="1"/>
          </p:cNvSpPr>
          <p:nvPr/>
        </p:nvSpPr>
        <p:spPr bwMode="auto">
          <a:xfrm>
            <a:off x="9879013" y="6118225"/>
            <a:ext cx="741362" cy="739775"/>
          </a:xfrm>
          <a:prstGeom prst="triangle">
            <a:avLst>
              <a:gd name="adj" fmla="val 50000"/>
            </a:avLst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3" name="等腰三角形 54"/>
          <p:cNvSpPr>
            <a:spLocks noChangeArrowheads="1"/>
          </p:cNvSpPr>
          <p:nvPr/>
        </p:nvSpPr>
        <p:spPr bwMode="auto">
          <a:xfrm>
            <a:off x="10821988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4" name="等腰三角形 55"/>
          <p:cNvSpPr>
            <a:spLocks noChangeArrowheads="1"/>
          </p:cNvSpPr>
          <p:nvPr/>
        </p:nvSpPr>
        <p:spPr bwMode="auto">
          <a:xfrm>
            <a:off x="650875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5" name="TextBox 3"/>
          <p:cNvSpPr txBox="1">
            <a:spLocks noChangeArrowheads="1"/>
          </p:cNvSpPr>
          <p:nvPr/>
        </p:nvSpPr>
        <p:spPr bwMode="auto">
          <a:xfrm>
            <a:off x="7564438" y="30163"/>
            <a:ext cx="46101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r" eaLnBrk="1" hangingPunct="1">
              <a:buFont typeface="Arial" charset="0"/>
              <a:buNone/>
            </a:pPr>
            <a:endParaRPr lang="zh-CN" altLang="en-US" sz="1000" dirty="0">
              <a:solidFill>
                <a:schemeClr val="folHlink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eaLnBrk="1" hangingPunct="1">
              <a:buFont typeface="Arial" charset="0"/>
              <a:buNone/>
            </a:pPr>
            <a:endParaRPr lang="en-US" altLang="zh-CN" sz="1000" dirty="0">
              <a:solidFill>
                <a:schemeClr val="folHlin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6">
            <a:extLst>
              <a:ext uri="{FF2B5EF4-FFF2-40B4-BE49-F238E27FC236}">
                <a16:creationId xmlns:a16="http://schemas.microsoft.com/office/drawing/2014/main" id="{C9EA7ED8-FE6A-4ACE-8AC0-AD010F78A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61091" y="-30163"/>
            <a:ext cx="230909" cy="68580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F7435E6-4AA8-403E-A26A-18939E21A7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836214"/>
              </p:ext>
            </p:extLst>
          </p:nvPr>
        </p:nvGraphicFramePr>
        <p:xfrm>
          <a:off x="553039" y="0"/>
          <a:ext cx="11390590" cy="58315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90590">
                  <a:extLst>
                    <a:ext uri="{9D8B030D-6E8A-4147-A177-3AD203B41FA5}">
                      <a16:colId xmlns:a16="http://schemas.microsoft.com/office/drawing/2014/main" val="3567036442"/>
                    </a:ext>
                  </a:extLst>
                </a:gridCol>
              </a:tblGrid>
              <a:tr h="56992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6000" kern="1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團 隊 合 作</a:t>
                      </a:r>
                      <a:endParaRPr lang="zh-TW" sz="6000" kern="100" dirty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★我會聆聽和接納隊友不同的想法。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★我會和隊友的人一起合作、共同討論，</a:t>
                      </a:r>
                      <a:r>
                        <a:rPr lang="en-US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</a:t>
                      </a: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完成</a:t>
                      </a:r>
                      <a:endParaRPr lang="en-US" altLang="zh-TW" sz="4000" b="1" kern="1200" dirty="0">
                        <a:solidFill>
                          <a:srgbClr val="00206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  </a:t>
                      </a: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任務。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★我會盡力完成自己的責任，達成團隊目標。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★我會支持和鼓勵隊友，表現團隊精神。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8708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2767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6"/>
          <p:cNvSpPr>
            <a:spLocks noChangeArrowheads="1"/>
          </p:cNvSpPr>
          <p:nvPr/>
        </p:nvSpPr>
        <p:spPr bwMode="auto">
          <a:xfrm>
            <a:off x="0" y="0"/>
            <a:ext cx="230909" cy="68580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2" name="矩形 26"/>
          <p:cNvSpPr>
            <a:spLocks noChangeArrowheads="1"/>
          </p:cNvSpPr>
          <p:nvPr/>
        </p:nvSpPr>
        <p:spPr bwMode="auto">
          <a:xfrm>
            <a:off x="1628775" y="5699125"/>
            <a:ext cx="530225" cy="11588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3" name="矩形 27"/>
          <p:cNvSpPr>
            <a:spLocks noChangeArrowheads="1"/>
          </p:cNvSpPr>
          <p:nvPr/>
        </p:nvSpPr>
        <p:spPr bwMode="auto">
          <a:xfrm>
            <a:off x="2325688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4" name="矩形 28"/>
          <p:cNvSpPr>
            <a:spLocks noChangeArrowheads="1"/>
          </p:cNvSpPr>
          <p:nvPr/>
        </p:nvSpPr>
        <p:spPr bwMode="auto">
          <a:xfrm>
            <a:off x="2941638" y="5851525"/>
            <a:ext cx="530225" cy="1006475"/>
          </a:xfrm>
          <a:prstGeom prst="rect">
            <a:avLst/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5" name="等腰三角形 46"/>
          <p:cNvSpPr>
            <a:spLocks noChangeArrowheads="1"/>
          </p:cNvSpPr>
          <p:nvPr/>
        </p:nvSpPr>
        <p:spPr bwMode="auto">
          <a:xfrm>
            <a:off x="3640138" y="5645150"/>
            <a:ext cx="950912" cy="1212850"/>
          </a:xfrm>
          <a:prstGeom prst="triangle">
            <a:avLst>
              <a:gd name="adj" fmla="val 50000"/>
            </a:avLst>
          </a:pr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6" name="等腰三角形 47"/>
          <p:cNvSpPr>
            <a:spLocks noChangeArrowheads="1"/>
          </p:cNvSpPr>
          <p:nvPr/>
        </p:nvSpPr>
        <p:spPr bwMode="auto">
          <a:xfrm>
            <a:off x="4759325" y="6118225"/>
            <a:ext cx="739775" cy="739775"/>
          </a:xfrm>
          <a:prstGeom prst="triangle">
            <a:avLst>
              <a:gd name="adj" fmla="val 50000"/>
            </a:avLst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7" name="等腰三角形 48"/>
          <p:cNvSpPr>
            <a:spLocks noChangeArrowheads="1"/>
          </p:cNvSpPr>
          <p:nvPr/>
        </p:nvSpPr>
        <p:spPr bwMode="auto">
          <a:xfrm>
            <a:off x="5702300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8" name="矩形 49"/>
          <p:cNvSpPr>
            <a:spLocks noChangeArrowheads="1"/>
          </p:cNvSpPr>
          <p:nvPr/>
        </p:nvSpPr>
        <p:spPr bwMode="auto">
          <a:xfrm>
            <a:off x="6750050" y="5699125"/>
            <a:ext cx="528638" cy="11588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9" name="矩形 50"/>
          <p:cNvSpPr>
            <a:spLocks noChangeArrowheads="1"/>
          </p:cNvSpPr>
          <p:nvPr/>
        </p:nvSpPr>
        <p:spPr bwMode="auto">
          <a:xfrm>
            <a:off x="7445375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0" name="矩形 51"/>
          <p:cNvSpPr>
            <a:spLocks noChangeArrowheads="1"/>
          </p:cNvSpPr>
          <p:nvPr/>
        </p:nvSpPr>
        <p:spPr bwMode="auto">
          <a:xfrm>
            <a:off x="8061325" y="5851525"/>
            <a:ext cx="530225" cy="1006475"/>
          </a:xfrm>
          <a:prstGeom prst="rect">
            <a:avLst/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1" name="等腰三角形 52"/>
          <p:cNvSpPr>
            <a:spLocks noChangeArrowheads="1"/>
          </p:cNvSpPr>
          <p:nvPr/>
        </p:nvSpPr>
        <p:spPr bwMode="auto">
          <a:xfrm>
            <a:off x="8759825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2" name="等腰三角形 53"/>
          <p:cNvSpPr>
            <a:spLocks noChangeArrowheads="1"/>
          </p:cNvSpPr>
          <p:nvPr/>
        </p:nvSpPr>
        <p:spPr bwMode="auto">
          <a:xfrm>
            <a:off x="9879013" y="6118225"/>
            <a:ext cx="741362" cy="739775"/>
          </a:xfrm>
          <a:prstGeom prst="triangle">
            <a:avLst>
              <a:gd name="adj" fmla="val 50000"/>
            </a:avLst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3" name="等腰三角形 54"/>
          <p:cNvSpPr>
            <a:spLocks noChangeArrowheads="1"/>
          </p:cNvSpPr>
          <p:nvPr/>
        </p:nvSpPr>
        <p:spPr bwMode="auto">
          <a:xfrm>
            <a:off x="10821988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4" name="等腰三角形 55"/>
          <p:cNvSpPr>
            <a:spLocks noChangeArrowheads="1"/>
          </p:cNvSpPr>
          <p:nvPr/>
        </p:nvSpPr>
        <p:spPr bwMode="auto">
          <a:xfrm>
            <a:off x="650875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5" name="TextBox 3"/>
          <p:cNvSpPr txBox="1">
            <a:spLocks noChangeArrowheads="1"/>
          </p:cNvSpPr>
          <p:nvPr/>
        </p:nvSpPr>
        <p:spPr bwMode="auto">
          <a:xfrm>
            <a:off x="7564438" y="30163"/>
            <a:ext cx="46101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r" eaLnBrk="1" hangingPunct="1">
              <a:buFont typeface="Arial" charset="0"/>
              <a:buNone/>
            </a:pPr>
            <a:endParaRPr lang="zh-CN" altLang="en-US" sz="1000" dirty="0">
              <a:solidFill>
                <a:schemeClr val="folHlink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eaLnBrk="1" hangingPunct="1">
              <a:buFont typeface="Arial" charset="0"/>
              <a:buNone/>
            </a:pPr>
            <a:endParaRPr lang="en-US" altLang="zh-CN" sz="1000" dirty="0">
              <a:solidFill>
                <a:schemeClr val="folHlin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6">
            <a:extLst>
              <a:ext uri="{FF2B5EF4-FFF2-40B4-BE49-F238E27FC236}">
                <a16:creationId xmlns:a16="http://schemas.microsoft.com/office/drawing/2014/main" id="{C9EA7ED8-FE6A-4ACE-8AC0-AD010F78A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61091" y="-30163"/>
            <a:ext cx="230909" cy="68580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F7435E6-4AA8-403E-A26A-18939E21A7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28467"/>
              </p:ext>
            </p:extLst>
          </p:nvPr>
        </p:nvGraphicFramePr>
        <p:xfrm>
          <a:off x="230909" y="188046"/>
          <a:ext cx="11562023" cy="56992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62023">
                  <a:extLst>
                    <a:ext uri="{9D8B030D-6E8A-4147-A177-3AD203B41FA5}">
                      <a16:colId xmlns:a16="http://schemas.microsoft.com/office/drawing/2014/main" val="3567036442"/>
                    </a:ext>
                  </a:extLst>
                </a:gridCol>
              </a:tblGrid>
              <a:tr h="56992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6000" kern="1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友       善</a:t>
                      </a:r>
                      <a:endParaRPr lang="zh-TW" sz="6000" kern="100" dirty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★我會表現友愛同學的行為。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★我會用和氣的方式說話，讓他人感受自己的善意。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★我會用溫暖的方式關心或幫助他人。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★我會貼心的</a:t>
                      </a:r>
                      <a:r>
                        <a:rPr lang="zh-TW" altLang="en-US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關心</a:t>
                      </a: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他人的需求，並原諒</a:t>
                      </a:r>
                      <a:r>
                        <a:rPr lang="zh-TW" altLang="en-US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無心</a:t>
                      </a: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的過錯。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8708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1647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6"/>
          <p:cNvSpPr>
            <a:spLocks noChangeArrowheads="1"/>
          </p:cNvSpPr>
          <p:nvPr/>
        </p:nvSpPr>
        <p:spPr bwMode="auto">
          <a:xfrm>
            <a:off x="0" y="0"/>
            <a:ext cx="230909" cy="68580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2" name="矩形 26"/>
          <p:cNvSpPr>
            <a:spLocks noChangeArrowheads="1"/>
          </p:cNvSpPr>
          <p:nvPr/>
        </p:nvSpPr>
        <p:spPr bwMode="auto">
          <a:xfrm>
            <a:off x="1628775" y="5699125"/>
            <a:ext cx="530225" cy="11588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3" name="矩形 27"/>
          <p:cNvSpPr>
            <a:spLocks noChangeArrowheads="1"/>
          </p:cNvSpPr>
          <p:nvPr/>
        </p:nvSpPr>
        <p:spPr bwMode="auto">
          <a:xfrm>
            <a:off x="2325688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4" name="矩形 28"/>
          <p:cNvSpPr>
            <a:spLocks noChangeArrowheads="1"/>
          </p:cNvSpPr>
          <p:nvPr/>
        </p:nvSpPr>
        <p:spPr bwMode="auto">
          <a:xfrm>
            <a:off x="2941638" y="5851525"/>
            <a:ext cx="530225" cy="1006475"/>
          </a:xfrm>
          <a:prstGeom prst="rect">
            <a:avLst/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5" name="等腰三角形 46"/>
          <p:cNvSpPr>
            <a:spLocks noChangeArrowheads="1"/>
          </p:cNvSpPr>
          <p:nvPr/>
        </p:nvSpPr>
        <p:spPr bwMode="auto">
          <a:xfrm>
            <a:off x="3640138" y="5645150"/>
            <a:ext cx="950912" cy="1212850"/>
          </a:xfrm>
          <a:prstGeom prst="triangle">
            <a:avLst>
              <a:gd name="adj" fmla="val 50000"/>
            </a:avLst>
          </a:pr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6" name="等腰三角形 47"/>
          <p:cNvSpPr>
            <a:spLocks noChangeArrowheads="1"/>
          </p:cNvSpPr>
          <p:nvPr/>
        </p:nvSpPr>
        <p:spPr bwMode="auto">
          <a:xfrm>
            <a:off x="4759325" y="6118225"/>
            <a:ext cx="739775" cy="739775"/>
          </a:xfrm>
          <a:prstGeom prst="triangle">
            <a:avLst>
              <a:gd name="adj" fmla="val 50000"/>
            </a:avLst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7" name="等腰三角形 48"/>
          <p:cNvSpPr>
            <a:spLocks noChangeArrowheads="1"/>
          </p:cNvSpPr>
          <p:nvPr/>
        </p:nvSpPr>
        <p:spPr bwMode="auto">
          <a:xfrm>
            <a:off x="5702300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8" name="矩形 49"/>
          <p:cNvSpPr>
            <a:spLocks noChangeArrowheads="1"/>
          </p:cNvSpPr>
          <p:nvPr/>
        </p:nvSpPr>
        <p:spPr bwMode="auto">
          <a:xfrm>
            <a:off x="6750050" y="5699125"/>
            <a:ext cx="528638" cy="11588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9" name="矩形 50"/>
          <p:cNvSpPr>
            <a:spLocks noChangeArrowheads="1"/>
          </p:cNvSpPr>
          <p:nvPr/>
        </p:nvSpPr>
        <p:spPr bwMode="auto">
          <a:xfrm>
            <a:off x="7445375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0" name="矩形 51"/>
          <p:cNvSpPr>
            <a:spLocks noChangeArrowheads="1"/>
          </p:cNvSpPr>
          <p:nvPr/>
        </p:nvSpPr>
        <p:spPr bwMode="auto">
          <a:xfrm>
            <a:off x="8061325" y="5851525"/>
            <a:ext cx="530225" cy="1006475"/>
          </a:xfrm>
          <a:prstGeom prst="rect">
            <a:avLst/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1" name="等腰三角形 52"/>
          <p:cNvSpPr>
            <a:spLocks noChangeArrowheads="1"/>
          </p:cNvSpPr>
          <p:nvPr/>
        </p:nvSpPr>
        <p:spPr bwMode="auto">
          <a:xfrm>
            <a:off x="8759825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2" name="等腰三角形 53"/>
          <p:cNvSpPr>
            <a:spLocks noChangeArrowheads="1"/>
          </p:cNvSpPr>
          <p:nvPr/>
        </p:nvSpPr>
        <p:spPr bwMode="auto">
          <a:xfrm>
            <a:off x="9879013" y="6118225"/>
            <a:ext cx="741362" cy="739775"/>
          </a:xfrm>
          <a:prstGeom prst="triangle">
            <a:avLst>
              <a:gd name="adj" fmla="val 50000"/>
            </a:avLst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3" name="等腰三角形 54"/>
          <p:cNvSpPr>
            <a:spLocks noChangeArrowheads="1"/>
          </p:cNvSpPr>
          <p:nvPr/>
        </p:nvSpPr>
        <p:spPr bwMode="auto">
          <a:xfrm>
            <a:off x="10821988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4" name="等腰三角形 55"/>
          <p:cNvSpPr>
            <a:spLocks noChangeArrowheads="1"/>
          </p:cNvSpPr>
          <p:nvPr/>
        </p:nvSpPr>
        <p:spPr bwMode="auto">
          <a:xfrm>
            <a:off x="650875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5" name="TextBox 3"/>
          <p:cNvSpPr txBox="1">
            <a:spLocks noChangeArrowheads="1"/>
          </p:cNvSpPr>
          <p:nvPr/>
        </p:nvSpPr>
        <p:spPr bwMode="auto">
          <a:xfrm>
            <a:off x="7564438" y="30163"/>
            <a:ext cx="46101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r" eaLnBrk="1" hangingPunct="1">
              <a:buFont typeface="Arial" charset="0"/>
              <a:buNone/>
            </a:pPr>
            <a:endParaRPr lang="zh-CN" altLang="en-US" sz="1000" dirty="0">
              <a:solidFill>
                <a:schemeClr val="folHlink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eaLnBrk="1" hangingPunct="1">
              <a:buFont typeface="Arial" charset="0"/>
              <a:buNone/>
            </a:pPr>
            <a:endParaRPr lang="en-US" altLang="zh-CN" sz="1000" dirty="0">
              <a:solidFill>
                <a:schemeClr val="folHlin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6">
            <a:extLst>
              <a:ext uri="{FF2B5EF4-FFF2-40B4-BE49-F238E27FC236}">
                <a16:creationId xmlns:a16="http://schemas.microsoft.com/office/drawing/2014/main" id="{C9EA7ED8-FE6A-4ACE-8AC0-AD010F78A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61091" y="-30163"/>
            <a:ext cx="230909" cy="68580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F7435E6-4AA8-403E-A26A-18939E21A7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657596"/>
              </p:ext>
            </p:extLst>
          </p:nvPr>
        </p:nvGraphicFramePr>
        <p:xfrm>
          <a:off x="377072" y="188046"/>
          <a:ext cx="11349659" cy="56992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49659">
                  <a:extLst>
                    <a:ext uri="{9D8B030D-6E8A-4147-A177-3AD203B41FA5}">
                      <a16:colId xmlns:a16="http://schemas.microsoft.com/office/drawing/2014/main" val="3567036442"/>
                    </a:ext>
                  </a:extLst>
                </a:gridCol>
              </a:tblGrid>
              <a:tr h="56992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6000" kern="1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同  理  心</a:t>
                      </a:r>
                      <a:endParaRPr lang="en-US" altLang="zh-TW" sz="6000" kern="100" dirty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★我會專心聆聽他人的觀點，接受不同的想法。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★我不會用負面的語言批評別人的觀點。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★我會關心別人的情緒，理解他的需求。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★我願意幫助他人共同解決問題或困難。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8708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7268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6"/>
          <p:cNvSpPr>
            <a:spLocks noChangeArrowheads="1"/>
          </p:cNvSpPr>
          <p:nvPr/>
        </p:nvSpPr>
        <p:spPr bwMode="auto">
          <a:xfrm>
            <a:off x="0" y="0"/>
            <a:ext cx="230909" cy="68580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2" name="矩形 26"/>
          <p:cNvSpPr>
            <a:spLocks noChangeArrowheads="1"/>
          </p:cNvSpPr>
          <p:nvPr/>
        </p:nvSpPr>
        <p:spPr bwMode="auto">
          <a:xfrm>
            <a:off x="1628775" y="5699125"/>
            <a:ext cx="530225" cy="11588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3" name="矩形 27"/>
          <p:cNvSpPr>
            <a:spLocks noChangeArrowheads="1"/>
          </p:cNvSpPr>
          <p:nvPr/>
        </p:nvSpPr>
        <p:spPr bwMode="auto">
          <a:xfrm>
            <a:off x="2325688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4" name="矩形 28"/>
          <p:cNvSpPr>
            <a:spLocks noChangeArrowheads="1"/>
          </p:cNvSpPr>
          <p:nvPr/>
        </p:nvSpPr>
        <p:spPr bwMode="auto">
          <a:xfrm>
            <a:off x="2941638" y="5851525"/>
            <a:ext cx="530225" cy="1006475"/>
          </a:xfrm>
          <a:prstGeom prst="rect">
            <a:avLst/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5" name="等腰三角形 46"/>
          <p:cNvSpPr>
            <a:spLocks noChangeArrowheads="1"/>
          </p:cNvSpPr>
          <p:nvPr/>
        </p:nvSpPr>
        <p:spPr bwMode="auto">
          <a:xfrm>
            <a:off x="3640138" y="5645150"/>
            <a:ext cx="950912" cy="1212850"/>
          </a:xfrm>
          <a:prstGeom prst="triangle">
            <a:avLst>
              <a:gd name="adj" fmla="val 50000"/>
            </a:avLst>
          </a:pr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6" name="等腰三角形 47"/>
          <p:cNvSpPr>
            <a:spLocks noChangeArrowheads="1"/>
          </p:cNvSpPr>
          <p:nvPr/>
        </p:nvSpPr>
        <p:spPr bwMode="auto">
          <a:xfrm>
            <a:off x="4759325" y="6118225"/>
            <a:ext cx="739775" cy="739775"/>
          </a:xfrm>
          <a:prstGeom prst="triangle">
            <a:avLst>
              <a:gd name="adj" fmla="val 50000"/>
            </a:avLst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7" name="等腰三角形 48"/>
          <p:cNvSpPr>
            <a:spLocks noChangeArrowheads="1"/>
          </p:cNvSpPr>
          <p:nvPr/>
        </p:nvSpPr>
        <p:spPr bwMode="auto">
          <a:xfrm>
            <a:off x="5702300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8" name="矩形 49"/>
          <p:cNvSpPr>
            <a:spLocks noChangeArrowheads="1"/>
          </p:cNvSpPr>
          <p:nvPr/>
        </p:nvSpPr>
        <p:spPr bwMode="auto">
          <a:xfrm>
            <a:off x="6750050" y="5699125"/>
            <a:ext cx="528638" cy="115887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9" name="矩形 50"/>
          <p:cNvSpPr>
            <a:spLocks noChangeArrowheads="1"/>
          </p:cNvSpPr>
          <p:nvPr/>
        </p:nvSpPr>
        <p:spPr bwMode="auto">
          <a:xfrm>
            <a:off x="7445375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0" name="矩形 51"/>
          <p:cNvSpPr>
            <a:spLocks noChangeArrowheads="1"/>
          </p:cNvSpPr>
          <p:nvPr/>
        </p:nvSpPr>
        <p:spPr bwMode="auto">
          <a:xfrm>
            <a:off x="8061325" y="5851525"/>
            <a:ext cx="530225" cy="1006475"/>
          </a:xfrm>
          <a:prstGeom prst="rect">
            <a:avLst/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1" name="等腰三角形 52"/>
          <p:cNvSpPr>
            <a:spLocks noChangeArrowheads="1"/>
          </p:cNvSpPr>
          <p:nvPr/>
        </p:nvSpPr>
        <p:spPr bwMode="auto">
          <a:xfrm>
            <a:off x="8759825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2" name="等腰三角形 53"/>
          <p:cNvSpPr>
            <a:spLocks noChangeArrowheads="1"/>
          </p:cNvSpPr>
          <p:nvPr/>
        </p:nvSpPr>
        <p:spPr bwMode="auto">
          <a:xfrm>
            <a:off x="9879013" y="6118225"/>
            <a:ext cx="741362" cy="739775"/>
          </a:xfrm>
          <a:prstGeom prst="triangle">
            <a:avLst>
              <a:gd name="adj" fmla="val 50000"/>
            </a:avLst>
          </a:prstGeom>
          <a:solidFill>
            <a:srgbClr val="87B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3" name="等腰三角形 54"/>
          <p:cNvSpPr>
            <a:spLocks noChangeArrowheads="1"/>
          </p:cNvSpPr>
          <p:nvPr/>
        </p:nvSpPr>
        <p:spPr bwMode="auto">
          <a:xfrm>
            <a:off x="10821988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4" name="等腰三角形 55"/>
          <p:cNvSpPr>
            <a:spLocks noChangeArrowheads="1"/>
          </p:cNvSpPr>
          <p:nvPr/>
        </p:nvSpPr>
        <p:spPr bwMode="auto">
          <a:xfrm>
            <a:off x="650875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15" name="TextBox 3"/>
          <p:cNvSpPr txBox="1">
            <a:spLocks noChangeArrowheads="1"/>
          </p:cNvSpPr>
          <p:nvPr/>
        </p:nvSpPr>
        <p:spPr bwMode="auto">
          <a:xfrm>
            <a:off x="7564438" y="30163"/>
            <a:ext cx="46101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algn="r" eaLnBrk="1" hangingPunct="1">
              <a:buFont typeface="Arial" charset="0"/>
              <a:buNone/>
            </a:pPr>
            <a:endParaRPr lang="zh-CN" altLang="en-US" sz="1000" dirty="0">
              <a:solidFill>
                <a:schemeClr val="folHlink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eaLnBrk="1" hangingPunct="1">
              <a:buFont typeface="Arial" charset="0"/>
              <a:buNone/>
            </a:pPr>
            <a:endParaRPr lang="en-US" altLang="zh-CN" sz="1000" dirty="0">
              <a:solidFill>
                <a:schemeClr val="folHlin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6">
            <a:extLst>
              <a:ext uri="{FF2B5EF4-FFF2-40B4-BE49-F238E27FC236}">
                <a16:creationId xmlns:a16="http://schemas.microsoft.com/office/drawing/2014/main" id="{C9EA7ED8-FE6A-4ACE-8AC0-AD010F78A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61091" y="-30163"/>
            <a:ext cx="230909" cy="68580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F7435E6-4AA8-403E-A26A-18939E21A7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067726"/>
              </p:ext>
            </p:extLst>
          </p:nvPr>
        </p:nvGraphicFramePr>
        <p:xfrm>
          <a:off x="400532" y="56007"/>
          <a:ext cx="11349659" cy="56992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49659">
                  <a:extLst>
                    <a:ext uri="{9D8B030D-6E8A-4147-A177-3AD203B41FA5}">
                      <a16:colId xmlns:a16="http://schemas.microsoft.com/office/drawing/2014/main" val="3567036442"/>
                    </a:ext>
                  </a:extLst>
                </a:gridCol>
              </a:tblGrid>
              <a:tr h="56992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6000" kern="1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正 向 溝 通</a:t>
                      </a:r>
                      <a:endParaRPr lang="en-US" altLang="zh-TW" sz="6000" kern="100" dirty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★與他人對話時我會保持微笑、</a:t>
                      </a:r>
                      <a:r>
                        <a:rPr lang="zh-TW" altLang="en-US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禮貌、</a:t>
                      </a: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專注聆聽</a:t>
                      </a:r>
                      <a:r>
                        <a:rPr lang="zh-TW" altLang="en-US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endParaRPr lang="zh-TW" altLang="zh-TW" sz="4000" b="1" kern="1200" dirty="0">
                        <a:solidFill>
                          <a:srgbClr val="00206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★我會用正向的語言、合適的音量表達自己的想法。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★溝通時，我會適時讚美、肯定他人的表現。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★與他人發生言語衝突時，我</a:t>
                      </a:r>
                      <a:r>
                        <a:rPr lang="zh-TW" altLang="en-US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會</a:t>
                      </a:r>
                      <a:r>
                        <a:rPr lang="zh-TW" altLang="zh-TW" sz="4000" b="1" kern="1200" dirty="0">
                          <a:solidFill>
                            <a:srgbClr val="00206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用和平的方式解決。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8708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0403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</TotalTime>
  <Pages>0</Pages>
  <Words>333</Words>
  <Characters>0</Characters>
  <Application>Microsoft Office PowerPoint</Application>
  <DocSecurity>0</DocSecurity>
  <PresentationFormat>寬螢幕</PresentationFormat>
  <Lines>0</Lines>
  <Paragraphs>31</Paragraphs>
  <Slides>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4" baseType="lpstr">
      <vt:lpstr>微软雅黑</vt:lpstr>
      <vt:lpstr>宋体</vt:lpstr>
      <vt:lpstr>微軟正黑體</vt:lpstr>
      <vt:lpstr>Arial</vt:lpstr>
      <vt:lpstr>Calibri</vt:lpstr>
      <vt:lpstr>Calibri Light</vt:lpstr>
      <vt:lpstr>Times New Roman</vt:lpstr>
      <vt:lpstr>Office 主题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Sky123.Org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test</cp:lastModifiedBy>
  <cp:revision>55</cp:revision>
  <dcterms:created xsi:type="dcterms:W3CDTF">2014-03-17T14:50:00Z</dcterms:created>
  <dcterms:modified xsi:type="dcterms:W3CDTF">2022-03-21T05:56:10Z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2052-9.1.0.4867</vt:lpwstr>
  </property>
</Properties>
</file>