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42"/>
  </p:notesMasterIdLst>
  <p:sldIdLst>
    <p:sldId id="424" r:id="rId2"/>
    <p:sldId id="602" r:id="rId3"/>
    <p:sldId id="603" r:id="rId4"/>
    <p:sldId id="612" r:id="rId5"/>
    <p:sldId id="613" r:id="rId6"/>
    <p:sldId id="614" r:id="rId7"/>
    <p:sldId id="615" r:id="rId8"/>
    <p:sldId id="616" r:id="rId9"/>
    <p:sldId id="617" r:id="rId10"/>
    <p:sldId id="620" r:id="rId11"/>
    <p:sldId id="621" r:id="rId12"/>
    <p:sldId id="622" r:id="rId13"/>
    <p:sldId id="624" r:id="rId14"/>
    <p:sldId id="625" r:id="rId15"/>
    <p:sldId id="626" r:id="rId16"/>
    <p:sldId id="623" r:id="rId17"/>
    <p:sldId id="577" r:id="rId18"/>
    <p:sldId id="579" r:id="rId19"/>
    <p:sldId id="580" r:id="rId20"/>
    <p:sldId id="582" r:id="rId21"/>
    <p:sldId id="581" r:id="rId22"/>
    <p:sldId id="583" r:id="rId23"/>
    <p:sldId id="600" r:id="rId24"/>
    <p:sldId id="584" r:id="rId25"/>
    <p:sldId id="585" r:id="rId26"/>
    <p:sldId id="587" r:id="rId27"/>
    <p:sldId id="586" r:id="rId28"/>
    <p:sldId id="589" r:id="rId29"/>
    <p:sldId id="588" r:id="rId30"/>
    <p:sldId id="590" r:id="rId31"/>
    <p:sldId id="592" r:id="rId32"/>
    <p:sldId id="593" r:id="rId33"/>
    <p:sldId id="591" r:id="rId34"/>
    <p:sldId id="594" r:id="rId35"/>
    <p:sldId id="598" r:id="rId36"/>
    <p:sldId id="595" r:id="rId37"/>
    <p:sldId id="596" r:id="rId38"/>
    <p:sldId id="597" r:id="rId39"/>
    <p:sldId id="599" r:id="rId40"/>
    <p:sldId id="628" r:id="rId41"/>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預設章節" id="{376889D3-1686-46A6-BF04-707F34E8D216}">
          <p14:sldIdLst>
            <p14:sldId id="424"/>
          </p14:sldIdLst>
        </p14:section>
        <p14:section name="未命名的章節" id="{0459F482-7A9C-4858-8385-7BF3974DD7C1}">
          <p14:sldIdLst>
            <p14:sldId id="602"/>
            <p14:sldId id="603"/>
            <p14:sldId id="612"/>
            <p14:sldId id="613"/>
            <p14:sldId id="614"/>
            <p14:sldId id="615"/>
            <p14:sldId id="616"/>
            <p14:sldId id="617"/>
            <p14:sldId id="620"/>
            <p14:sldId id="621"/>
            <p14:sldId id="622"/>
            <p14:sldId id="624"/>
            <p14:sldId id="625"/>
            <p14:sldId id="626"/>
            <p14:sldId id="623"/>
            <p14:sldId id="577"/>
            <p14:sldId id="579"/>
            <p14:sldId id="580"/>
            <p14:sldId id="582"/>
            <p14:sldId id="581"/>
            <p14:sldId id="583"/>
            <p14:sldId id="600"/>
            <p14:sldId id="584"/>
            <p14:sldId id="585"/>
            <p14:sldId id="587"/>
            <p14:sldId id="586"/>
            <p14:sldId id="589"/>
            <p14:sldId id="588"/>
            <p14:sldId id="590"/>
            <p14:sldId id="592"/>
            <p14:sldId id="593"/>
            <p14:sldId id="591"/>
            <p14:sldId id="594"/>
            <p14:sldId id="598"/>
            <p14:sldId id="595"/>
            <p14:sldId id="596"/>
            <p14:sldId id="597"/>
            <p14:sldId id="599"/>
            <p14:sldId id="628"/>
          </p14:sldIdLst>
        </p14:section>
        <p14:section name="未命名的章節" id="{29A95131-C673-4E91-8B48-E17F97E75C9C}">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FF6699"/>
    <a:srgbClr val="CCFF66"/>
    <a:srgbClr val="CCCCFF"/>
    <a:srgbClr val="FFCCCC"/>
    <a:srgbClr val="66FFFF"/>
    <a:srgbClr val="7C9DC7"/>
    <a:srgbClr val="FF66CC"/>
    <a:srgbClr val="0080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832" autoAdjust="0"/>
    <p:restoredTop sz="96552" autoAdjust="0"/>
  </p:normalViewPr>
  <p:slideViewPr>
    <p:cSldViewPr snapToGrid="0">
      <p:cViewPr varScale="1">
        <p:scale>
          <a:sx n="63" d="100"/>
          <a:sy n="63" d="100"/>
        </p:scale>
        <p:origin x="840" y="60"/>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 d="1"/>
        <a:sy n="1" d="1"/>
      </p:scale>
      <p:origin x="0" y="0"/>
    </p:cViewPr>
  </p:notesTextViewPr>
  <p:sorterViewPr>
    <p:cViewPr>
      <p:scale>
        <a:sx n="56" d="100"/>
        <a:sy n="5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734426-DA00-4AAD-B70E-B531941D3BFF}" type="datetimeFigureOut">
              <a:rPr lang="zh-TW" altLang="en-US" smtClean="0"/>
              <a:t>2018/11/9</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4E9937-CB13-4209-9215-1815AA87DF14}" type="slidenum">
              <a:rPr lang="zh-TW" altLang="en-US" smtClean="0"/>
              <a:t>‹#›</a:t>
            </a:fld>
            <a:endParaRPr lang="zh-TW" altLang="en-US"/>
          </a:p>
        </p:txBody>
      </p:sp>
    </p:spTree>
    <p:extLst>
      <p:ext uri="{BB962C8B-B14F-4D97-AF65-F5344CB8AC3E}">
        <p14:creationId xmlns:p14="http://schemas.microsoft.com/office/powerpoint/2010/main" val="2785589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04E9937-CB13-4209-9215-1815AA87DF14}" type="slidenum">
              <a:rPr lang="zh-TW" altLang="en-US" smtClean="0"/>
              <a:t>1</a:t>
            </a:fld>
            <a:endParaRPr lang="zh-TW" altLang="en-US"/>
          </a:p>
        </p:txBody>
      </p:sp>
    </p:spTree>
    <p:extLst>
      <p:ext uri="{BB962C8B-B14F-4D97-AF65-F5344CB8AC3E}">
        <p14:creationId xmlns:p14="http://schemas.microsoft.com/office/powerpoint/2010/main" val="2530002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BAE364A6-6A4E-406F-86ED-2E9D619615B1}" type="slidenum">
              <a:rPr lang="en-US" altLang="zh-TW" smtClean="0">
                <a:solidFill>
                  <a:prstClr val="black"/>
                </a:solidFill>
              </a:rPr>
              <a:pPr>
                <a:defRPr/>
              </a:pPr>
              <a:t>15</a:t>
            </a:fld>
            <a:endParaRPr lang="en-US" altLang="zh-TW" dirty="0">
              <a:solidFill>
                <a:prstClr val="black"/>
              </a:solidFill>
            </a:endParaRPr>
          </a:p>
        </p:txBody>
      </p:sp>
    </p:spTree>
    <p:extLst>
      <p:ext uri="{BB962C8B-B14F-4D97-AF65-F5344CB8AC3E}">
        <p14:creationId xmlns:p14="http://schemas.microsoft.com/office/powerpoint/2010/main" val="3452323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04E9937-CB13-4209-9215-1815AA87DF14}" type="slidenum">
              <a:rPr lang="zh-TW" altLang="en-US" smtClean="0"/>
              <a:t>17</a:t>
            </a:fld>
            <a:endParaRPr lang="zh-TW" altLang="en-US"/>
          </a:p>
        </p:txBody>
      </p:sp>
    </p:spTree>
    <p:extLst>
      <p:ext uri="{BB962C8B-B14F-4D97-AF65-F5344CB8AC3E}">
        <p14:creationId xmlns:p14="http://schemas.microsoft.com/office/powerpoint/2010/main" val="3575102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B04E9937-CB13-4209-9215-1815AA87DF14}" type="slidenum">
              <a:rPr lang="zh-TW" altLang="en-US" smtClean="0"/>
              <a:t>18</a:t>
            </a:fld>
            <a:endParaRPr lang="zh-TW" altLang="en-US"/>
          </a:p>
        </p:txBody>
      </p:sp>
    </p:spTree>
    <p:extLst>
      <p:ext uri="{BB962C8B-B14F-4D97-AF65-F5344CB8AC3E}">
        <p14:creationId xmlns:p14="http://schemas.microsoft.com/office/powerpoint/2010/main" val="1471857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04E9937-CB13-4209-9215-1815AA87DF14}" type="slidenum">
              <a:rPr lang="zh-TW" altLang="en-US" smtClean="0"/>
              <a:t>39</a:t>
            </a:fld>
            <a:endParaRPr lang="zh-TW" altLang="en-US"/>
          </a:p>
        </p:txBody>
      </p:sp>
    </p:spTree>
    <p:extLst>
      <p:ext uri="{BB962C8B-B14F-4D97-AF65-F5344CB8AC3E}">
        <p14:creationId xmlns:p14="http://schemas.microsoft.com/office/powerpoint/2010/main" val="1175146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7" name="Right Triangle 6"/>
          <p:cNvSpPr/>
          <p:nvPr/>
        </p:nvSpPr>
        <p:spPr>
          <a:xfrm>
            <a:off x="0" y="4032504"/>
            <a:ext cx="3571875" cy="282549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0"/>
            <a:ext cx="9146380" cy="6858000"/>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600194" y="2340002"/>
            <a:ext cx="6824478" cy="1204306"/>
          </a:xfrm>
        </p:spPr>
        <p:txBody>
          <a:bodyPr bIns="9144" anchor="b"/>
          <a:lstStyle>
            <a:lvl1pPr>
              <a:defRPr sz="4800"/>
            </a:lvl1pPr>
          </a:lstStyle>
          <a:p>
            <a:r>
              <a:rPr lang="zh-TW" altLang="en-US" dirty="0" smtClean="0"/>
              <a:t>按一下以編輯母片標題樣式</a:t>
            </a:r>
            <a:endParaRPr lang="en-US" dirty="0"/>
          </a:p>
        </p:txBody>
      </p:sp>
      <p:sp>
        <p:nvSpPr>
          <p:cNvPr id="3" name="Subtitle 2"/>
          <p:cNvSpPr>
            <a:spLocks noGrp="1"/>
          </p:cNvSpPr>
          <p:nvPr>
            <p:ph type="subTitle" idx="1"/>
          </p:nvPr>
        </p:nvSpPr>
        <p:spPr>
          <a:xfrm>
            <a:off x="1590229" y="3580397"/>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zh-TW" altLang="en-US" dirty="0" smtClean="0"/>
              <a:t>按一下以編輯母片副標題樣式</a:t>
            </a:r>
            <a:endParaRPr lang="en-US" dirty="0"/>
          </a:p>
        </p:txBody>
      </p:sp>
      <p:sp>
        <p:nvSpPr>
          <p:cNvPr id="4" name="Date Placeholder 3"/>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559D8002-0757-4752-8CD3-F81C522BD964}" type="slidenum">
              <a:rPr lang="zh-TW" altLang="en-US" smtClean="0"/>
              <a:t>‹#›</a:t>
            </a:fld>
            <a:endParaRPr lang="zh-TW"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Vertical Text Placeholder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559D8002-0757-4752-8CD3-F81C522BD964}"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559D8002-0757-4752-8CD3-F81C522BD964}" type="slidenum">
              <a:rPr lang="zh-TW" altLang="en-US" smtClean="0"/>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341376" y="365760"/>
            <a:ext cx="8436864" cy="548640"/>
          </a:xfrm>
        </p:spPr>
        <p:txBody>
          <a:bodyPr/>
          <a:lstStyle>
            <a:lvl1pPr>
              <a:defRPr sz="3600"/>
            </a:lvl1pPr>
          </a:lstStyle>
          <a:p>
            <a:r>
              <a:rPr lang="zh-TW" altLang="en-US" dirty="0" smtClean="0"/>
              <a:t>按一下以編輯母片標題樣式</a:t>
            </a:r>
            <a:endParaRPr lang="en-US" dirty="0"/>
          </a:p>
        </p:txBody>
      </p:sp>
      <p:sp>
        <p:nvSpPr>
          <p:cNvPr id="3" name="Content Placeholder 2"/>
          <p:cNvSpPr>
            <a:spLocks noGrp="1"/>
          </p:cNvSpPr>
          <p:nvPr>
            <p:ph idx="1"/>
          </p:nvPr>
        </p:nvSpPr>
        <p:spPr>
          <a:xfrm>
            <a:off x="390144" y="1100628"/>
            <a:ext cx="8327136" cy="4849068"/>
          </a:xfrm>
        </p:spPr>
        <p:txBody>
          <a:bodyPr>
            <a:normAutofit/>
          </a:bodyPr>
          <a:lstStyle>
            <a:lvl1pPr>
              <a:defRPr sz="3200">
                <a:latin typeface="標楷體" panose="03000509000000000000" pitchFamily="65" charset="-120"/>
                <a:ea typeface="標楷體" panose="03000509000000000000" pitchFamily="65" charset="-120"/>
              </a:defRPr>
            </a:lvl1pPr>
            <a:lvl2pPr>
              <a:defRPr sz="3200">
                <a:latin typeface="標楷體" panose="03000509000000000000" pitchFamily="65" charset="-120"/>
                <a:ea typeface="標楷體" panose="03000509000000000000" pitchFamily="65" charset="-120"/>
              </a:defRPr>
            </a:lvl2pPr>
            <a:lvl3pPr>
              <a:defRPr sz="3200">
                <a:latin typeface="標楷體" panose="03000509000000000000" pitchFamily="65" charset="-120"/>
                <a:ea typeface="標楷體" panose="03000509000000000000" pitchFamily="65" charset="-120"/>
              </a:defRPr>
            </a:lvl3pPr>
            <a:lvl4pPr>
              <a:defRPr sz="3200">
                <a:latin typeface="標楷體" panose="03000509000000000000" pitchFamily="65" charset="-120"/>
                <a:ea typeface="標楷體" panose="03000509000000000000" pitchFamily="65" charset="-120"/>
              </a:defRPr>
            </a:lvl4pPr>
            <a:lvl5pPr>
              <a:defRPr sz="3200">
                <a:latin typeface="標楷體" panose="03000509000000000000" pitchFamily="65" charset="-120"/>
                <a:ea typeface="標楷體" panose="03000509000000000000" pitchFamily="65" charset="-120"/>
              </a:defRPr>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a:p>
        </p:txBody>
      </p:sp>
      <p:sp>
        <p:nvSpPr>
          <p:cNvPr id="4" name="Date Placeholder 3"/>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559D8002-0757-4752-8CD3-F81C522BD964}" type="slidenum">
              <a:rPr lang="zh-TW" altLang="en-US" smtClean="0"/>
              <a:t>‹#›</a:t>
            </a:fld>
            <a:endParaRPr lang="zh-TW" altLang="en-US"/>
          </a:p>
        </p:txBody>
      </p:sp>
      <p:sp>
        <p:nvSpPr>
          <p:cNvPr id="7" name="橢圓 6">
            <a:hlinkClick r:id="rId2" action="ppaction://hlinksldjump"/>
          </p:cNvPr>
          <p:cNvSpPr/>
          <p:nvPr userDrawn="1"/>
        </p:nvSpPr>
        <p:spPr>
          <a:xfrm>
            <a:off x="8619744" y="6321552"/>
            <a:ext cx="524256" cy="5364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目錄</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5400" b="0" i="0" u="none" strike="noStrike" kern="1200" cap="all"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TW" altLang="en-US" dirty="0" smtClean="0"/>
              <a:t>按一下以編輯母片標題樣式</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zh-TW" altLang="en-US" smtClean="0"/>
              <a:t>按一下以編輯母片文字樣式</a:t>
            </a:r>
          </a:p>
        </p:txBody>
      </p:sp>
      <p:sp>
        <p:nvSpPr>
          <p:cNvPr id="4" name="Date Placeholder 3"/>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559D8002-0757-4752-8CD3-F81C522BD964}" type="slidenum">
              <a:rPr lang="zh-TW" altLang="en-US" smtClean="0"/>
              <a:t>‹#›</a:t>
            </a:fld>
            <a:endParaRPr lang="zh-TW" altLang="en-US"/>
          </a:p>
        </p:txBody>
      </p:sp>
      <p:sp>
        <p:nvSpPr>
          <p:cNvPr id="9" name="橢圓 8">
            <a:hlinkClick r:id="rId2" action="ppaction://hlinksldjump"/>
          </p:cNvPr>
          <p:cNvSpPr/>
          <p:nvPr userDrawn="1"/>
        </p:nvSpPr>
        <p:spPr>
          <a:xfrm>
            <a:off x="8619744" y="6321552"/>
            <a:ext cx="524256" cy="5364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目錄</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Date Placeholder 4"/>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559D8002-0757-4752-8CD3-F81C522BD964}" type="slidenum">
              <a:rPr lang="zh-TW" altLang="en-US" smtClean="0"/>
              <a:t>‹#›</a:t>
            </a:fld>
            <a:endParaRPr lang="zh-TW" altLang="en-US"/>
          </a:p>
        </p:txBody>
      </p:sp>
      <p:sp>
        <p:nvSpPr>
          <p:cNvPr id="8" name="Title 7"/>
          <p:cNvSpPr>
            <a:spLocks noGrp="1"/>
          </p:cNvSpPr>
          <p:nvPr>
            <p:ph type="title"/>
          </p:nvPr>
        </p:nvSpPr>
        <p:spPr/>
        <p:txBody>
          <a:bodyPr/>
          <a:lstStyle/>
          <a:p>
            <a:r>
              <a:rPr lang="zh-TW" altLang="en-US" smtClean="0"/>
              <a:t>按一下以編輯母片標題樣式</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zh-TW" altLang="en-US" smtClean="0"/>
              <a:t>按一下以編輯母片文字樣式</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zh-TW" altLang="en-US" smtClean="0"/>
              <a:t>按一下以編輯母片文字樣式</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7" name="Date Placeholder 6"/>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559D8002-0757-4752-8CD3-F81C522BD964}" type="slidenum">
              <a:rPr lang="zh-TW" altLang="en-US" smtClean="0"/>
              <a:t>‹#›</a:t>
            </a:fld>
            <a:endParaRPr lang="zh-TW"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Date Placeholder 2"/>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559D8002-0757-4752-8CD3-F81C522BD964}" type="slidenum">
              <a:rPr lang="zh-TW" altLang="en-US" smtClean="0"/>
              <a:t>‹#›</a:t>
            </a:fld>
            <a:endParaRPr lang="zh-TW"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559D8002-0757-4752-8CD3-F81C522BD964}"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TW" altLang="en-US" smtClean="0"/>
              <a:t>按一下以編輯母片標題樣式</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zh-TW" altLang="en-US" smtClean="0"/>
              <a:t>按一下以編輯母片文字樣式</a:t>
            </a:r>
          </a:p>
        </p:txBody>
      </p:sp>
      <p:sp>
        <p:nvSpPr>
          <p:cNvPr id="5" name="Date Placeholder 4"/>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zh-TW" alt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559D8002-0757-4752-8CD3-F81C522BD964}" type="slidenum">
              <a:rPr lang="zh-TW" altLang="en-US" smtClean="0"/>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zh-TW" altLang="en-US" smtClean="0"/>
              <a:t>按一下圖示以新增圖片</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zh-TW" altLang="en-US" smtClean="0"/>
              <a:t>按一下以編輯母片標題樣式</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4FA647D6-D32B-4598-8161-D30AA489C432}" type="datetimeFigureOut">
              <a:rPr lang="zh-TW" altLang="en-US" smtClean="0"/>
              <a:t>2018/11/9</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559D8002-0757-4752-8CD3-F81C522BD964}" type="slidenum">
              <a:rPr lang="zh-TW" altLang="en-US" smtClean="0"/>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1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705856"/>
            <a:ext cx="3574257" cy="1152144"/>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705856"/>
            <a:ext cx="9146380" cy="115214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243840" y="365760"/>
            <a:ext cx="8558784" cy="548640"/>
          </a:xfrm>
          <a:prstGeom prst="rect">
            <a:avLst/>
          </a:prstGeom>
        </p:spPr>
        <p:txBody>
          <a:bodyPr vert="horz" lIns="91440" tIns="45720" rIns="91440" bIns="45720" rtlCol="0" anchor="ctr">
            <a:noAutofit/>
          </a:bodyPr>
          <a:lstStyle/>
          <a:p>
            <a:r>
              <a:rPr lang="zh-TW" altLang="en-US" dirty="0" smtClean="0"/>
              <a:t>按一下以編輯母片標題樣式</a:t>
            </a:r>
            <a:endParaRPr lang="en-US" dirty="0"/>
          </a:p>
        </p:txBody>
      </p:sp>
      <p:sp>
        <p:nvSpPr>
          <p:cNvPr id="3" name="Text Placeholder 2"/>
          <p:cNvSpPr>
            <a:spLocks noGrp="1"/>
          </p:cNvSpPr>
          <p:nvPr>
            <p:ph type="body" idx="1"/>
          </p:nvPr>
        </p:nvSpPr>
        <p:spPr>
          <a:xfrm>
            <a:off x="256032" y="1100628"/>
            <a:ext cx="8534400" cy="4853689"/>
          </a:xfrm>
          <a:prstGeom prst="rect">
            <a:avLst/>
          </a:prstGeom>
        </p:spPr>
        <p:txBody>
          <a:bodyPr vert="horz" lIns="91440" tIns="45720" rIns="91440" bIns="45720" rtlCol="0">
            <a:normAutofit/>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4FA647D6-D32B-4598-8161-D30AA489C432}" type="datetimeFigureOut">
              <a:rPr lang="zh-TW" altLang="en-US" smtClean="0"/>
              <a:t>2018/11/9</a:t>
            </a:fld>
            <a:endParaRPr lang="zh-TW" alt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zh-TW" alt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559D8002-0757-4752-8CD3-F81C522BD964}" type="slidenum">
              <a:rPr lang="zh-TW" altLang="en-US" smtClean="0"/>
              <a:t>‹#›</a:t>
            </a:fld>
            <a:endParaRPr lang="zh-TW" altLang="en-US"/>
          </a:p>
        </p:txBody>
      </p:sp>
      <p:grpSp>
        <p:nvGrpSpPr>
          <p:cNvPr id="9" name="群組 8"/>
          <p:cNvGrpSpPr/>
          <p:nvPr userDrawn="1"/>
        </p:nvGrpSpPr>
        <p:grpSpPr>
          <a:xfrm>
            <a:off x="-19017" y="-7144"/>
            <a:ext cx="9180548" cy="638175"/>
            <a:chOff x="-19017" y="-7144"/>
            <a:chExt cx="9180548" cy="1041400"/>
          </a:xfrm>
        </p:grpSpPr>
        <p:sp>
          <p:nvSpPr>
            <p:cNvPr id="10"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grpSp>
          <p:nvGrpSpPr>
            <p:cNvPr id="11"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sp>
        <p:nvSpPr>
          <p:cNvPr id="14" name="橢圓 13">
            <a:hlinkClick r:id="rId13" action="ppaction://hlinksldjump"/>
          </p:cNvPr>
          <p:cNvSpPr/>
          <p:nvPr userDrawn="1"/>
        </p:nvSpPr>
        <p:spPr>
          <a:xfrm>
            <a:off x="8619744" y="6321552"/>
            <a:ext cx="524256" cy="5364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目錄</a:t>
            </a: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iming>
    <p:tnLst>
      <p:par>
        <p:cTn id="1" dur="indefinite" restart="never" nodeType="tmRoot"/>
      </p:par>
    </p:tnLst>
  </p:timing>
  <p:txStyles>
    <p:titleStyle>
      <a:lvl1pPr algn="l" defTabSz="914400" rtl="0" eaLnBrk="1" latinLnBrk="0" hangingPunct="1">
        <a:spcBef>
          <a:spcPct val="0"/>
        </a:spcBef>
        <a:buNone/>
        <a:defRPr sz="4000" kern="1200" cap="all" baseline="0">
          <a:solidFill>
            <a:schemeClr val="tx1"/>
          </a:solidFill>
          <a:latin typeface="標楷體" panose="03000509000000000000" pitchFamily="65" charset="-120"/>
          <a:ea typeface="標楷體" panose="03000509000000000000" pitchFamily="65" charset="-120"/>
          <a:cs typeface="+mj-cs"/>
        </a:defRPr>
      </a:lvl1pPr>
    </p:titleStyle>
    <p:bodyStyle>
      <a:lvl1pPr marL="342900" indent="-342900" algn="l" defTabSz="914400" rtl="0" eaLnBrk="1" latinLnBrk="0" hangingPunct="1">
        <a:spcBef>
          <a:spcPts val="800"/>
        </a:spcBef>
        <a:buFont typeface="Arial" pitchFamily="34" charset="0"/>
        <a:buNone/>
        <a:defRPr sz="3600" b="1" kern="1200">
          <a:solidFill>
            <a:schemeClr val="tx1"/>
          </a:solidFill>
          <a:latin typeface="標楷體" panose="03000509000000000000" pitchFamily="65" charset="-120"/>
          <a:ea typeface="標楷體" panose="03000509000000000000" pitchFamily="65" charset="-120"/>
          <a:cs typeface="+mn-cs"/>
        </a:defRPr>
      </a:lvl1pPr>
      <a:lvl2pPr marL="173736" indent="-173736" algn="l" defTabSz="914400" rtl="0" eaLnBrk="1" latinLnBrk="0" hangingPunct="1">
        <a:spcBef>
          <a:spcPts val="300"/>
        </a:spcBef>
        <a:buClr>
          <a:schemeClr val="accent2"/>
        </a:buClr>
        <a:buFont typeface="Wingdings" pitchFamily="2" charset="2"/>
        <a:buChar char="§"/>
        <a:defRPr sz="3600" kern="1200">
          <a:solidFill>
            <a:schemeClr val="tx1"/>
          </a:solidFill>
          <a:latin typeface="標楷體" panose="03000509000000000000" pitchFamily="65" charset="-120"/>
          <a:ea typeface="標楷體" panose="03000509000000000000" pitchFamily="65" charset="-120"/>
          <a:cs typeface="+mn-cs"/>
        </a:defRPr>
      </a:lvl2pPr>
      <a:lvl3pPr marL="402336" indent="-164592" algn="l" defTabSz="914400" rtl="0" eaLnBrk="1" latinLnBrk="0" hangingPunct="1">
        <a:spcBef>
          <a:spcPts val="300"/>
        </a:spcBef>
        <a:buClr>
          <a:schemeClr val="accent2"/>
        </a:buClr>
        <a:buFont typeface="Wingdings" pitchFamily="2" charset="2"/>
        <a:buChar char="§"/>
        <a:defRPr sz="3600" kern="1200">
          <a:solidFill>
            <a:schemeClr val="tx1"/>
          </a:solidFill>
          <a:latin typeface="標楷體" panose="03000509000000000000" pitchFamily="65" charset="-120"/>
          <a:ea typeface="標楷體" panose="03000509000000000000" pitchFamily="65" charset="-120"/>
          <a:cs typeface="+mn-cs"/>
        </a:defRPr>
      </a:lvl3pPr>
      <a:lvl4pPr marL="630936" indent="-164592" algn="l" defTabSz="914400" rtl="0" eaLnBrk="1" latinLnBrk="0" hangingPunct="1">
        <a:spcBef>
          <a:spcPts val="300"/>
        </a:spcBef>
        <a:buClr>
          <a:schemeClr val="accent2"/>
        </a:buClr>
        <a:buFont typeface="Wingdings" pitchFamily="2" charset="2"/>
        <a:buChar char="§"/>
        <a:defRPr sz="3600" kern="1200">
          <a:solidFill>
            <a:schemeClr val="tx1"/>
          </a:solidFill>
          <a:latin typeface="標楷體" panose="03000509000000000000" pitchFamily="65" charset="-120"/>
          <a:ea typeface="標楷體" panose="03000509000000000000" pitchFamily="65" charset="-120"/>
          <a:cs typeface="+mn-cs"/>
        </a:defRPr>
      </a:lvl4pPr>
      <a:lvl5pPr marL="859536" indent="-173736" algn="l" defTabSz="914400" rtl="0" eaLnBrk="1" latinLnBrk="0" hangingPunct="1">
        <a:spcBef>
          <a:spcPts val="300"/>
        </a:spcBef>
        <a:buClr>
          <a:schemeClr val="accent2"/>
        </a:buClr>
        <a:buFont typeface="Wingdings" pitchFamily="2" charset="2"/>
        <a:buChar char="§"/>
        <a:defRPr sz="3600" kern="1200">
          <a:solidFill>
            <a:schemeClr val="tx1"/>
          </a:solidFill>
          <a:latin typeface="標楷體" panose="03000509000000000000" pitchFamily="65" charset="-120"/>
          <a:ea typeface="標楷體" panose="03000509000000000000" pitchFamily="65" charset="-120"/>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Dk2AI9gdZy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8.wmf"/><Relationship Id="rId4" Type="http://schemas.openxmlformats.org/officeDocument/2006/relationships/slide" Target="slide35.xml"/></Relationships>
</file>

<file path=ppt/slides/_rels/slide16.xml.rels><?xml version="1.0" encoding="UTF-8" standalone="yes"?>
<Relationships xmlns="http://schemas.openxmlformats.org/package/2006/relationships"><Relationship Id="rId2" Type="http://schemas.openxmlformats.org/officeDocument/2006/relationships/hyperlink" Target="https://www.youtube.com/watch?v=muYrIDB2xRQ"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epochtimes.com/b5/tag/%e5%a4%b1%e6%88%80.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7vQUdJT52nw" TargetMode="External"/><Relationship Id="rId2" Type="http://schemas.openxmlformats.org/officeDocument/2006/relationships/hyperlink" Target="https://www.youtube.com/watch?v=IZLIt_Tq3rQ"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youtube.com/watch?v=xduqvcADMnk"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buzzorange.com/vidaorange/2016/10/17/ways-of-breaku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www.youtube.com/watch?v=oIgtn3nj07E"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youtube.com/watch?v=-NWrmz_iszU&amp;t=51s" TargetMode="External"/><Relationship Id="rId5" Type="http://schemas.openxmlformats.org/officeDocument/2006/relationships/hyperlink" Target="https://www.youtube.com/watch?v=dFPgDlWNhJI" TargetMode="External"/><Relationship Id="rId4" Type="http://schemas.openxmlformats.org/officeDocument/2006/relationships/hyperlink" Target="https://www.youtube.com/watch?v=lL8V9kO5Fb0"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533400" y="966216"/>
            <a:ext cx="7851648" cy="1115568"/>
          </a:xfrm>
          <a:prstGeom prst="rect">
            <a:avLst/>
          </a:prstGeom>
        </p:spPr>
        <p:txBody>
          <a:bodyPr vert="horz" lIns="0" rIns="0" bIns="0" anchor="b">
            <a:normAutofit fontScale="97500"/>
          </a:bodyPr>
          <a:lstStyle>
            <a:lvl1pPr algn="l" rtl="0" eaLnBrk="1" latinLnBrk="0" hangingPunct="1">
              <a:spcBef>
                <a:spcPct val="0"/>
              </a:spcBef>
              <a:buNone/>
              <a:defRPr kumimoji="0" sz="5000" b="1" kern="1200">
                <a:ln>
                  <a:noFill/>
                </a:ln>
                <a:solidFill>
                  <a:schemeClr val="tx2"/>
                </a:solidFill>
                <a:effectLst/>
                <a:latin typeface="+mj-lt"/>
                <a:ea typeface="+mj-ea"/>
                <a:cs typeface="+mj-cs"/>
              </a:defRPr>
            </a:lvl1pPr>
          </a:lstStyle>
          <a:p>
            <a:pPr algn="ctr"/>
            <a:endParaRPr lang="zh-TW" altLang="en-US" sz="4900" dirty="0"/>
          </a:p>
        </p:txBody>
      </p:sp>
      <p:sp>
        <p:nvSpPr>
          <p:cNvPr id="5" name="副標題 2"/>
          <p:cNvSpPr txBox="1">
            <a:spLocks/>
          </p:cNvSpPr>
          <p:nvPr/>
        </p:nvSpPr>
        <p:spPr>
          <a:xfrm>
            <a:off x="1768496" y="4702133"/>
            <a:ext cx="6435969" cy="1570232"/>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標楷體" panose="03000509000000000000" pitchFamily="65" charset="-120"/>
                <a:ea typeface="標楷體" panose="03000509000000000000" pitchFamily="65" charset="-120"/>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標楷體" panose="03000509000000000000" pitchFamily="65" charset="-120"/>
                <a:ea typeface="標楷體" panose="03000509000000000000" pitchFamily="65" charset="-120"/>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標楷體" panose="03000509000000000000" pitchFamily="65" charset="-120"/>
                <a:ea typeface="標楷體" panose="03000509000000000000" pitchFamily="65" charset="-120"/>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標楷體" panose="03000509000000000000" pitchFamily="65" charset="-120"/>
                <a:ea typeface="標楷體" panose="03000509000000000000" pitchFamily="65" charset="-120"/>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標楷體" panose="03000509000000000000" pitchFamily="65" charset="-120"/>
                <a:ea typeface="標楷體" panose="03000509000000000000" pitchFamily="65" charset="-120"/>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zh-TW" altLang="en-US" sz="2000" dirty="0" smtClean="0">
                <a:latin typeface="Adobe 繁黑體 Std B" pitchFamily="34" charset="-120"/>
                <a:ea typeface="Adobe 繁黑體 Std B" pitchFamily="34" charset="-120"/>
              </a:rPr>
              <a:t>報告時間：</a:t>
            </a:r>
            <a:r>
              <a:rPr lang="en-US" altLang="zh-TW" sz="2000" dirty="0" smtClean="0">
                <a:latin typeface="Adobe 繁黑體 Std B" pitchFamily="34" charset="-120"/>
                <a:ea typeface="Adobe 繁黑體 Std B" pitchFamily="34" charset="-120"/>
              </a:rPr>
              <a:t>107/11/09 (</a:t>
            </a:r>
            <a:r>
              <a:rPr lang="zh-TW" altLang="en-US" sz="2000" dirty="0" smtClean="0">
                <a:latin typeface="Adobe 繁黑體 Std B" pitchFamily="34" charset="-120"/>
                <a:ea typeface="Adobe 繁黑體 Std B" pitchFamily="34" charset="-120"/>
              </a:rPr>
              <a:t>五</a:t>
            </a:r>
            <a:r>
              <a:rPr lang="en-US" altLang="zh-TW" sz="2000" dirty="0" smtClean="0">
                <a:latin typeface="Adobe 繁黑體 Std B" pitchFamily="34" charset="-120"/>
                <a:ea typeface="Adobe 繁黑體 Std B" pitchFamily="34" charset="-120"/>
              </a:rPr>
              <a:t>)</a:t>
            </a:r>
          </a:p>
        </p:txBody>
      </p:sp>
      <p:sp>
        <p:nvSpPr>
          <p:cNvPr id="6" name="矩形 5"/>
          <p:cNvSpPr/>
          <p:nvPr/>
        </p:nvSpPr>
        <p:spPr>
          <a:xfrm>
            <a:off x="896112" y="3726007"/>
            <a:ext cx="7488936" cy="584775"/>
          </a:xfrm>
          <a:prstGeom prst="rect">
            <a:avLst/>
          </a:prstGeom>
        </p:spPr>
        <p:txBody>
          <a:bodyPr wrap="square">
            <a:spAutoFit/>
          </a:bodyPr>
          <a:lstStyle/>
          <a:p>
            <a:pPr algn="ctr"/>
            <a:r>
              <a:rPr lang="zh-TW" altLang="en-US" sz="3200" b="1" dirty="0" smtClean="0">
                <a:solidFill>
                  <a:srgbClr val="FF0066"/>
                </a:solidFill>
                <a:latin typeface="+mj-ea"/>
                <a:ea typeface="+mj-ea"/>
              </a:rPr>
              <a:t>報告人</a:t>
            </a:r>
            <a:r>
              <a:rPr lang="en-US" altLang="zh-TW" sz="3200" b="1" dirty="0" smtClean="0">
                <a:solidFill>
                  <a:srgbClr val="FF0066"/>
                </a:solidFill>
                <a:latin typeface="+mj-ea"/>
                <a:ea typeface="+mj-ea"/>
              </a:rPr>
              <a:t>:</a:t>
            </a:r>
            <a:r>
              <a:rPr lang="zh-TW" altLang="en-US" sz="3200" b="1" dirty="0" smtClean="0">
                <a:solidFill>
                  <a:srgbClr val="FF0066"/>
                </a:solidFill>
                <a:latin typeface="+mj-ea"/>
                <a:ea typeface="+mj-ea"/>
              </a:rPr>
              <a:t> </a:t>
            </a:r>
            <a:r>
              <a:rPr lang="zh-TW" altLang="en-US" sz="3200" b="1" dirty="0" smtClean="0">
                <a:solidFill>
                  <a:srgbClr val="0070C0"/>
                </a:solidFill>
                <a:latin typeface="+mj-ea"/>
                <a:ea typeface="+mj-ea"/>
              </a:rPr>
              <a:t>重慶國中 </a:t>
            </a:r>
            <a:r>
              <a:rPr lang="zh-TW" altLang="en-US" sz="3200" b="1" dirty="0" smtClean="0">
                <a:latin typeface="+mj-ea"/>
                <a:ea typeface="+mj-ea"/>
              </a:rPr>
              <a:t>周君豪</a:t>
            </a:r>
            <a:r>
              <a:rPr lang="zh-TW" altLang="en-US" sz="3200" b="1" dirty="0" smtClean="0">
                <a:latin typeface="+mj-ea"/>
              </a:rPr>
              <a:t>老師</a:t>
            </a:r>
            <a:endParaRPr lang="zh-TW" altLang="en-US" sz="3200" b="1" dirty="0">
              <a:latin typeface="+mj-ea"/>
            </a:endParaRPr>
          </a:p>
        </p:txBody>
      </p:sp>
      <p:sp>
        <p:nvSpPr>
          <p:cNvPr id="2" name="矩形 1"/>
          <p:cNvSpPr/>
          <p:nvPr/>
        </p:nvSpPr>
        <p:spPr>
          <a:xfrm>
            <a:off x="2959987" y="1354130"/>
            <a:ext cx="5620595" cy="923330"/>
          </a:xfrm>
          <a:prstGeom prst="rect">
            <a:avLst/>
          </a:prstGeom>
        </p:spPr>
        <p:txBody>
          <a:bodyPr wrap="square">
            <a:spAutoFit/>
          </a:bodyPr>
          <a:lstStyle/>
          <a:p>
            <a:r>
              <a:rPr lang="zh-TW" altLang="en-US" sz="5400" dirty="0" smtClean="0">
                <a:solidFill>
                  <a:srgbClr val="7030A0"/>
                </a:solidFill>
              </a:rPr>
              <a:t>失戀的藝術</a:t>
            </a:r>
            <a:endParaRPr lang="zh-TW" altLang="en-US" sz="5400" dirty="0">
              <a:solidFill>
                <a:srgbClr val="7030A0"/>
              </a:solidFill>
            </a:endParaRPr>
          </a:p>
        </p:txBody>
      </p:sp>
    </p:spTree>
    <p:extLst>
      <p:ext uri="{BB962C8B-B14F-4D97-AF65-F5344CB8AC3E}">
        <p14:creationId xmlns:p14="http://schemas.microsoft.com/office/powerpoint/2010/main" val="7707316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644447" y="475956"/>
            <a:ext cx="7666892" cy="5156748"/>
          </a:xfrm>
        </p:spPr>
        <p:txBody>
          <a:bodyPr>
            <a:noAutofit/>
          </a:bodyPr>
          <a:lstStyle/>
          <a:p>
            <a:r>
              <a:rPr lang="zh-TW" altLang="en-US" sz="2400" dirty="0" smtClean="0"/>
              <a:t>有戀愛經驗學生的心情感受，</a:t>
            </a:r>
            <a:r>
              <a:rPr lang="en-US" altLang="zh-TW" sz="2400" dirty="0" smtClean="0"/>
              <a:t>42.8%</a:t>
            </a:r>
            <a:r>
              <a:rPr lang="zh-TW" altLang="en-US" sz="2400" dirty="0" smtClean="0"/>
              <a:t>國中生及</a:t>
            </a:r>
            <a:r>
              <a:rPr lang="en-US" altLang="zh-TW" sz="2400" dirty="0" smtClean="0"/>
              <a:t>48.8%</a:t>
            </a:r>
            <a:r>
              <a:rPr lang="zh-TW" altLang="en-US" sz="2400" dirty="0" smtClean="0"/>
              <a:t>高中職學生都「覺得談戀愛能有人陪伴我，讓我不寂寞」。</a:t>
            </a:r>
            <a:endParaRPr lang="en-US" altLang="zh-TW" sz="2400" dirty="0" smtClean="0"/>
          </a:p>
          <a:p>
            <a:r>
              <a:rPr lang="zh-TW" altLang="en-US" sz="2400" dirty="0" smtClean="0"/>
              <a:t>有</a:t>
            </a:r>
            <a:r>
              <a:rPr lang="en-US" altLang="zh-TW" sz="2400" dirty="0" smtClean="0"/>
              <a:t>21.7%</a:t>
            </a:r>
            <a:r>
              <a:rPr lang="zh-TW" altLang="en-US" sz="2400" dirty="0" smtClean="0"/>
              <a:t>談戀愛國中生覺得談戀愛的確會影響課業成績，</a:t>
            </a:r>
            <a:endParaRPr lang="en-US" altLang="zh-TW" sz="2400" dirty="0" smtClean="0"/>
          </a:p>
          <a:p>
            <a:r>
              <a:rPr lang="zh-TW" altLang="en-US" sz="2400" dirty="0" smtClean="0"/>
              <a:t>但</a:t>
            </a:r>
            <a:r>
              <a:rPr lang="en-US" altLang="zh-TW" sz="2400" dirty="0" smtClean="0"/>
              <a:t>21%</a:t>
            </a:r>
            <a:r>
              <a:rPr lang="zh-TW" altLang="en-US" sz="2400" dirty="0" smtClean="0"/>
              <a:t>談戀愛的高中職學生卻認為談戀愛可以讓彼此互相督促，學業成績更進步。</a:t>
            </a:r>
          </a:p>
          <a:p>
            <a:r>
              <a:rPr lang="zh-TW" altLang="en-US" sz="2400" dirty="0" smtClean="0"/>
              <a:t>進一步分析所有受訪學生的心情溫度總分顯示，</a:t>
            </a:r>
            <a:endParaRPr lang="en-US" altLang="zh-TW" sz="2400" dirty="0" smtClean="0"/>
          </a:p>
          <a:p>
            <a:pPr marL="0" indent="0"/>
            <a:r>
              <a:rPr lang="zh-TW" altLang="en-US" sz="2400" dirty="0" smtClean="0"/>
              <a:t> 曾有過戀愛經驗者的心理困擾總分較高。</a:t>
            </a:r>
            <a:endParaRPr lang="en-US" altLang="zh-TW" sz="2400" dirty="0" smtClean="0"/>
          </a:p>
          <a:p>
            <a:pPr marL="0" indent="0"/>
            <a:r>
              <a:rPr lang="zh-TW" altLang="en-US" sz="2400" dirty="0" smtClean="0"/>
              <a:t> 可見中學生沈浸在戀愛的甜蜜滋味時，其實也有不等程度的苦惱，而這個苦惱常來自於「男女朋友」的人際相處問題。</a:t>
            </a:r>
            <a:endParaRPr lang="en-US" altLang="zh-TW" sz="2400" dirty="0" smtClean="0"/>
          </a:p>
          <a:p>
            <a:pPr marL="0" indent="0"/>
            <a:r>
              <a:rPr lang="en-US" altLang="zh-TW" sz="2400" dirty="0" smtClean="0"/>
              <a:t>(</a:t>
            </a:r>
            <a:r>
              <a:rPr lang="zh-TW" altLang="en-US" sz="2400" dirty="0" smtClean="0"/>
              <a:t>但衛生局強調，此次的問卷設計未考慮中學生是否在填問卷時誇大或隱匿情事的可能。</a:t>
            </a:r>
            <a:r>
              <a:rPr lang="en-US" altLang="zh-TW" sz="2400" dirty="0" smtClean="0"/>
              <a:t>)</a:t>
            </a:r>
          </a:p>
          <a:p>
            <a:pPr marL="0" indent="0"/>
            <a:r>
              <a:rPr lang="zh-TW" altLang="en-US" sz="2400" dirty="0" smtClean="0"/>
              <a:t>情字這條路變數多 </a:t>
            </a:r>
            <a:r>
              <a:rPr lang="en-US" altLang="zh-TW" sz="2400" dirty="0" smtClean="0"/>
              <a:t>7</a:t>
            </a:r>
            <a:r>
              <a:rPr lang="zh-TW" altLang="en-US" sz="2400" dirty="0" smtClean="0"/>
              <a:t>成有分手經驗</a:t>
            </a:r>
          </a:p>
          <a:p>
            <a:endParaRPr lang="zh-TW" altLang="en-US" sz="2100" dirty="0"/>
          </a:p>
        </p:txBody>
      </p:sp>
    </p:spTree>
    <p:extLst>
      <p:ext uri="{BB962C8B-B14F-4D97-AF65-F5344CB8AC3E}">
        <p14:creationId xmlns:p14="http://schemas.microsoft.com/office/powerpoint/2010/main" val="26894724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        </a:t>
            </a:r>
            <a:r>
              <a:rPr lang="zh-TW" altLang="en-US" sz="4800" dirty="0" smtClean="0"/>
              <a:t>討論題綱</a:t>
            </a:r>
            <a:endParaRPr lang="zh-TW" altLang="en-US" sz="4800" dirty="0"/>
          </a:p>
        </p:txBody>
      </p:sp>
      <p:sp>
        <p:nvSpPr>
          <p:cNvPr id="3" name="內容版面配置區 2"/>
          <p:cNvSpPr>
            <a:spLocks noGrp="1"/>
          </p:cNvSpPr>
          <p:nvPr>
            <p:ph idx="1"/>
          </p:nvPr>
        </p:nvSpPr>
        <p:spPr>
          <a:xfrm>
            <a:off x="800100" y="1243584"/>
            <a:ext cx="8258556" cy="4645151"/>
          </a:xfrm>
        </p:spPr>
        <p:txBody>
          <a:bodyPr>
            <a:normAutofit/>
          </a:bodyPr>
          <a:lstStyle/>
          <a:p>
            <a:r>
              <a:rPr lang="en-US" altLang="zh-TW" dirty="0"/>
              <a:t>1</a:t>
            </a:r>
            <a:r>
              <a:rPr lang="zh-TW" altLang="en-US" dirty="0"/>
              <a:t> 、喜歡一個人，可能會有那些表白方式</a:t>
            </a:r>
            <a:r>
              <a:rPr lang="zh-TW" altLang="zh-TW" dirty="0" smtClean="0"/>
              <a:t>？</a:t>
            </a:r>
            <a:endParaRPr lang="en-US" altLang="zh-TW" dirty="0" smtClean="0"/>
          </a:p>
          <a:p>
            <a:endParaRPr lang="en-US" altLang="zh-TW" dirty="0"/>
          </a:p>
          <a:p>
            <a:r>
              <a:rPr lang="en-US" altLang="zh-TW" dirty="0"/>
              <a:t>2</a:t>
            </a:r>
            <a:r>
              <a:rPr lang="zh-TW" altLang="en-US" dirty="0"/>
              <a:t>、與自己原本喜歡的人開始交往</a:t>
            </a:r>
            <a:r>
              <a:rPr lang="zh-TW" altLang="en-US" dirty="0" smtClean="0"/>
              <a:t>後</a:t>
            </a:r>
            <a:r>
              <a:rPr lang="en-US" altLang="zh-TW" dirty="0" smtClean="0"/>
              <a:t/>
            </a:r>
            <a:br>
              <a:rPr lang="en-US" altLang="zh-TW" dirty="0" smtClean="0"/>
            </a:br>
            <a:r>
              <a:rPr lang="zh-TW" altLang="en-US" dirty="0" smtClean="0"/>
              <a:t> 發現</a:t>
            </a:r>
            <a:r>
              <a:rPr lang="zh-TW" altLang="en-US" dirty="0"/>
              <a:t>喜歡的不是他，這時該怎麼辦</a:t>
            </a:r>
            <a:r>
              <a:rPr lang="zh-TW" altLang="en-US" dirty="0" smtClean="0"/>
              <a:t>？</a:t>
            </a:r>
            <a:endParaRPr lang="en-US" altLang="zh-TW" dirty="0" smtClean="0"/>
          </a:p>
          <a:p>
            <a:endParaRPr lang="en-US" altLang="zh-TW" dirty="0"/>
          </a:p>
          <a:p>
            <a:r>
              <a:rPr lang="en-US" altLang="zh-TW" dirty="0"/>
              <a:t>3</a:t>
            </a:r>
            <a:r>
              <a:rPr lang="zh-TW" altLang="en-US" dirty="0"/>
              <a:t> 、</a:t>
            </a:r>
            <a:r>
              <a:rPr lang="zh-TW" altLang="zh-TW" dirty="0"/>
              <a:t>女生個性很難捉摸</a:t>
            </a:r>
            <a:r>
              <a:rPr lang="zh-TW" altLang="zh-TW" dirty="0" smtClean="0"/>
              <a:t>，常常</a:t>
            </a:r>
            <a:r>
              <a:rPr lang="zh-TW" altLang="zh-TW" dirty="0"/>
              <a:t>說反話</a:t>
            </a:r>
            <a:r>
              <a:rPr lang="zh-TW" altLang="zh-TW" dirty="0" smtClean="0"/>
              <a:t>，</a:t>
            </a:r>
            <a:r>
              <a:rPr lang="en-US" altLang="zh-TW" dirty="0" smtClean="0"/>
              <a:t/>
            </a:r>
            <a:br>
              <a:rPr lang="en-US" altLang="zh-TW" dirty="0" smtClean="0"/>
            </a:br>
            <a:r>
              <a:rPr lang="zh-TW" altLang="en-US" dirty="0" smtClean="0"/>
              <a:t>  </a:t>
            </a:r>
            <a:r>
              <a:rPr lang="zh-TW" altLang="zh-TW" dirty="0" smtClean="0"/>
              <a:t>你</a:t>
            </a:r>
            <a:r>
              <a:rPr lang="zh-TW" altLang="zh-TW" dirty="0"/>
              <a:t>覺得呢？</a:t>
            </a:r>
            <a:endParaRPr lang="en-US" altLang="zh-TW" dirty="0"/>
          </a:p>
          <a:p>
            <a:endParaRPr lang="zh-TW" altLang="zh-TW" sz="2100" dirty="0"/>
          </a:p>
          <a:p>
            <a:endParaRPr lang="zh-TW" altLang="en-US" dirty="0"/>
          </a:p>
          <a:p>
            <a:endParaRPr lang="zh-TW" altLang="en-US" dirty="0"/>
          </a:p>
        </p:txBody>
      </p:sp>
    </p:spTree>
    <p:extLst>
      <p:ext uri="{BB962C8B-B14F-4D97-AF65-F5344CB8AC3E}">
        <p14:creationId xmlns:p14="http://schemas.microsoft.com/office/powerpoint/2010/main" val="3563517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zh-TW" altLang="zh-TW" b="0" dirty="0"/>
              <a:t>老師，我們談戀愛干你什麼事</a:t>
            </a:r>
            <a:r>
              <a:rPr lang="en-US" altLang="zh-TW" b="0" dirty="0"/>
              <a:t>│</a:t>
            </a:r>
            <a:r>
              <a:rPr lang="zh-TW" altLang="zh-TW" b="0" dirty="0"/>
              <a:t>女子月月友</a:t>
            </a:r>
            <a:r>
              <a:rPr lang="zh-TW" altLang="en-US" b="0" dirty="0"/>
              <a:t>  </a:t>
            </a:r>
            <a:r>
              <a:rPr lang="en-US" altLang="zh-TW" b="0" dirty="0"/>
              <a:t>(4:33</a:t>
            </a:r>
            <a:r>
              <a:rPr lang="en-US" altLang="zh-TW" b="0" dirty="0" smtClean="0"/>
              <a:t>) </a:t>
            </a:r>
            <a:endParaRPr lang="zh-TW" altLang="zh-TW" dirty="0"/>
          </a:p>
          <a:p>
            <a:r>
              <a:rPr lang="en-US" altLang="zh-TW" u="sng" dirty="0">
                <a:hlinkClick r:id="rId2"/>
              </a:rPr>
              <a:t>https://www.youtube.com/watch?v=Dk2AI9gdZys</a:t>
            </a:r>
            <a:endParaRPr lang="zh-TW" altLang="zh-TW" dirty="0"/>
          </a:p>
          <a:p>
            <a:endParaRPr lang="zh-TW" altLang="en-US" dirty="0"/>
          </a:p>
        </p:txBody>
      </p:sp>
    </p:spTree>
    <p:extLst>
      <p:ext uri="{BB962C8B-B14F-4D97-AF65-F5344CB8AC3E}">
        <p14:creationId xmlns:p14="http://schemas.microsoft.com/office/powerpoint/2010/main" val="3304676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0" y="1340768"/>
            <a:ext cx="8835745" cy="4536504"/>
          </a:xfrm>
          <a:prstGeom prst="rect">
            <a:avLst/>
          </a:prstGeom>
        </p:spPr>
      </p:pic>
      <p:sp>
        <p:nvSpPr>
          <p:cNvPr id="4" name="Rectangle 56"/>
          <p:cNvSpPr>
            <a:spLocks noChangeArrowheads="1"/>
          </p:cNvSpPr>
          <p:nvPr/>
        </p:nvSpPr>
        <p:spPr bwMode="auto">
          <a:xfrm>
            <a:off x="1058190" y="5877272"/>
            <a:ext cx="7920880"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a:r>
              <a:rPr lang="zh-TW" altLang="en-US" sz="1600" dirty="0">
                <a:ln w="1905"/>
                <a:solidFill>
                  <a:prstClr val="black"/>
                </a:solidFill>
                <a:effectLst>
                  <a:innerShdw blurRad="69850" dist="43180" dir="5400000">
                    <a:srgbClr val="000000">
                      <a:alpha val="65000"/>
                    </a:srgbClr>
                  </a:innerShdw>
                </a:effectLst>
                <a:latin typeface="新細明體"/>
              </a:rPr>
              <a:t>資料參考</a:t>
            </a:r>
            <a:r>
              <a:rPr lang="en-US" altLang="zh-TW" sz="1600" dirty="0">
                <a:ln w="1905"/>
                <a:solidFill>
                  <a:prstClr val="black"/>
                </a:solidFill>
                <a:effectLst>
                  <a:innerShdw blurRad="69850" dist="43180" dir="5400000">
                    <a:srgbClr val="000000">
                      <a:alpha val="65000"/>
                    </a:srgbClr>
                  </a:innerShdw>
                </a:effectLst>
                <a:latin typeface="新細明體"/>
              </a:rPr>
              <a:t>:</a:t>
            </a:r>
            <a:r>
              <a:rPr lang="zh-TW" altLang="en-US" sz="1600" dirty="0" smtClean="0">
                <a:ln w="1905"/>
                <a:solidFill>
                  <a:prstClr val="black"/>
                </a:solidFill>
                <a:effectLst>
                  <a:innerShdw blurRad="69850" dist="43180" dir="5400000">
                    <a:srgbClr val="000000">
                      <a:alpha val="65000"/>
                    </a:srgbClr>
                  </a:innerShdw>
                </a:effectLst>
                <a:latin typeface="新細明體" panose="02020500000000000000" pitchFamily="18" charset="-120"/>
              </a:rPr>
              <a:t>性別意識成長 數位學習</a:t>
            </a:r>
            <a:r>
              <a:rPr lang="zh-TW" altLang="en-US" sz="1600" dirty="0">
                <a:ln w="1905"/>
                <a:solidFill>
                  <a:prstClr val="black"/>
                </a:solidFill>
                <a:effectLst>
                  <a:innerShdw blurRad="69850" dist="43180" dir="5400000">
                    <a:srgbClr val="000000">
                      <a:alpha val="65000"/>
                    </a:srgbClr>
                  </a:innerShdw>
                </a:effectLst>
                <a:latin typeface="新細明體" panose="02020500000000000000" pitchFamily="18" charset="-120"/>
              </a:rPr>
              <a:t>課程</a:t>
            </a:r>
            <a:r>
              <a:rPr lang="zh-TW" altLang="en-US" sz="1600" dirty="0" smtClean="0">
                <a:ln w="1905"/>
                <a:solidFill>
                  <a:prstClr val="black"/>
                </a:solidFill>
                <a:effectLst>
                  <a:innerShdw blurRad="69850" dist="43180" dir="5400000">
                    <a:srgbClr val="000000">
                      <a:alpha val="65000"/>
                    </a:srgbClr>
                  </a:innerShdw>
                </a:effectLst>
                <a:latin typeface="新細明體" panose="02020500000000000000" pitchFamily="18" charset="-120"/>
              </a:rPr>
              <a:t>手冊，教育部</a:t>
            </a:r>
            <a:r>
              <a:rPr lang="en-US" altLang="zh-TW" sz="1600" dirty="0" smtClean="0">
                <a:ln w="1905"/>
                <a:solidFill>
                  <a:prstClr val="black"/>
                </a:solidFill>
                <a:effectLst>
                  <a:innerShdw blurRad="69850" dist="43180" dir="5400000">
                    <a:srgbClr val="000000">
                      <a:alpha val="65000"/>
                    </a:srgbClr>
                  </a:innerShdw>
                </a:effectLst>
                <a:latin typeface="新細明體" panose="02020500000000000000" pitchFamily="18" charset="-120"/>
              </a:rPr>
              <a:t>2017</a:t>
            </a:r>
            <a:endParaRPr lang="en-US" altLang="zh-TW" sz="1600" b="1" dirty="0">
              <a:ln w="1905"/>
              <a:solidFill>
                <a:prstClr val="black"/>
              </a:solidFill>
              <a:effectLst>
                <a:innerShdw blurRad="69850" dist="43180" dir="5400000">
                  <a:srgbClr val="000000">
                    <a:alpha val="65000"/>
                  </a:srgbClr>
                </a:innerShdw>
              </a:effectLst>
              <a:latin typeface="新細明體" panose="02020500000000000000" pitchFamily="18" charset="-120"/>
            </a:endParaRPr>
          </a:p>
        </p:txBody>
      </p:sp>
      <p:sp>
        <p:nvSpPr>
          <p:cNvPr id="5" name="Rectangle 56"/>
          <p:cNvSpPr>
            <a:spLocks noChangeArrowheads="1"/>
          </p:cNvSpPr>
          <p:nvPr/>
        </p:nvSpPr>
        <p:spPr bwMode="auto">
          <a:xfrm>
            <a:off x="216495" y="92787"/>
            <a:ext cx="680377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TW" altLang="en-US" sz="6000" b="1" dirty="0" smtClean="0">
                <a:ln w="1905"/>
                <a:solidFill>
                  <a:srgbClr val="002060"/>
                </a:solidFill>
                <a:effectLst>
                  <a:innerShdw blurRad="69850" dist="43180" dir="5400000">
                    <a:srgbClr val="000000">
                      <a:alpha val="65000"/>
                    </a:srgbClr>
                  </a:innerShdw>
                </a:effectLst>
                <a:latin typeface="標楷體" pitchFamily="65" charset="-120"/>
                <a:ea typeface="標楷體" pitchFamily="65" charset="-120"/>
              </a:rPr>
              <a:t>當孩子談情說愛</a:t>
            </a:r>
            <a:r>
              <a:rPr lang="en-US" altLang="zh-TW" sz="6000" b="1" dirty="0" smtClean="0">
                <a:ln w="1905"/>
                <a:solidFill>
                  <a:srgbClr val="002060"/>
                </a:solidFill>
                <a:effectLst>
                  <a:innerShdw blurRad="69850" dist="43180" dir="5400000">
                    <a:srgbClr val="000000">
                      <a:alpha val="65000"/>
                    </a:srgbClr>
                  </a:innerShdw>
                </a:effectLst>
                <a:latin typeface="標楷體" pitchFamily="65" charset="-120"/>
                <a:ea typeface="標楷體" pitchFamily="65" charset="-120"/>
              </a:rPr>
              <a:t>…</a:t>
            </a:r>
            <a:endParaRPr lang="en-US" altLang="zh-TW" sz="6000" b="1" dirty="0">
              <a:ln w="1905"/>
              <a:solidFill>
                <a:srgbClr val="002060"/>
              </a:solidFill>
              <a:effectLst>
                <a:innerShdw blurRad="69850" dist="43180" dir="5400000">
                  <a:srgbClr val="000000">
                    <a:alpha val="65000"/>
                  </a:srgbClr>
                </a:innerShdw>
              </a:effectLst>
              <a:latin typeface="標楷體" pitchFamily="65" charset="-120"/>
              <a:ea typeface="標楷體" pitchFamily="65" charset="-120"/>
            </a:endParaRPr>
          </a:p>
        </p:txBody>
      </p:sp>
    </p:spTree>
    <p:extLst>
      <p:ext uri="{BB962C8B-B14F-4D97-AF65-F5344CB8AC3E}">
        <p14:creationId xmlns:p14="http://schemas.microsoft.com/office/powerpoint/2010/main" val="37963538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Oval 2"/>
          <p:cNvSpPr>
            <a:spLocks noChangeArrowheads="1"/>
          </p:cNvSpPr>
          <p:nvPr/>
        </p:nvSpPr>
        <p:spPr bwMode="auto">
          <a:xfrm>
            <a:off x="1476375" y="2205038"/>
            <a:ext cx="6480175" cy="3887787"/>
          </a:xfrm>
          <a:prstGeom prst="ellipse">
            <a:avLst/>
          </a:prstGeom>
          <a:noFill/>
          <a:ln w="1270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kumimoji="1" lang="zh-TW" altLang="en-US" sz="3200">
              <a:solidFill>
                <a:srgbClr val="2A1500"/>
              </a:solidFill>
              <a:latin typeface="文鼎新藝體" panose="040B0A09000000000000" pitchFamily="81" charset="-120"/>
              <a:ea typeface="文鼎新藝體" panose="040B0A09000000000000" pitchFamily="81" charset="-120"/>
            </a:endParaRPr>
          </a:p>
        </p:txBody>
      </p:sp>
      <p:grpSp>
        <p:nvGrpSpPr>
          <p:cNvPr id="23555" name="Group 5"/>
          <p:cNvGrpSpPr>
            <a:grpSpLocks/>
          </p:cNvGrpSpPr>
          <p:nvPr/>
        </p:nvGrpSpPr>
        <p:grpSpPr bwMode="auto">
          <a:xfrm>
            <a:off x="684213" y="1773238"/>
            <a:ext cx="2663825" cy="2016125"/>
            <a:chOff x="431" y="1162"/>
            <a:chExt cx="1542" cy="1270"/>
          </a:xfrm>
          <a:solidFill>
            <a:srgbClr val="FFFF00"/>
          </a:solidFill>
        </p:grpSpPr>
        <p:sp>
          <p:nvSpPr>
            <p:cNvPr id="23570" name="Oval 6"/>
            <p:cNvSpPr>
              <a:spLocks noChangeArrowheads="1"/>
            </p:cNvSpPr>
            <p:nvPr/>
          </p:nvSpPr>
          <p:spPr bwMode="auto">
            <a:xfrm>
              <a:off x="431" y="1162"/>
              <a:ext cx="1542" cy="12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kumimoji="1" lang="zh-TW" altLang="en-US" sz="3200">
                <a:solidFill>
                  <a:srgbClr val="2A1500"/>
                </a:solidFill>
                <a:latin typeface="文鼎新藝體" panose="040B0A09000000000000" pitchFamily="81" charset="-120"/>
                <a:ea typeface="文鼎新藝體" panose="040B0A09000000000000" pitchFamily="81" charset="-120"/>
              </a:endParaRPr>
            </a:p>
          </p:txBody>
        </p:sp>
        <p:sp>
          <p:nvSpPr>
            <p:cNvPr id="23571" name="Text Box 7"/>
            <p:cNvSpPr txBox="1">
              <a:spLocks noChangeArrowheads="1"/>
            </p:cNvSpPr>
            <p:nvPr/>
          </p:nvSpPr>
          <p:spPr bwMode="auto">
            <a:xfrm>
              <a:off x="566" y="1477"/>
              <a:ext cx="1316" cy="6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3200">
                  <a:solidFill>
                    <a:schemeClr val="tx1"/>
                  </a:solidFill>
                  <a:latin typeface="Arial" pitchFamily="34" charset="0"/>
                  <a:ea typeface="華康魏碑體"/>
                  <a:cs typeface="華康魏碑體"/>
                </a:defRPr>
              </a:lvl1pPr>
              <a:lvl2pPr marL="742950" indent="-285750" eaLnBrk="0" hangingPunct="0">
                <a:defRPr kumimoji="1" sz="3200">
                  <a:solidFill>
                    <a:schemeClr val="tx1"/>
                  </a:solidFill>
                  <a:latin typeface="Arial" pitchFamily="34" charset="0"/>
                  <a:ea typeface="華康魏碑體"/>
                  <a:cs typeface="華康魏碑體"/>
                </a:defRPr>
              </a:lvl2pPr>
              <a:lvl3pPr marL="1143000" indent="-228600" eaLnBrk="0" hangingPunct="0">
                <a:defRPr kumimoji="1" sz="3200">
                  <a:solidFill>
                    <a:schemeClr val="tx1"/>
                  </a:solidFill>
                  <a:latin typeface="Arial" pitchFamily="34" charset="0"/>
                  <a:ea typeface="華康魏碑體"/>
                  <a:cs typeface="華康魏碑體"/>
                </a:defRPr>
              </a:lvl3pPr>
              <a:lvl4pPr marL="1600200" indent="-228600" eaLnBrk="0" hangingPunct="0">
                <a:defRPr kumimoji="1" sz="3200">
                  <a:solidFill>
                    <a:schemeClr val="tx1"/>
                  </a:solidFill>
                  <a:latin typeface="Arial" pitchFamily="34" charset="0"/>
                  <a:ea typeface="華康魏碑體"/>
                  <a:cs typeface="華康魏碑體"/>
                </a:defRPr>
              </a:lvl4pPr>
              <a:lvl5pPr marL="2057400" indent="-228600" eaLnBrk="0" hangingPunct="0">
                <a:defRPr kumimoji="1" sz="3200">
                  <a:solidFill>
                    <a:schemeClr val="tx1"/>
                  </a:solidFill>
                  <a:latin typeface="Arial" pitchFamily="34" charset="0"/>
                  <a:ea typeface="華康魏碑體"/>
                  <a:cs typeface="華康魏碑體"/>
                </a:defRPr>
              </a:lvl5pPr>
              <a:lvl6pPr marL="25146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6pPr>
              <a:lvl7pPr marL="29718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7pPr>
              <a:lvl8pPr marL="34290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8pPr>
              <a:lvl9pPr marL="38862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9pPr>
            </a:lstStyle>
            <a:p>
              <a:pPr algn="ctr" eaLnBrk="1" fontAlgn="base" hangingPunct="1">
                <a:spcAft>
                  <a:spcPct val="0"/>
                </a:spcAft>
              </a:pPr>
              <a:r>
                <a:rPr lang="zh-TW" altLang="en-US" dirty="0" smtClean="0">
                  <a:solidFill>
                    <a:srgbClr val="002060"/>
                  </a:solidFill>
                  <a:latin typeface="文鼎新藝體" panose="040B0A09000000000000" pitchFamily="81" charset="-120"/>
                  <a:ea typeface="文鼎新藝體" panose="040B0A09000000000000" pitchFamily="81" charset="-120"/>
                  <a:hlinkClick r:id="" action="ppaction://noaction"/>
                </a:rPr>
                <a:t>愛的表白</a:t>
              </a:r>
              <a:endParaRPr lang="en-US" altLang="zh-TW" dirty="0" smtClean="0">
                <a:solidFill>
                  <a:srgbClr val="002060"/>
                </a:solidFill>
                <a:latin typeface="文鼎新藝體" panose="040B0A09000000000000" pitchFamily="81" charset="-120"/>
                <a:ea typeface="文鼎新藝體" panose="040B0A09000000000000" pitchFamily="81" charset="-120"/>
                <a:hlinkClick r:id="" action="ppaction://noaction"/>
              </a:endParaRPr>
            </a:p>
            <a:p>
              <a:pPr algn="ctr" eaLnBrk="1" fontAlgn="base" hangingPunct="1">
                <a:spcAft>
                  <a:spcPct val="0"/>
                </a:spcAft>
              </a:pPr>
              <a:r>
                <a:rPr lang="zh-TW" altLang="en-US" dirty="0" smtClean="0">
                  <a:solidFill>
                    <a:srgbClr val="002060"/>
                  </a:solidFill>
                  <a:latin typeface="文鼎新藝體" panose="040B0A09000000000000" pitchFamily="81" charset="-120"/>
                  <a:ea typeface="文鼎新藝體" panose="040B0A09000000000000" pitchFamily="81" charset="-120"/>
                  <a:hlinkClick r:id="" action="ppaction://noaction"/>
                </a:rPr>
                <a:t>溝通表達</a:t>
              </a:r>
              <a:endParaRPr lang="zh-TW" altLang="en-US" dirty="0">
                <a:solidFill>
                  <a:srgbClr val="002060"/>
                </a:solidFill>
                <a:latin typeface="文鼎新藝體" panose="040B0A09000000000000" pitchFamily="81" charset="-120"/>
                <a:ea typeface="文鼎新藝體" panose="040B0A09000000000000" pitchFamily="81" charset="-120"/>
              </a:endParaRPr>
            </a:p>
          </p:txBody>
        </p:sp>
      </p:grpSp>
      <p:grpSp>
        <p:nvGrpSpPr>
          <p:cNvPr id="23556" name="Group 8"/>
          <p:cNvGrpSpPr>
            <a:grpSpLocks/>
          </p:cNvGrpSpPr>
          <p:nvPr/>
        </p:nvGrpSpPr>
        <p:grpSpPr bwMode="auto">
          <a:xfrm>
            <a:off x="684213" y="4437063"/>
            <a:ext cx="2447925" cy="2016125"/>
            <a:chOff x="431" y="1162"/>
            <a:chExt cx="1542" cy="1270"/>
          </a:xfrm>
          <a:solidFill>
            <a:schemeClr val="accent3">
              <a:lumMod val="75000"/>
            </a:schemeClr>
          </a:solidFill>
        </p:grpSpPr>
        <p:sp>
          <p:nvSpPr>
            <p:cNvPr id="23568" name="Oval 9"/>
            <p:cNvSpPr>
              <a:spLocks noChangeArrowheads="1"/>
            </p:cNvSpPr>
            <p:nvPr/>
          </p:nvSpPr>
          <p:spPr bwMode="auto">
            <a:xfrm>
              <a:off x="431" y="1162"/>
              <a:ext cx="1542" cy="1270"/>
            </a:xfrm>
            <a:prstGeom prst="ellipse">
              <a:avLst/>
            </a:prstGeom>
            <a:grpFill/>
            <a:ln w="9525">
              <a:solidFill>
                <a:srgbClr val="000000"/>
              </a:solidFill>
              <a:round/>
              <a:headEnd/>
              <a:tailEnd/>
            </a:ln>
            <a:extLst/>
          </p:spPr>
          <p:txBody>
            <a:bodyPr wrap="none" anchor="ctr"/>
            <a:lstStyle/>
            <a:p>
              <a:pPr fontAlgn="base">
                <a:spcBef>
                  <a:spcPct val="0"/>
                </a:spcBef>
                <a:spcAft>
                  <a:spcPct val="0"/>
                </a:spcAft>
              </a:pPr>
              <a:endParaRPr kumimoji="1" lang="zh-TW" altLang="en-US" sz="3200">
                <a:solidFill>
                  <a:srgbClr val="2A1500"/>
                </a:solidFill>
                <a:latin typeface="文鼎新藝體" panose="040B0A09000000000000" pitchFamily="81" charset="-120"/>
                <a:ea typeface="文鼎新藝體" panose="040B0A09000000000000" pitchFamily="81" charset="-120"/>
              </a:endParaRPr>
            </a:p>
          </p:txBody>
        </p:sp>
        <p:sp>
          <p:nvSpPr>
            <p:cNvPr id="23569" name="Text Box 10"/>
            <p:cNvSpPr txBox="1">
              <a:spLocks noChangeArrowheads="1"/>
            </p:cNvSpPr>
            <p:nvPr/>
          </p:nvSpPr>
          <p:spPr bwMode="auto">
            <a:xfrm>
              <a:off x="567" y="1434"/>
              <a:ext cx="1316" cy="679"/>
            </a:xfrm>
            <a:prstGeom prst="rect">
              <a:avLst/>
            </a:prstGeom>
            <a:grpFill/>
            <a:ln w="9525">
              <a:noFill/>
              <a:miter lim="800000"/>
              <a:headEnd/>
              <a:tailEnd/>
            </a:ln>
            <a:extLst/>
          </p:spPr>
          <p:txBody>
            <a:bodyPr>
              <a:spAutoFit/>
            </a:bodyPr>
            <a:lstStyle>
              <a:lvl1pPr eaLnBrk="0" hangingPunct="0">
                <a:defRPr kumimoji="1" sz="3200">
                  <a:solidFill>
                    <a:schemeClr val="tx1"/>
                  </a:solidFill>
                  <a:latin typeface="Arial" pitchFamily="34" charset="0"/>
                  <a:ea typeface="華康魏碑體"/>
                  <a:cs typeface="華康魏碑體"/>
                </a:defRPr>
              </a:lvl1pPr>
              <a:lvl2pPr marL="742950" indent="-285750" eaLnBrk="0" hangingPunct="0">
                <a:defRPr kumimoji="1" sz="3200">
                  <a:solidFill>
                    <a:schemeClr val="tx1"/>
                  </a:solidFill>
                  <a:latin typeface="Arial" pitchFamily="34" charset="0"/>
                  <a:ea typeface="華康魏碑體"/>
                  <a:cs typeface="華康魏碑體"/>
                </a:defRPr>
              </a:lvl2pPr>
              <a:lvl3pPr marL="1143000" indent="-228600" eaLnBrk="0" hangingPunct="0">
                <a:defRPr kumimoji="1" sz="3200">
                  <a:solidFill>
                    <a:schemeClr val="tx1"/>
                  </a:solidFill>
                  <a:latin typeface="Arial" pitchFamily="34" charset="0"/>
                  <a:ea typeface="華康魏碑體"/>
                  <a:cs typeface="華康魏碑體"/>
                </a:defRPr>
              </a:lvl3pPr>
              <a:lvl4pPr marL="1600200" indent="-228600" eaLnBrk="0" hangingPunct="0">
                <a:defRPr kumimoji="1" sz="3200">
                  <a:solidFill>
                    <a:schemeClr val="tx1"/>
                  </a:solidFill>
                  <a:latin typeface="Arial" pitchFamily="34" charset="0"/>
                  <a:ea typeface="華康魏碑體"/>
                  <a:cs typeface="華康魏碑體"/>
                </a:defRPr>
              </a:lvl4pPr>
              <a:lvl5pPr marL="2057400" indent="-228600" eaLnBrk="0" hangingPunct="0">
                <a:defRPr kumimoji="1" sz="3200">
                  <a:solidFill>
                    <a:schemeClr val="tx1"/>
                  </a:solidFill>
                  <a:latin typeface="Arial" pitchFamily="34" charset="0"/>
                  <a:ea typeface="華康魏碑體"/>
                  <a:cs typeface="華康魏碑體"/>
                </a:defRPr>
              </a:lvl5pPr>
              <a:lvl6pPr marL="25146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6pPr>
              <a:lvl7pPr marL="29718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7pPr>
              <a:lvl8pPr marL="34290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8pPr>
              <a:lvl9pPr marL="38862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9pPr>
            </a:lstStyle>
            <a:p>
              <a:pPr algn="ctr" eaLnBrk="1" fontAlgn="base" hangingPunct="1">
                <a:spcBef>
                  <a:spcPct val="50000"/>
                </a:spcBef>
                <a:spcAft>
                  <a:spcPct val="0"/>
                </a:spcAft>
              </a:pPr>
              <a:r>
                <a:rPr lang="zh-TW" altLang="en-US" dirty="0" smtClean="0">
                  <a:solidFill>
                    <a:srgbClr val="002060"/>
                  </a:solidFill>
                  <a:latin typeface="文鼎新藝體" panose="040B0A09000000000000" pitchFamily="81" charset="-120"/>
                  <a:ea typeface="文鼎新藝體" panose="040B0A09000000000000" pitchFamily="81" charset="-120"/>
                  <a:hlinkClick r:id="" action="ppaction://noaction"/>
                </a:rPr>
                <a:t>親密關係做決定</a:t>
              </a:r>
              <a:endParaRPr lang="zh-TW" altLang="en-US" dirty="0">
                <a:solidFill>
                  <a:srgbClr val="002060"/>
                </a:solidFill>
                <a:latin typeface="文鼎新藝體" panose="040B0A09000000000000" pitchFamily="81" charset="-120"/>
                <a:ea typeface="文鼎新藝體" panose="040B0A09000000000000" pitchFamily="81" charset="-120"/>
              </a:endParaRPr>
            </a:p>
          </p:txBody>
        </p:sp>
      </p:grpSp>
      <p:grpSp>
        <p:nvGrpSpPr>
          <p:cNvPr id="23557" name="Group 11"/>
          <p:cNvGrpSpPr>
            <a:grpSpLocks/>
          </p:cNvGrpSpPr>
          <p:nvPr/>
        </p:nvGrpSpPr>
        <p:grpSpPr bwMode="auto">
          <a:xfrm>
            <a:off x="6084888" y="1773238"/>
            <a:ext cx="2447925" cy="2016125"/>
            <a:chOff x="431" y="1162"/>
            <a:chExt cx="1542" cy="1270"/>
          </a:xfrm>
          <a:solidFill>
            <a:schemeClr val="accent6">
              <a:lumMod val="20000"/>
              <a:lumOff val="80000"/>
            </a:schemeClr>
          </a:solidFill>
        </p:grpSpPr>
        <p:sp>
          <p:nvSpPr>
            <p:cNvPr id="23566" name="Oval 12"/>
            <p:cNvSpPr>
              <a:spLocks noChangeArrowheads="1"/>
            </p:cNvSpPr>
            <p:nvPr/>
          </p:nvSpPr>
          <p:spPr bwMode="auto">
            <a:xfrm>
              <a:off x="431" y="1162"/>
              <a:ext cx="1542" cy="1270"/>
            </a:xfrm>
            <a:prstGeom prst="ellipse">
              <a:avLst/>
            </a:prstGeom>
            <a:grpFill/>
            <a:ln w="9525">
              <a:solidFill>
                <a:srgbClr val="000000"/>
              </a:solidFill>
              <a:round/>
              <a:headEnd/>
              <a:tailEnd/>
            </a:ln>
            <a:extLst/>
          </p:spPr>
          <p:txBody>
            <a:bodyPr wrap="none" anchor="ctr"/>
            <a:lstStyle/>
            <a:p>
              <a:pPr fontAlgn="base">
                <a:spcBef>
                  <a:spcPct val="0"/>
                </a:spcBef>
                <a:spcAft>
                  <a:spcPct val="0"/>
                </a:spcAft>
              </a:pPr>
              <a:endParaRPr kumimoji="1" lang="zh-TW" altLang="en-US" sz="3200">
                <a:solidFill>
                  <a:srgbClr val="2A1500"/>
                </a:solidFill>
                <a:latin typeface="文鼎新藝體" panose="040B0A09000000000000" pitchFamily="81" charset="-120"/>
                <a:ea typeface="文鼎新藝體" panose="040B0A09000000000000" pitchFamily="81" charset="-120"/>
              </a:endParaRPr>
            </a:p>
          </p:txBody>
        </p:sp>
        <p:sp>
          <p:nvSpPr>
            <p:cNvPr id="23567" name="Text Box 13"/>
            <p:cNvSpPr txBox="1">
              <a:spLocks noChangeArrowheads="1"/>
            </p:cNvSpPr>
            <p:nvPr/>
          </p:nvSpPr>
          <p:spPr bwMode="auto">
            <a:xfrm>
              <a:off x="567" y="1434"/>
              <a:ext cx="1316" cy="679"/>
            </a:xfrm>
            <a:prstGeom prst="rect">
              <a:avLst/>
            </a:prstGeom>
            <a:grpFill/>
            <a:ln w="9525">
              <a:noFill/>
              <a:miter lim="800000"/>
              <a:headEnd/>
              <a:tailEnd/>
            </a:ln>
            <a:extLst/>
          </p:spPr>
          <p:txBody>
            <a:bodyPr>
              <a:spAutoFit/>
            </a:bodyPr>
            <a:lstStyle>
              <a:lvl1pPr eaLnBrk="0" hangingPunct="0">
                <a:defRPr kumimoji="1" sz="3200">
                  <a:solidFill>
                    <a:schemeClr val="tx1"/>
                  </a:solidFill>
                  <a:latin typeface="Arial" pitchFamily="34" charset="0"/>
                  <a:ea typeface="華康魏碑體"/>
                  <a:cs typeface="華康魏碑體"/>
                </a:defRPr>
              </a:lvl1pPr>
              <a:lvl2pPr marL="742950" indent="-285750" eaLnBrk="0" hangingPunct="0">
                <a:defRPr kumimoji="1" sz="3200">
                  <a:solidFill>
                    <a:schemeClr val="tx1"/>
                  </a:solidFill>
                  <a:latin typeface="Arial" pitchFamily="34" charset="0"/>
                  <a:ea typeface="華康魏碑體"/>
                  <a:cs typeface="華康魏碑體"/>
                </a:defRPr>
              </a:lvl2pPr>
              <a:lvl3pPr marL="1143000" indent="-228600" eaLnBrk="0" hangingPunct="0">
                <a:defRPr kumimoji="1" sz="3200">
                  <a:solidFill>
                    <a:schemeClr val="tx1"/>
                  </a:solidFill>
                  <a:latin typeface="Arial" pitchFamily="34" charset="0"/>
                  <a:ea typeface="華康魏碑體"/>
                  <a:cs typeface="華康魏碑體"/>
                </a:defRPr>
              </a:lvl3pPr>
              <a:lvl4pPr marL="1600200" indent="-228600" eaLnBrk="0" hangingPunct="0">
                <a:defRPr kumimoji="1" sz="3200">
                  <a:solidFill>
                    <a:schemeClr val="tx1"/>
                  </a:solidFill>
                  <a:latin typeface="Arial" pitchFamily="34" charset="0"/>
                  <a:ea typeface="華康魏碑體"/>
                  <a:cs typeface="華康魏碑體"/>
                </a:defRPr>
              </a:lvl4pPr>
              <a:lvl5pPr marL="2057400" indent="-228600" eaLnBrk="0" hangingPunct="0">
                <a:defRPr kumimoji="1" sz="3200">
                  <a:solidFill>
                    <a:schemeClr val="tx1"/>
                  </a:solidFill>
                  <a:latin typeface="Arial" pitchFamily="34" charset="0"/>
                  <a:ea typeface="華康魏碑體"/>
                  <a:cs typeface="華康魏碑體"/>
                </a:defRPr>
              </a:lvl5pPr>
              <a:lvl6pPr marL="25146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6pPr>
              <a:lvl7pPr marL="29718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7pPr>
              <a:lvl8pPr marL="34290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8pPr>
              <a:lvl9pPr marL="38862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9pPr>
            </a:lstStyle>
            <a:p>
              <a:pPr algn="ctr" eaLnBrk="1" fontAlgn="base" hangingPunct="1">
                <a:spcBef>
                  <a:spcPct val="0"/>
                </a:spcBef>
                <a:spcAft>
                  <a:spcPct val="0"/>
                </a:spcAft>
              </a:pPr>
              <a:r>
                <a:rPr lang="zh-TW" altLang="en-US" dirty="0" smtClean="0">
                  <a:solidFill>
                    <a:srgbClr val="002060"/>
                  </a:solidFill>
                  <a:latin typeface="文鼎新藝體" panose="040B0A09000000000000" pitchFamily="81" charset="-120"/>
                  <a:ea typeface="文鼎新藝體" panose="040B0A09000000000000" pitchFamily="81" charset="-120"/>
                  <a:hlinkClick r:id="" action="ppaction://noaction"/>
                </a:rPr>
                <a:t>告白接受</a:t>
              </a:r>
              <a:endParaRPr lang="zh-TW" altLang="en-US" dirty="0">
                <a:solidFill>
                  <a:srgbClr val="002060"/>
                </a:solidFill>
                <a:latin typeface="文鼎新藝體" panose="040B0A09000000000000" pitchFamily="81" charset="-120"/>
                <a:ea typeface="文鼎新藝體" panose="040B0A09000000000000" pitchFamily="81" charset="-120"/>
                <a:hlinkClick r:id="" action="ppaction://noaction"/>
              </a:endParaRPr>
            </a:p>
            <a:p>
              <a:pPr algn="ctr" eaLnBrk="1" fontAlgn="base" hangingPunct="1">
                <a:spcBef>
                  <a:spcPct val="0"/>
                </a:spcBef>
                <a:spcAft>
                  <a:spcPct val="0"/>
                </a:spcAft>
              </a:pPr>
              <a:r>
                <a:rPr lang="zh-TW" altLang="en-US" dirty="0">
                  <a:solidFill>
                    <a:srgbClr val="002060"/>
                  </a:solidFill>
                  <a:latin typeface="文鼎新藝體" panose="040B0A09000000000000" pitchFamily="81" charset="-120"/>
                  <a:ea typeface="文鼎新藝體" panose="040B0A09000000000000" pitchFamily="81" charset="-120"/>
                  <a:hlinkClick r:id="" action="ppaction://noaction"/>
                </a:rPr>
                <a:t>與拒絕 </a:t>
              </a:r>
              <a:endParaRPr lang="zh-TW" altLang="en-US" dirty="0">
                <a:solidFill>
                  <a:srgbClr val="002060"/>
                </a:solidFill>
                <a:latin typeface="文鼎新藝體" panose="040B0A09000000000000" pitchFamily="81" charset="-120"/>
                <a:ea typeface="文鼎新藝體" panose="040B0A09000000000000" pitchFamily="81" charset="-120"/>
              </a:endParaRPr>
            </a:p>
          </p:txBody>
        </p:sp>
      </p:grpSp>
      <p:pic>
        <p:nvPicPr>
          <p:cNvPr id="23559" name="Picture 17" descr="Image145">
            <a:hlinkClick r:id="" action="ppaction://noaction"/>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2565400"/>
            <a:ext cx="3241675"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Rectangle 18"/>
          <p:cNvSpPr>
            <a:spLocks noChangeArrowheads="1"/>
          </p:cNvSpPr>
          <p:nvPr/>
        </p:nvSpPr>
        <p:spPr bwMode="auto">
          <a:xfrm>
            <a:off x="3305175" y="4724400"/>
            <a:ext cx="28511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fontAlgn="base">
              <a:spcBef>
                <a:spcPct val="0"/>
              </a:spcBef>
              <a:spcAft>
                <a:spcPct val="0"/>
              </a:spcAft>
            </a:pPr>
            <a:r>
              <a:rPr kumimoji="1" lang="zh-TW" altLang="en-US" sz="2800" i="1" dirty="0">
                <a:solidFill>
                  <a:srgbClr val="FF0000"/>
                </a:solidFill>
                <a:latin typeface="文鼎新藝體" panose="040B0A09000000000000" pitchFamily="81" charset="-120"/>
                <a:ea typeface="文鼎新藝體" panose="040B0A09000000000000" pitchFamily="81" charset="-120"/>
              </a:rPr>
              <a:t>建立自我概念，</a:t>
            </a:r>
          </a:p>
          <a:p>
            <a:pPr algn="ctr" fontAlgn="base">
              <a:spcBef>
                <a:spcPct val="0"/>
              </a:spcBef>
              <a:spcAft>
                <a:spcPct val="0"/>
              </a:spcAft>
            </a:pPr>
            <a:r>
              <a:rPr kumimoji="1" lang="zh-TW" altLang="en-US" sz="2800" i="1" dirty="0">
                <a:solidFill>
                  <a:srgbClr val="FF0000"/>
                </a:solidFill>
                <a:latin typeface="文鼎新藝體" panose="040B0A09000000000000" pitchFamily="81" charset="-120"/>
                <a:ea typeface="文鼎新藝體" panose="040B0A09000000000000" pitchFamily="81" charset="-120"/>
              </a:rPr>
              <a:t>提升自尊與自信 </a:t>
            </a:r>
          </a:p>
        </p:txBody>
      </p:sp>
      <p:pic>
        <p:nvPicPr>
          <p:cNvPr id="23561" name="Picture 19" descr="愛心"/>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3434">
            <a:off x="2289175" y="4305300"/>
            <a:ext cx="792163"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Picture 20" descr="愛心"/>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57532">
            <a:off x="454713" y="1049097"/>
            <a:ext cx="936625"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愛心"/>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57532">
            <a:off x="892193" y="437353"/>
            <a:ext cx="936625"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14"/>
          <p:cNvGrpSpPr>
            <a:grpSpLocks/>
          </p:cNvGrpSpPr>
          <p:nvPr/>
        </p:nvGrpSpPr>
        <p:grpSpPr bwMode="auto">
          <a:xfrm>
            <a:off x="6308725" y="4552156"/>
            <a:ext cx="2447925" cy="2016125"/>
            <a:chOff x="431" y="1162"/>
            <a:chExt cx="1542" cy="1270"/>
          </a:xfrm>
          <a:solidFill>
            <a:schemeClr val="accent5">
              <a:lumMod val="40000"/>
              <a:lumOff val="60000"/>
            </a:schemeClr>
          </a:solidFill>
        </p:grpSpPr>
        <p:sp>
          <p:nvSpPr>
            <p:cNvPr id="24" name="Oval 15"/>
            <p:cNvSpPr>
              <a:spLocks noChangeArrowheads="1"/>
            </p:cNvSpPr>
            <p:nvPr/>
          </p:nvSpPr>
          <p:spPr bwMode="auto">
            <a:xfrm>
              <a:off x="431" y="1162"/>
              <a:ext cx="1542" cy="1270"/>
            </a:xfrm>
            <a:prstGeom prst="ellipse">
              <a:avLst/>
            </a:prstGeom>
            <a:grpFill/>
            <a:ln w="9525">
              <a:solidFill>
                <a:srgbClr val="000000"/>
              </a:solidFill>
              <a:round/>
              <a:headEnd/>
              <a:tailEnd/>
            </a:ln>
            <a:extLst/>
          </p:spPr>
          <p:txBody>
            <a:bodyPr wrap="none" anchor="ctr"/>
            <a:lstStyle/>
            <a:p>
              <a:pPr fontAlgn="base">
                <a:spcBef>
                  <a:spcPct val="0"/>
                </a:spcBef>
                <a:spcAft>
                  <a:spcPct val="0"/>
                </a:spcAft>
              </a:pPr>
              <a:endParaRPr kumimoji="1" lang="zh-TW" altLang="en-US" sz="3200">
                <a:solidFill>
                  <a:srgbClr val="2A1500"/>
                </a:solidFill>
                <a:latin typeface="文鼎新藝體" panose="040B0A09000000000000" pitchFamily="81" charset="-120"/>
                <a:ea typeface="文鼎新藝體" panose="040B0A09000000000000" pitchFamily="81" charset="-120"/>
              </a:endParaRPr>
            </a:p>
          </p:txBody>
        </p:sp>
        <p:sp>
          <p:nvSpPr>
            <p:cNvPr id="25" name="Text Box 16"/>
            <p:cNvSpPr txBox="1">
              <a:spLocks noChangeArrowheads="1"/>
            </p:cNvSpPr>
            <p:nvPr/>
          </p:nvSpPr>
          <p:spPr bwMode="auto">
            <a:xfrm>
              <a:off x="567" y="1434"/>
              <a:ext cx="1316" cy="6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3200">
                  <a:solidFill>
                    <a:schemeClr val="tx1"/>
                  </a:solidFill>
                  <a:latin typeface="Arial" pitchFamily="34" charset="0"/>
                  <a:ea typeface="華康魏碑體"/>
                  <a:cs typeface="華康魏碑體"/>
                </a:defRPr>
              </a:lvl1pPr>
              <a:lvl2pPr marL="742950" indent="-285750" eaLnBrk="0" hangingPunct="0">
                <a:defRPr kumimoji="1" sz="3200">
                  <a:solidFill>
                    <a:schemeClr val="tx1"/>
                  </a:solidFill>
                  <a:latin typeface="Arial" pitchFamily="34" charset="0"/>
                  <a:ea typeface="華康魏碑體"/>
                  <a:cs typeface="華康魏碑體"/>
                </a:defRPr>
              </a:lvl2pPr>
              <a:lvl3pPr marL="1143000" indent="-228600" eaLnBrk="0" hangingPunct="0">
                <a:defRPr kumimoji="1" sz="3200">
                  <a:solidFill>
                    <a:schemeClr val="tx1"/>
                  </a:solidFill>
                  <a:latin typeface="Arial" pitchFamily="34" charset="0"/>
                  <a:ea typeface="華康魏碑體"/>
                  <a:cs typeface="華康魏碑體"/>
                </a:defRPr>
              </a:lvl3pPr>
              <a:lvl4pPr marL="1600200" indent="-228600" eaLnBrk="0" hangingPunct="0">
                <a:defRPr kumimoji="1" sz="3200">
                  <a:solidFill>
                    <a:schemeClr val="tx1"/>
                  </a:solidFill>
                  <a:latin typeface="Arial" pitchFamily="34" charset="0"/>
                  <a:ea typeface="華康魏碑體"/>
                  <a:cs typeface="華康魏碑體"/>
                </a:defRPr>
              </a:lvl4pPr>
              <a:lvl5pPr marL="2057400" indent="-228600" eaLnBrk="0" hangingPunct="0">
                <a:defRPr kumimoji="1" sz="3200">
                  <a:solidFill>
                    <a:schemeClr val="tx1"/>
                  </a:solidFill>
                  <a:latin typeface="Arial" pitchFamily="34" charset="0"/>
                  <a:ea typeface="華康魏碑體"/>
                  <a:cs typeface="華康魏碑體"/>
                </a:defRPr>
              </a:lvl5pPr>
              <a:lvl6pPr marL="25146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6pPr>
              <a:lvl7pPr marL="29718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7pPr>
              <a:lvl8pPr marL="34290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8pPr>
              <a:lvl9pPr marL="3886200" indent="-228600" eaLnBrk="0" fontAlgn="base" hangingPunct="0">
                <a:spcBef>
                  <a:spcPct val="0"/>
                </a:spcBef>
                <a:spcAft>
                  <a:spcPct val="0"/>
                </a:spcAft>
                <a:defRPr kumimoji="1" sz="3200">
                  <a:solidFill>
                    <a:schemeClr val="tx1"/>
                  </a:solidFill>
                  <a:latin typeface="Arial" pitchFamily="34" charset="0"/>
                  <a:ea typeface="華康魏碑體"/>
                  <a:cs typeface="華康魏碑體"/>
                </a:defRPr>
              </a:lvl9pPr>
            </a:lstStyle>
            <a:p>
              <a:pPr algn="ctr" eaLnBrk="1" fontAlgn="base" hangingPunct="1">
                <a:spcBef>
                  <a:spcPct val="50000"/>
                </a:spcBef>
                <a:spcAft>
                  <a:spcPct val="0"/>
                </a:spcAft>
              </a:pPr>
              <a:r>
                <a:rPr lang="zh-TW" altLang="en-US" dirty="0" smtClean="0">
                  <a:solidFill>
                    <a:srgbClr val="002060"/>
                  </a:solidFill>
                  <a:latin typeface="文鼎新藝體" panose="040B0A09000000000000" pitchFamily="81" charset="-120"/>
                  <a:ea typeface="文鼎新藝體" panose="040B0A09000000000000" pitchFamily="81" charset="-120"/>
                  <a:hlinkClick r:id="" action="ppaction://noaction"/>
                </a:rPr>
                <a:t>分手因應與調適 </a:t>
              </a:r>
              <a:endParaRPr lang="zh-TW" altLang="en-US" dirty="0">
                <a:solidFill>
                  <a:srgbClr val="002060"/>
                </a:solidFill>
                <a:latin typeface="文鼎新藝體" panose="040B0A09000000000000" pitchFamily="81" charset="-120"/>
                <a:ea typeface="文鼎新藝體" panose="040B0A09000000000000" pitchFamily="81" charset="-120"/>
              </a:endParaRPr>
            </a:p>
          </p:txBody>
        </p:sp>
      </p:grpSp>
      <p:pic>
        <p:nvPicPr>
          <p:cNvPr id="2" name="圖片 1"/>
          <p:cNvPicPr>
            <a:picLocks noChangeAspect="1"/>
          </p:cNvPicPr>
          <p:nvPr/>
        </p:nvPicPr>
        <p:blipFill rotWithShape="1">
          <a:blip r:embed="rId4"/>
          <a:srcRect b="41226"/>
          <a:stretch/>
        </p:blipFill>
        <p:spPr>
          <a:xfrm>
            <a:off x="2065923" y="-280024"/>
            <a:ext cx="6019807" cy="1692899"/>
          </a:xfrm>
          <a:prstGeom prst="rect">
            <a:avLst/>
          </a:prstGeom>
        </p:spPr>
      </p:pic>
    </p:spTree>
    <p:extLst>
      <p:ext uri="{BB962C8B-B14F-4D97-AF65-F5344CB8AC3E}">
        <p14:creationId xmlns:p14="http://schemas.microsoft.com/office/powerpoint/2010/main" val="21629030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barn(inVertical)">
                                      <p:cBhvr>
                                        <p:cTn id="7" dur="500"/>
                                        <p:tgtEl>
                                          <p:spTgt spid="23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73915"/>
            <a:ext cx="9115750" cy="4749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圖片 2" descr="1.wmf">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619672" y="5157192"/>
            <a:ext cx="746330" cy="134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147758" y="319553"/>
            <a:ext cx="8384681" cy="923330"/>
          </a:xfrm>
          <a:prstGeom prst="rect">
            <a:avLst/>
          </a:prstGeom>
          <a:noFill/>
          <a:ln>
            <a:noFill/>
          </a:ln>
        </p:spPr>
        <p:txBody>
          <a:bodyPr wrap="square">
            <a:spAutoFit/>
          </a:bodyPr>
          <a:lstStyle/>
          <a:p>
            <a:pPr>
              <a:defRPr/>
            </a:pPr>
            <a:r>
              <a:rPr lang="zh-TW" altLang="en-US" sz="5400" dirty="0">
                <a:ln w="1905"/>
                <a:solidFill>
                  <a:srgbClr val="FF000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情感</a:t>
            </a:r>
            <a:r>
              <a:rPr lang="zh-TW" altLang="en-US" sz="5400" dirty="0" smtClean="0">
                <a:ln w="1905"/>
                <a:solidFill>
                  <a:srgbClr val="FF000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教育</a:t>
            </a:r>
            <a:r>
              <a:rPr lang="zh-TW" altLang="en-US" sz="4400" b="1" dirty="0" smtClean="0">
                <a:ln w="1905"/>
                <a:solidFill>
                  <a:srgbClr val="00206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是</a:t>
            </a:r>
            <a:r>
              <a:rPr lang="zh-TW" altLang="en-US" sz="5400" dirty="0">
                <a:ln w="1905"/>
                <a:solidFill>
                  <a:srgbClr val="FF000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生活教育</a:t>
            </a:r>
            <a:r>
              <a:rPr lang="zh-TW" altLang="en-US" sz="4400" b="1" dirty="0">
                <a:ln w="1905"/>
                <a:solidFill>
                  <a:srgbClr val="00206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的一</a:t>
            </a:r>
            <a:r>
              <a:rPr lang="zh-TW" altLang="en-US" sz="4400" b="1" dirty="0" smtClean="0">
                <a:ln w="1905"/>
                <a:solidFill>
                  <a:srgbClr val="00206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環</a:t>
            </a:r>
            <a:endParaRPr lang="en-US" altLang="zh-TW" sz="4400" b="1" dirty="0">
              <a:ln w="1905"/>
              <a:solidFill>
                <a:srgbClr val="00206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endParaRPr>
          </a:p>
        </p:txBody>
      </p:sp>
      <p:sp>
        <p:nvSpPr>
          <p:cNvPr id="9" name="文字方塊 8"/>
          <p:cNvSpPr txBox="1"/>
          <p:nvPr/>
        </p:nvSpPr>
        <p:spPr>
          <a:xfrm>
            <a:off x="79255" y="1196752"/>
            <a:ext cx="9036495" cy="1754326"/>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defRPr/>
            </a:pPr>
            <a:r>
              <a:rPr lang="zh-TW" altLang="zh-TW" sz="3200" dirty="0" smtClean="0">
                <a:ln w="1905"/>
                <a:solidFill>
                  <a:srgbClr val="00206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它</a:t>
            </a:r>
            <a:r>
              <a:rPr lang="zh-TW" altLang="zh-TW" sz="3200" dirty="0">
                <a:ln w="1905"/>
                <a:solidFill>
                  <a:srgbClr val="00206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存在於我們每天的生活之中，應該被</a:t>
            </a:r>
            <a:r>
              <a:rPr lang="zh-TW" altLang="zh-TW" sz="3600" dirty="0">
                <a:ln w="1905"/>
                <a:solidFill>
                  <a:srgbClr val="FF000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日常化</a:t>
            </a:r>
            <a:r>
              <a:rPr lang="zh-TW" altLang="zh-TW" sz="3200" dirty="0">
                <a:ln w="1905"/>
                <a:solidFill>
                  <a:srgbClr val="00206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；它牽涉的是</a:t>
            </a:r>
            <a:r>
              <a:rPr lang="zh-TW" altLang="zh-TW" sz="3600" dirty="0">
                <a:ln w="1905"/>
                <a:solidFill>
                  <a:srgbClr val="FF000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我們對自己的看法，以及與他人的人際關係</a:t>
            </a:r>
            <a:r>
              <a:rPr lang="zh-TW" altLang="zh-TW" sz="3200" dirty="0" smtClean="0">
                <a:ln w="1905"/>
                <a:solidFill>
                  <a:srgbClr val="00206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rPr>
              <a:t>。</a:t>
            </a:r>
            <a:endParaRPr lang="zh-TW" altLang="en-US" sz="3200" dirty="0">
              <a:ln w="1905"/>
              <a:solidFill>
                <a:srgbClr val="002060"/>
              </a:solidFill>
              <a:effectLst>
                <a:innerShdw blurRad="69850" dist="43180" dir="5400000">
                  <a:srgbClr val="000000">
                    <a:alpha val="65000"/>
                  </a:srgbClr>
                </a:innerShdw>
              </a:effectLst>
              <a:latin typeface="文鼎簽字筆體E" panose="04090A00000000000000" pitchFamily="82" charset="-120"/>
              <a:ea typeface="文鼎簽字筆體E" panose="04090A00000000000000" pitchFamily="82" charset="-120"/>
            </a:endParaRPr>
          </a:p>
        </p:txBody>
      </p:sp>
      <p:sp>
        <p:nvSpPr>
          <p:cNvPr id="10" name="矩形 9"/>
          <p:cNvSpPr/>
          <p:nvPr/>
        </p:nvSpPr>
        <p:spPr>
          <a:xfrm>
            <a:off x="79255" y="189456"/>
            <a:ext cx="8816730" cy="923330"/>
          </a:xfrm>
          <a:prstGeom prst="rect">
            <a:avLst/>
          </a:prstGeom>
          <a:solidFill>
            <a:srgbClr val="FFFF00"/>
          </a:solidFill>
        </p:spPr>
        <p:txBody>
          <a:bodyPr wrap="square">
            <a:spAutoFit/>
          </a:bodyPr>
          <a:lstStyle/>
          <a:p>
            <a:pPr algn="ctr" fontAlgn="base">
              <a:spcBef>
                <a:spcPct val="0"/>
              </a:spcBef>
              <a:spcAft>
                <a:spcPct val="0"/>
              </a:spcAft>
              <a:defRPr/>
            </a:pPr>
            <a:r>
              <a:rPr lang="zh-TW" altLang="en-US" sz="3600" b="1" dirty="0" smtClean="0">
                <a:ln w="1905"/>
                <a:gradFill>
                  <a:gsLst>
                    <a:gs pos="0">
                      <a:srgbClr val="654A76">
                        <a:shade val="20000"/>
                        <a:satMod val="200000"/>
                      </a:srgbClr>
                    </a:gs>
                    <a:gs pos="78000">
                      <a:srgbClr val="654A76">
                        <a:tint val="90000"/>
                        <a:shade val="89000"/>
                        <a:satMod val="220000"/>
                      </a:srgbClr>
                    </a:gs>
                    <a:gs pos="100000">
                      <a:srgbClr val="654A76">
                        <a:tint val="12000"/>
                        <a:satMod val="255000"/>
                      </a:srgbClr>
                    </a:gs>
                  </a:gsLst>
                  <a:lin ang="5400000"/>
                </a:gradFill>
                <a:effectLst>
                  <a:innerShdw blurRad="69850" dist="43180" dir="5400000">
                    <a:srgbClr val="000000">
                      <a:alpha val="65000"/>
                    </a:srgbClr>
                  </a:innerShdw>
                </a:effectLst>
                <a:latin typeface="微軟正黑體" panose="020B0604030504040204" pitchFamily="34" charset="-120"/>
                <a:ea typeface="微軟正黑體"/>
              </a:rPr>
              <a:t>是學習</a:t>
            </a:r>
            <a:r>
              <a:rPr lang="zh-TW" altLang="en-US" sz="3600" b="1" dirty="0">
                <a:ln w="1905"/>
                <a:gradFill>
                  <a:gsLst>
                    <a:gs pos="0">
                      <a:srgbClr val="654A76">
                        <a:shade val="20000"/>
                        <a:satMod val="200000"/>
                      </a:srgbClr>
                    </a:gs>
                    <a:gs pos="78000">
                      <a:srgbClr val="654A76">
                        <a:tint val="90000"/>
                        <a:shade val="89000"/>
                        <a:satMod val="220000"/>
                      </a:srgbClr>
                    </a:gs>
                    <a:gs pos="100000">
                      <a:srgbClr val="654A76">
                        <a:tint val="12000"/>
                        <a:satMod val="255000"/>
                      </a:srgbClr>
                    </a:gs>
                  </a:gsLst>
                  <a:lin ang="5400000"/>
                </a:gradFill>
                <a:effectLst>
                  <a:innerShdw blurRad="69850" dist="43180" dir="5400000">
                    <a:srgbClr val="000000">
                      <a:alpha val="65000"/>
                    </a:srgbClr>
                  </a:innerShdw>
                </a:effectLst>
                <a:latin typeface="微軟正黑體" panose="020B0604030504040204" pitchFamily="34" charset="-120"/>
                <a:ea typeface="微軟正黑體"/>
              </a:rPr>
              <a:t>如何</a:t>
            </a:r>
            <a:r>
              <a:rPr lang="zh-TW" altLang="en-US" sz="5400" b="1" dirty="0" smtClean="0">
                <a:ln w="1905"/>
                <a:solidFill>
                  <a:srgbClr val="C00000"/>
                </a:solidFill>
                <a:effectLst>
                  <a:innerShdw blurRad="69850" dist="43180" dir="5400000">
                    <a:srgbClr val="000000">
                      <a:alpha val="65000"/>
                    </a:srgbClr>
                  </a:innerShdw>
                </a:effectLst>
                <a:latin typeface="微軟正黑體" panose="020B0604030504040204" pitchFamily="34" charset="-120"/>
                <a:ea typeface="微軟正黑體"/>
              </a:rPr>
              <a:t>愛自己</a:t>
            </a:r>
            <a:r>
              <a:rPr lang="zh-TW" altLang="en-US" sz="3600" b="1" dirty="0" smtClean="0">
                <a:ln w="1905"/>
                <a:gradFill>
                  <a:gsLst>
                    <a:gs pos="0">
                      <a:srgbClr val="654A76">
                        <a:shade val="20000"/>
                        <a:satMod val="200000"/>
                      </a:srgbClr>
                    </a:gs>
                    <a:gs pos="78000">
                      <a:srgbClr val="654A76">
                        <a:tint val="90000"/>
                        <a:shade val="89000"/>
                        <a:satMod val="220000"/>
                      </a:srgbClr>
                    </a:gs>
                    <a:gs pos="100000">
                      <a:srgbClr val="654A76">
                        <a:tint val="12000"/>
                        <a:satMod val="255000"/>
                      </a:srgbClr>
                    </a:gs>
                  </a:gsLst>
                  <a:lin ang="5400000"/>
                </a:gradFill>
                <a:effectLst>
                  <a:innerShdw blurRad="69850" dist="43180" dir="5400000">
                    <a:srgbClr val="000000">
                      <a:alpha val="65000"/>
                    </a:srgbClr>
                  </a:innerShdw>
                </a:effectLst>
                <a:latin typeface="微軟正黑體" panose="020B0604030504040204" pitchFamily="34" charset="-120"/>
                <a:ea typeface="微軟正黑體"/>
              </a:rPr>
              <a:t>與</a:t>
            </a:r>
            <a:r>
              <a:rPr lang="zh-TW" altLang="en-US" sz="5400" b="1" dirty="0" smtClean="0">
                <a:ln w="1905"/>
                <a:solidFill>
                  <a:srgbClr val="C00000"/>
                </a:solidFill>
                <a:effectLst>
                  <a:innerShdw blurRad="69850" dist="43180" dir="5400000">
                    <a:srgbClr val="000000">
                      <a:alpha val="65000"/>
                    </a:srgbClr>
                  </a:innerShdw>
                </a:effectLst>
                <a:latin typeface="微軟正黑體" panose="020B0604030504040204" pitchFamily="34" charset="-120"/>
                <a:ea typeface="微軟正黑體"/>
              </a:rPr>
              <a:t>愛別人</a:t>
            </a:r>
            <a:r>
              <a:rPr lang="zh-TW" altLang="en-US" sz="3600" b="1" dirty="0" smtClean="0">
                <a:ln w="1905"/>
                <a:gradFill>
                  <a:gsLst>
                    <a:gs pos="0">
                      <a:srgbClr val="654A76">
                        <a:shade val="20000"/>
                        <a:satMod val="200000"/>
                      </a:srgbClr>
                    </a:gs>
                    <a:gs pos="78000">
                      <a:srgbClr val="654A76">
                        <a:tint val="90000"/>
                        <a:shade val="89000"/>
                        <a:satMod val="220000"/>
                      </a:srgbClr>
                    </a:gs>
                    <a:gs pos="100000">
                      <a:srgbClr val="654A76">
                        <a:tint val="12000"/>
                        <a:satMod val="255000"/>
                      </a:srgbClr>
                    </a:gs>
                  </a:gsLst>
                  <a:lin ang="5400000"/>
                </a:gradFill>
                <a:effectLst>
                  <a:innerShdw blurRad="69850" dist="43180" dir="5400000">
                    <a:srgbClr val="000000">
                      <a:alpha val="65000"/>
                    </a:srgbClr>
                  </a:innerShdw>
                </a:effectLst>
                <a:latin typeface="微軟正黑體" panose="020B0604030504040204" pitchFamily="34" charset="-120"/>
                <a:ea typeface="微軟正黑體"/>
              </a:rPr>
              <a:t>的</a:t>
            </a:r>
            <a:r>
              <a:rPr lang="zh-TW" altLang="en-US" sz="3600" b="1" dirty="0">
                <a:ln w="1905"/>
                <a:gradFill>
                  <a:gsLst>
                    <a:gs pos="0">
                      <a:srgbClr val="654A76">
                        <a:shade val="20000"/>
                        <a:satMod val="200000"/>
                      </a:srgbClr>
                    </a:gs>
                    <a:gs pos="78000">
                      <a:srgbClr val="654A76">
                        <a:tint val="90000"/>
                        <a:shade val="89000"/>
                        <a:satMod val="220000"/>
                      </a:srgbClr>
                    </a:gs>
                    <a:gs pos="100000">
                      <a:srgbClr val="654A76">
                        <a:tint val="12000"/>
                        <a:satMod val="255000"/>
                      </a:srgbClr>
                    </a:gs>
                  </a:gsLst>
                  <a:lin ang="5400000"/>
                </a:gradFill>
                <a:effectLst>
                  <a:innerShdw blurRad="69850" dist="43180" dir="5400000">
                    <a:srgbClr val="000000">
                      <a:alpha val="65000"/>
                    </a:srgbClr>
                  </a:innerShdw>
                </a:effectLst>
                <a:latin typeface="微軟正黑體" panose="020B0604030504040204" pitchFamily="34" charset="-120"/>
                <a:ea typeface="微軟正黑體"/>
              </a:rPr>
              <a:t>教育</a:t>
            </a:r>
          </a:p>
        </p:txBody>
      </p:sp>
    </p:spTree>
    <p:extLst>
      <p:ext uri="{BB962C8B-B14F-4D97-AF65-F5344CB8AC3E}">
        <p14:creationId xmlns:p14="http://schemas.microsoft.com/office/powerpoint/2010/main" val="40967067"/>
      </p:ext>
    </p:extLst>
  </p:cSld>
  <p:clrMapOvr>
    <a:masterClrMapping/>
  </p:clrMapOvr>
  <p:transition advClick="0">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390144" y="1100628"/>
            <a:ext cx="8753856" cy="3337260"/>
          </a:xfrm>
        </p:spPr>
        <p:txBody>
          <a:bodyPr/>
          <a:lstStyle/>
          <a:p>
            <a:r>
              <a:rPr lang="zh-TW" altLang="zh-TW" b="0" dirty="0"/>
              <a:t>失戀了，我該怎麼辦？Ｘ南方哲學｜愛情系列</a:t>
            </a:r>
            <a:r>
              <a:rPr lang="en-US" altLang="zh-TW" b="0" dirty="0"/>
              <a:t> (6:52)</a:t>
            </a:r>
            <a:endParaRPr lang="zh-TW" altLang="zh-TW" dirty="0"/>
          </a:p>
          <a:p>
            <a:r>
              <a:rPr lang="en-US" altLang="zh-TW" u="sng" dirty="0">
                <a:hlinkClick r:id="rId2"/>
              </a:rPr>
              <a:t>https://www.youtube.com/watch?v=muYrIDB2xRQ</a:t>
            </a:r>
            <a:endParaRPr lang="zh-TW" altLang="zh-TW" dirty="0"/>
          </a:p>
          <a:p>
            <a:endParaRPr lang="zh-TW" altLang="en-US" dirty="0"/>
          </a:p>
        </p:txBody>
      </p:sp>
    </p:spTree>
    <p:extLst>
      <p:ext uri="{BB962C8B-B14F-4D97-AF65-F5344CB8AC3E}">
        <p14:creationId xmlns:p14="http://schemas.microsoft.com/office/powerpoint/2010/main" val="41807495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magiclass.net/wp-content/uploads/new-32199_64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41210" y="1464397"/>
            <a:ext cx="390525" cy="285750"/>
          </a:xfrm>
          <a:prstGeom prst="rect">
            <a:avLst/>
          </a:prstGeom>
          <a:noFill/>
          <a:extLst>
            <a:ext uri="{909E8E84-426E-40DD-AFC4-6F175D3DCCD1}">
              <a14:hiddenFill xmlns:a14="http://schemas.microsoft.com/office/drawing/2010/main">
                <a:solidFill>
                  <a:srgbClr val="FFFFFF"/>
                </a:solidFill>
              </a14:hiddenFill>
            </a:ext>
          </a:extLst>
        </p:spPr>
      </p:pic>
      <p:sp>
        <p:nvSpPr>
          <p:cNvPr id="2" name="內容版面配置區 1"/>
          <p:cNvSpPr>
            <a:spLocks noGrp="1"/>
          </p:cNvSpPr>
          <p:nvPr>
            <p:ph idx="1"/>
          </p:nvPr>
        </p:nvSpPr>
        <p:spPr>
          <a:xfrm>
            <a:off x="390143" y="1100628"/>
            <a:ext cx="8624547" cy="4849068"/>
          </a:xfrm>
        </p:spPr>
        <p:txBody>
          <a:bodyPr>
            <a:normAutofit fontScale="92500" lnSpcReduction="10000"/>
          </a:bodyPr>
          <a:lstStyle/>
          <a:p>
            <a:r>
              <a:rPr lang="zh-TW" altLang="en-US" dirty="0" smtClean="0"/>
              <a:t>           </a:t>
            </a:r>
            <a:r>
              <a:rPr lang="zh-TW" altLang="en-US" sz="4000" dirty="0" smtClean="0">
                <a:solidFill>
                  <a:srgbClr val="FF0000"/>
                </a:solidFill>
              </a:rPr>
              <a:t>失戀 </a:t>
            </a:r>
            <a:r>
              <a:rPr lang="en-US" altLang="zh-TW" sz="4000" dirty="0" smtClean="0">
                <a:solidFill>
                  <a:srgbClr val="FF0000"/>
                </a:solidFill>
              </a:rPr>
              <a:t>VS</a:t>
            </a:r>
            <a:r>
              <a:rPr lang="zh-TW" altLang="en-US" sz="4000" dirty="0" smtClean="0">
                <a:solidFill>
                  <a:srgbClr val="FF0000"/>
                </a:solidFill>
              </a:rPr>
              <a:t> 分手</a:t>
            </a:r>
            <a:endParaRPr lang="en-US" altLang="zh-TW" sz="4000" dirty="0" smtClean="0">
              <a:solidFill>
                <a:srgbClr val="FF0000"/>
              </a:solidFill>
            </a:endParaRPr>
          </a:p>
          <a:p>
            <a:r>
              <a:rPr lang="zh-TW" altLang="zh-TW" dirty="0" smtClean="0"/>
              <a:t>分手</a:t>
            </a:r>
            <a:r>
              <a:rPr lang="zh-TW" altLang="zh-TW" dirty="0"/>
              <a:t>的解釋是「分離</a:t>
            </a:r>
            <a:r>
              <a:rPr lang="zh-TW" altLang="zh-TW" dirty="0" smtClean="0"/>
              <a:t>」</a:t>
            </a:r>
            <a:endParaRPr lang="en-US" altLang="zh-TW" dirty="0"/>
          </a:p>
          <a:p>
            <a:r>
              <a:rPr lang="en-US" altLang="zh-TW" dirty="0" err="1" smtClean="0">
                <a:hlinkClick r:id="rId4"/>
              </a:rPr>
              <a:t>失戀</a:t>
            </a:r>
            <a:r>
              <a:rPr lang="zh-TW" altLang="zh-TW" dirty="0"/>
              <a:t>的</a:t>
            </a:r>
            <a:r>
              <a:rPr lang="zh-TW" altLang="zh-TW" dirty="0" smtClean="0"/>
              <a:t>解釋是</a:t>
            </a:r>
            <a:r>
              <a:rPr lang="zh-TW" altLang="zh-TW" dirty="0"/>
              <a:t>「戀愛中的男女，失去了對方的愛情</a:t>
            </a:r>
            <a:r>
              <a:rPr lang="zh-TW" altLang="zh-TW" dirty="0" smtClean="0"/>
              <a:t>」</a:t>
            </a:r>
            <a:endParaRPr lang="en-US" altLang="zh-TW" dirty="0"/>
          </a:p>
          <a:p>
            <a:r>
              <a:rPr lang="zh-TW" altLang="zh-TW" dirty="0" smtClean="0"/>
              <a:t>「</a:t>
            </a:r>
            <a:r>
              <a:rPr lang="zh-TW" altLang="zh-TW" dirty="0"/>
              <a:t>分手」是一種客觀狀態</a:t>
            </a:r>
            <a:r>
              <a:rPr lang="zh-TW" altLang="zh-TW" dirty="0" smtClean="0"/>
              <a:t>，</a:t>
            </a:r>
            <a:endParaRPr lang="en-US" altLang="zh-TW" dirty="0" smtClean="0"/>
          </a:p>
          <a:p>
            <a:r>
              <a:rPr lang="zh-TW" altLang="zh-TW" dirty="0" smtClean="0"/>
              <a:t>「</a:t>
            </a:r>
            <a:r>
              <a:rPr lang="zh-TW" altLang="zh-TW" dirty="0"/>
              <a:t>失戀</a:t>
            </a:r>
            <a:r>
              <a:rPr lang="zh-TW" altLang="zh-TW" dirty="0" smtClean="0"/>
              <a:t>」是</a:t>
            </a:r>
            <a:r>
              <a:rPr lang="zh-TW" altLang="zh-TW" dirty="0"/>
              <a:t>一種主觀心態</a:t>
            </a:r>
            <a:r>
              <a:rPr lang="zh-TW" altLang="zh-TW" dirty="0" smtClean="0"/>
              <a:t>。</a:t>
            </a:r>
            <a:endParaRPr lang="en-US" altLang="zh-TW" dirty="0" smtClean="0"/>
          </a:p>
          <a:p>
            <a:r>
              <a:rPr lang="zh-TW" altLang="zh-TW" dirty="0" smtClean="0"/>
              <a:t>會</a:t>
            </a:r>
            <a:r>
              <a:rPr lang="zh-TW" altLang="zh-TW" dirty="0"/>
              <a:t>說自己「分手了」的人多半比較理性，或是想讓人覺得他灑脫</a:t>
            </a:r>
            <a:r>
              <a:rPr lang="zh-TW" altLang="zh-TW" dirty="0" smtClean="0"/>
              <a:t>；</a:t>
            </a:r>
            <a:endParaRPr lang="en-US" altLang="zh-TW" dirty="0" smtClean="0"/>
          </a:p>
          <a:p>
            <a:r>
              <a:rPr lang="zh-TW" altLang="zh-TW" dirty="0" smtClean="0"/>
              <a:t>而</a:t>
            </a:r>
            <a:r>
              <a:rPr lang="zh-TW" altLang="zh-TW" dirty="0"/>
              <a:t>說自己「失戀」的人則比較感性，因為願意示弱，往往容易營造出需要人關心的形象。</a:t>
            </a:r>
          </a:p>
          <a:p>
            <a:endParaRPr lang="zh-TW" altLang="en-US" dirty="0"/>
          </a:p>
        </p:txBody>
      </p:sp>
    </p:spTree>
    <p:extLst>
      <p:ext uri="{BB962C8B-B14F-4D97-AF65-F5344CB8AC3E}">
        <p14:creationId xmlns:p14="http://schemas.microsoft.com/office/powerpoint/2010/main" val="2341064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 calcmode="lin" valueType="num">
                                      <p:cBhvr additive="base">
                                        <p:cTn id="2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magiclass.net/wp-content/uploads/new-32199_64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41210" y="1464397"/>
            <a:ext cx="390525" cy="285750"/>
          </a:xfrm>
          <a:prstGeom prst="rect">
            <a:avLst/>
          </a:prstGeom>
          <a:noFill/>
          <a:extLst>
            <a:ext uri="{909E8E84-426E-40DD-AFC4-6F175D3DCCD1}">
              <a14:hiddenFill xmlns:a14="http://schemas.microsoft.com/office/drawing/2010/main">
                <a:solidFill>
                  <a:srgbClr val="FFFFFF"/>
                </a:solidFill>
              </a14:hiddenFill>
            </a:ext>
          </a:extLst>
        </p:spPr>
      </p:pic>
      <p:sp>
        <p:nvSpPr>
          <p:cNvPr id="2" name="內容版面配置區 1"/>
          <p:cNvSpPr>
            <a:spLocks noGrp="1"/>
          </p:cNvSpPr>
          <p:nvPr>
            <p:ph idx="1"/>
          </p:nvPr>
        </p:nvSpPr>
        <p:spPr/>
        <p:txBody>
          <a:bodyPr/>
          <a:lstStyle/>
          <a:p>
            <a:r>
              <a:rPr lang="zh-TW" altLang="zh-TW" dirty="0"/>
              <a:t>當一方面因個人因素或受到外在情境因素影響，不再擁有愛的感覺或活動，而被動地結束雙方相戀的過程，即為失戀。</a:t>
            </a:r>
          </a:p>
          <a:p>
            <a:r>
              <a:rPr lang="zh-TW" altLang="zh-TW" dirty="0" smtClean="0"/>
              <a:t>其實</a:t>
            </a:r>
            <a:r>
              <a:rPr lang="zh-TW" altLang="zh-TW" dirty="0"/>
              <a:t>分手只是失戀的一種手段，分手有雙向意涵，然而失戀的意涵，則是單向被迫多於雙向認可</a:t>
            </a:r>
            <a:r>
              <a:rPr lang="zh-TW" altLang="zh-TW" dirty="0" smtClean="0"/>
              <a:t>。</a:t>
            </a:r>
            <a:endParaRPr lang="en-US" altLang="zh-TW" dirty="0" smtClean="0"/>
          </a:p>
          <a:p>
            <a:r>
              <a:rPr lang="zh-TW" altLang="zh-TW" dirty="0" smtClean="0"/>
              <a:t>失戀</a:t>
            </a:r>
            <a:r>
              <a:rPr lang="zh-TW" altLang="zh-TW" dirty="0"/>
              <a:t>未必會分手，分手就是失戀歷程的一部分。失戀是一種心理</a:t>
            </a:r>
            <a:r>
              <a:rPr lang="zh-TW" altLang="zh-TW" dirty="0" smtClean="0"/>
              <a:t>狀態</a:t>
            </a:r>
            <a:r>
              <a:rPr lang="zh-TW" altLang="en-US" dirty="0" smtClean="0"/>
              <a:t>，</a:t>
            </a:r>
            <a:r>
              <a:rPr lang="zh-TW" altLang="zh-TW" dirty="0" smtClean="0"/>
              <a:t>也是</a:t>
            </a:r>
            <a:r>
              <a:rPr lang="zh-TW" altLang="zh-TW" dirty="0"/>
              <a:t>一個抽象的概念。</a:t>
            </a:r>
          </a:p>
          <a:p>
            <a:endParaRPr lang="zh-TW" altLang="en-US" dirty="0"/>
          </a:p>
        </p:txBody>
      </p:sp>
    </p:spTree>
    <p:extLst>
      <p:ext uri="{BB962C8B-B14F-4D97-AF65-F5344CB8AC3E}">
        <p14:creationId xmlns:p14="http://schemas.microsoft.com/office/powerpoint/2010/main" val="3417592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41376" y="365759"/>
            <a:ext cx="8436864" cy="1028931"/>
          </a:xfrm>
        </p:spPr>
        <p:txBody>
          <a:bodyPr/>
          <a:lstStyle/>
          <a:p>
            <a:r>
              <a:rPr lang="zh-TW" altLang="zh-TW" dirty="0" smtClean="0"/>
              <a:t>男人</a:t>
            </a:r>
            <a:r>
              <a:rPr lang="zh-TW" altLang="zh-TW" dirty="0"/>
              <a:t>與女人看待「分手</a:t>
            </a:r>
            <a:r>
              <a:rPr lang="zh-TW" altLang="zh-TW" dirty="0" smtClean="0"/>
              <a:t>」是</a:t>
            </a:r>
            <a:r>
              <a:rPr lang="zh-TW" altLang="zh-TW" dirty="0"/>
              <a:t>非常不一樣</a:t>
            </a:r>
            <a:r>
              <a:rPr lang="zh-TW" altLang="zh-TW" dirty="0" smtClean="0"/>
              <a:t>的</a:t>
            </a:r>
            <a:endParaRPr lang="zh-TW" altLang="en-US" dirty="0"/>
          </a:p>
        </p:txBody>
      </p:sp>
      <p:sp>
        <p:nvSpPr>
          <p:cNvPr id="3" name="內容版面配置區 2"/>
          <p:cNvSpPr>
            <a:spLocks noGrp="1"/>
          </p:cNvSpPr>
          <p:nvPr>
            <p:ph idx="1"/>
          </p:nvPr>
        </p:nvSpPr>
        <p:spPr>
          <a:xfrm>
            <a:off x="390144" y="2133600"/>
            <a:ext cx="8327136" cy="3121891"/>
          </a:xfrm>
        </p:spPr>
        <p:txBody>
          <a:bodyPr/>
          <a:lstStyle/>
          <a:p>
            <a:r>
              <a:rPr lang="zh-TW" altLang="zh-TW" dirty="0"/>
              <a:t>英國在此項研究中邀請了共</a:t>
            </a:r>
            <a:r>
              <a:rPr lang="en-US" altLang="zh-TW" dirty="0"/>
              <a:t> 5,705 </a:t>
            </a:r>
            <a:r>
              <a:rPr lang="zh-TW" altLang="zh-TW" dirty="0" smtClean="0"/>
              <a:t>人</a:t>
            </a:r>
            <a:r>
              <a:rPr lang="en-US" altLang="zh-TW" dirty="0" smtClean="0"/>
              <a:t/>
            </a:r>
            <a:br>
              <a:rPr lang="en-US" altLang="zh-TW" dirty="0" smtClean="0"/>
            </a:br>
            <a:r>
              <a:rPr lang="zh-TW" altLang="zh-TW" dirty="0" smtClean="0"/>
              <a:t>（</a:t>
            </a:r>
            <a:r>
              <a:rPr lang="zh-TW" altLang="zh-TW" dirty="0"/>
              <a:t>分別來自</a:t>
            </a:r>
            <a:r>
              <a:rPr lang="en-US" altLang="zh-TW" dirty="0"/>
              <a:t> 96 </a:t>
            </a:r>
            <a:r>
              <a:rPr lang="zh-TW" altLang="zh-TW" dirty="0"/>
              <a:t>個不同的國家）來參加調查，要求他們回顧一下最近一次的失戀，並且在一系列問題中回答他們</a:t>
            </a:r>
            <a:r>
              <a:rPr lang="zh-TW" altLang="zh-TW" dirty="0" smtClean="0"/>
              <a:t>的</a:t>
            </a:r>
            <a:r>
              <a:rPr lang="en-US" altLang="zh-TW" dirty="0" smtClean="0"/>
              <a:t/>
            </a:r>
            <a:br>
              <a:rPr lang="en-US" altLang="zh-TW" dirty="0" smtClean="0"/>
            </a:br>
            <a:r>
              <a:rPr lang="zh-TW" altLang="zh-TW" dirty="0" smtClean="0"/>
              <a:t>「</a:t>
            </a:r>
            <a:r>
              <a:rPr lang="zh-TW" altLang="zh-TW" dirty="0"/>
              <a:t>情緒及身體痛苦指數」（程度從</a:t>
            </a:r>
            <a:r>
              <a:rPr lang="en-US" altLang="zh-TW" dirty="0"/>
              <a:t> 1 </a:t>
            </a:r>
            <a:r>
              <a:rPr lang="zh-TW" altLang="zh-TW" dirty="0"/>
              <a:t>到</a:t>
            </a:r>
            <a:r>
              <a:rPr lang="en-US" altLang="zh-TW" dirty="0"/>
              <a:t> 10</a:t>
            </a:r>
            <a:r>
              <a:rPr lang="zh-TW" altLang="zh-TW" dirty="0"/>
              <a:t>）</a:t>
            </a:r>
            <a:endParaRPr lang="zh-TW" altLang="en-US" dirty="0"/>
          </a:p>
        </p:txBody>
      </p:sp>
    </p:spTree>
    <p:extLst>
      <p:ext uri="{BB962C8B-B14F-4D97-AF65-F5344CB8AC3E}">
        <p14:creationId xmlns:p14="http://schemas.microsoft.com/office/powerpoint/2010/main" val="40277716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00100" y="646176"/>
            <a:ext cx="7543800" cy="5163497"/>
          </a:xfrm>
        </p:spPr>
        <p:txBody>
          <a:bodyPr>
            <a:normAutofit fontScale="92500" lnSpcReduction="20000"/>
          </a:bodyPr>
          <a:lstStyle/>
          <a:p>
            <a:r>
              <a:rPr lang="zh-TW" altLang="en-US" sz="3900" dirty="0" smtClean="0">
                <a:solidFill>
                  <a:srgbClr val="FF0000"/>
                </a:solidFill>
              </a:rPr>
              <a:t>從電影</a:t>
            </a:r>
            <a:r>
              <a:rPr lang="en-US" altLang="zh-TW" sz="3900" dirty="0" smtClean="0">
                <a:solidFill>
                  <a:srgbClr val="FF0000"/>
                </a:solidFill>
              </a:rPr>
              <a:t>《</a:t>
            </a:r>
            <a:r>
              <a:rPr lang="zh-TW" altLang="en-US" sz="3900" dirty="0">
                <a:solidFill>
                  <a:srgbClr val="FF0000"/>
                </a:solidFill>
              </a:rPr>
              <a:t>我的少女時代 </a:t>
            </a:r>
            <a:r>
              <a:rPr lang="en-US" altLang="zh-TW" sz="3900" dirty="0">
                <a:solidFill>
                  <a:srgbClr val="FF0000"/>
                </a:solidFill>
              </a:rPr>
              <a:t>Our Times</a:t>
            </a:r>
            <a:r>
              <a:rPr lang="en-US" altLang="zh-TW" sz="3900" dirty="0" smtClean="0">
                <a:solidFill>
                  <a:srgbClr val="FF0000"/>
                </a:solidFill>
              </a:rPr>
              <a:t>》</a:t>
            </a:r>
            <a:r>
              <a:rPr lang="zh-TW" altLang="en-US" sz="3900" dirty="0" smtClean="0">
                <a:solidFill>
                  <a:srgbClr val="FF0000"/>
                </a:solidFill>
              </a:rPr>
              <a:t>談起</a:t>
            </a:r>
            <a:endParaRPr lang="en-US" altLang="zh-TW" sz="3900" dirty="0" smtClean="0">
              <a:solidFill>
                <a:srgbClr val="FF0000"/>
              </a:solidFill>
            </a:endParaRPr>
          </a:p>
          <a:p>
            <a:r>
              <a:rPr lang="zh-TW" altLang="en-US" sz="2400" dirty="0" smtClean="0"/>
              <a:t>故事</a:t>
            </a:r>
            <a:r>
              <a:rPr lang="zh-TW" altLang="en-US" sz="2400" dirty="0"/>
              <a:t>命題主打在高中生情懷的暗戀想像，</a:t>
            </a:r>
            <a:endParaRPr lang="en-US" altLang="zh-TW" sz="2400" dirty="0"/>
          </a:p>
          <a:p>
            <a:r>
              <a:rPr lang="zh-TW" altLang="en-US" sz="2400" dirty="0"/>
              <a:t>即便我們不曾經歷過，也因 為同理電影開場成人世界現實的不美好，</a:t>
            </a:r>
            <a:endParaRPr lang="en-US" altLang="zh-TW" sz="2400" dirty="0"/>
          </a:p>
          <a:p>
            <a:r>
              <a:rPr lang="zh-TW" altLang="en-US" sz="2400" dirty="0"/>
              <a:t>墜入那單純沒有太多負擔的青春歲月。</a:t>
            </a:r>
            <a:endParaRPr lang="en-US" altLang="zh-TW" sz="2400" dirty="0"/>
          </a:p>
          <a:p>
            <a:r>
              <a:rPr lang="zh-TW" altLang="en-US" sz="2400" dirty="0"/>
              <a:t>我們假設自己就是林真心與徐太宇，</a:t>
            </a:r>
            <a:r>
              <a:rPr lang="en-US" altLang="zh-TW" sz="2400" dirty="0"/>
              <a:t>《</a:t>
            </a:r>
            <a:r>
              <a:rPr lang="zh-TW" altLang="en-US" sz="2400" dirty="0"/>
              <a:t>我的少女時代</a:t>
            </a:r>
            <a:r>
              <a:rPr lang="en-US" altLang="zh-TW" sz="2400" dirty="0"/>
              <a:t>》</a:t>
            </a:r>
            <a:r>
              <a:rPr lang="zh-TW" altLang="en-US" sz="2400" dirty="0"/>
              <a:t>，成為我們每個人曾經的時代。</a:t>
            </a:r>
            <a:endParaRPr lang="en-US" altLang="zh-TW" sz="2400" dirty="0"/>
          </a:p>
          <a:p>
            <a:endParaRPr lang="en-US" altLang="zh-TW" sz="2400" dirty="0"/>
          </a:p>
          <a:p>
            <a:r>
              <a:rPr lang="en-US" altLang="zh-TW" sz="2400" dirty="0">
                <a:hlinkClick r:id="rId2"/>
              </a:rPr>
              <a:t>https://www.youtube.com/watch?v=IZLIt_Tq3rQ</a:t>
            </a:r>
            <a:endParaRPr lang="en-US" altLang="zh-TW" sz="2400" dirty="0"/>
          </a:p>
          <a:p>
            <a:r>
              <a:rPr lang="en-US" altLang="zh-TW" sz="2400" dirty="0"/>
              <a:t>【</a:t>
            </a:r>
            <a:r>
              <a:rPr lang="zh-TW" altLang="en-US" sz="2400" dirty="0"/>
              <a:t>電影精選</a:t>
            </a:r>
            <a:r>
              <a:rPr lang="en-US" altLang="zh-TW" sz="2400" dirty="0"/>
              <a:t>】《</a:t>
            </a:r>
            <a:r>
              <a:rPr lang="zh-TW" altLang="en-US" sz="2400" dirty="0"/>
              <a:t>我的少女時代 </a:t>
            </a:r>
            <a:r>
              <a:rPr lang="en-US" altLang="zh-TW" sz="2400" dirty="0"/>
              <a:t>Our Times》</a:t>
            </a:r>
            <a:r>
              <a:rPr lang="zh-TW" altLang="en-US" sz="2400" dirty="0"/>
              <a:t>：「原來喜歡一個人會沒有勇氣告訴她」</a:t>
            </a:r>
            <a:r>
              <a:rPr lang="en-US" altLang="zh-TW" sz="2400" dirty="0"/>
              <a:t>| </a:t>
            </a:r>
            <a:r>
              <a:rPr lang="en-US" altLang="zh-TW" sz="2400" dirty="0" err="1"/>
              <a:t>Moviematic</a:t>
            </a:r>
            <a:r>
              <a:rPr lang="zh-TW" altLang="en-US" sz="2400" dirty="0"/>
              <a:t>電影對白圖</a:t>
            </a:r>
            <a:endParaRPr lang="en-US" altLang="zh-TW" sz="2400" dirty="0"/>
          </a:p>
          <a:p>
            <a:r>
              <a:rPr lang="en-US" altLang="zh-TW" sz="2400" dirty="0">
                <a:hlinkClick r:id="rId3"/>
              </a:rPr>
              <a:t>https://www.youtube.com/watch?v=7vQUdJT52nw</a:t>
            </a:r>
            <a:endParaRPr lang="en-US" altLang="zh-TW" sz="2400" dirty="0"/>
          </a:p>
          <a:p>
            <a:r>
              <a:rPr lang="zh-TW" altLang="en-US" sz="2400" dirty="0"/>
              <a:t>我的少女時代伏線</a:t>
            </a:r>
          </a:p>
          <a:p>
            <a:endParaRPr lang="zh-TW" altLang="en-US" dirty="0"/>
          </a:p>
        </p:txBody>
      </p:sp>
    </p:spTree>
    <p:extLst>
      <p:ext uri="{BB962C8B-B14F-4D97-AF65-F5344CB8AC3E}">
        <p14:creationId xmlns:p14="http://schemas.microsoft.com/office/powerpoint/2010/main" val="1009777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41376" y="365760"/>
            <a:ext cx="8436864" cy="1259840"/>
          </a:xfrm>
        </p:spPr>
        <p:txBody>
          <a:bodyPr/>
          <a:lstStyle/>
          <a:p>
            <a:r>
              <a:rPr lang="zh-TW" altLang="zh-TW" b="1" u="sng" dirty="0" smtClean="0"/>
              <a:t>女人</a:t>
            </a:r>
            <a:r>
              <a:rPr lang="zh-TW" altLang="zh-TW" b="1" u="sng" dirty="0"/>
              <a:t>對「分手</a:t>
            </a:r>
            <a:r>
              <a:rPr lang="zh-TW" altLang="zh-TW" b="1" u="sng" dirty="0" smtClean="0"/>
              <a:t>」「</a:t>
            </a:r>
            <a:r>
              <a:rPr lang="zh-TW" altLang="zh-TW" b="1" u="sng" dirty="0"/>
              <a:t>失戀」的反應強烈</a:t>
            </a:r>
            <a:r>
              <a:rPr lang="zh-TW" altLang="zh-TW" b="1" u="sng" dirty="0" smtClean="0"/>
              <a:t>許多</a:t>
            </a:r>
            <a:r>
              <a:rPr lang="zh-TW" altLang="zh-TW" dirty="0"/>
              <a:t/>
            </a:r>
            <a:br>
              <a:rPr lang="zh-TW" altLang="zh-TW" dirty="0"/>
            </a:br>
            <a:endParaRPr lang="zh-TW" altLang="en-US" dirty="0"/>
          </a:p>
        </p:txBody>
      </p:sp>
      <p:sp>
        <p:nvSpPr>
          <p:cNvPr id="3" name="內容版面配置區 2"/>
          <p:cNvSpPr>
            <a:spLocks noGrp="1"/>
          </p:cNvSpPr>
          <p:nvPr>
            <p:ph idx="1"/>
          </p:nvPr>
        </p:nvSpPr>
        <p:spPr>
          <a:xfrm>
            <a:off x="390144" y="1477818"/>
            <a:ext cx="8327136" cy="3371273"/>
          </a:xfrm>
        </p:spPr>
        <p:txBody>
          <a:bodyPr/>
          <a:lstStyle/>
          <a:p>
            <a:r>
              <a:rPr lang="zh-TW" altLang="zh-TW" dirty="0"/>
              <a:t>全數女性們對於情緒的痛苦指數平均值</a:t>
            </a:r>
            <a:r>
              <a:rPr lang="zh-TW" altLang="zh-TW" dirty="0" smtClean="0"/>
              <a:t>為</a:t>
            </a:r>
            <a:r>
              <a:rPr lang="en-US" altLang="zh-TW" dirty="0" smtClean="0"/>
              <a:t>6.84</a:t>
            </a:r>
            <a:r>
              <a:rPr lang="zh-TW" altLang="zh-TW" dirty="0" smtClean="0"/>
              <a:t>，</a:t>
            </a:r>
            <a:endParaRPr lang="en-US" altLang="zh-TW" dirty="0" smtClean="0"/>
          </a:p>
          <a:p>
            <a:r>
              <a:rPr lang="zh-TW" altLang="zh-TW" dirty="0" smtClean="0"/>
              <a:t>身體</a:t>
            </a:r>
            <a:r>
              <a:rPr lang="zh-TW" altLang="zh-TW" dirty="0"/>
              <a:t>痛苦指數為</a:t>
            </a:r>
            <a:r>
              <a:rPr lang="en-US" altLang="zh-TW" dirty="0"/>
              <a:t> 4.21</a:t>
            </a:r>
            <a:r>
              <a:rPr lang="zh-TW" altLang="zh-TW" dirty="0" smtClean="0"/>
              <a:t>。</a:t>
            </a:r>
            <a:endParaRPr lang="en-US" altLang="zh-TW" dirty="0"/>
          </a:p>
          <a:p>
            <a:r>
              <a:rPr lang="zh-TW" altLang="zh-TW" dirty="0" smtClean="0"/>
              <a:t>全數</a:t>
            </a:r>
            <a:r>
              <a:rPr lang="zh-TW" altLang="zh-TW" dirty="0"/>
              <a:t>男性們對於情緒的痛苦指數平均值</a:t>
            </a:r>
            <a:r>
              <a:rPr lang="zh-TW" altLang="zh-TW" dirty="0" smtClean="0"/>
              <a:t>為</a:t>
            </a:r>
            <a:r>
              <a:rPr lang="en-US" altLang="zh-TW" dirty="0" smtClean="0"/>
              <a:t>6.58</a:t>
            </a:r>
            <a:r>
              <a:rPr lang="zh-TW" altLang="zh-TW" dirty="0" smtClean="0"/>
              <a:t>，</a:t>
            </a:r>
            <a:endParaRPr lang="en-US" altLang="zh-TW" dirty="0" smtClean="0"/>
          </a:p>
          <a:p>
            <a:r>
              <a:rPr lang="zh-TW" altLang="zh-TW" dirty="0" smtClean="0"/>
              <a:t>身體</a:t>
            </a:r>
            <a:r>
              <a:rPr lang="zh-TW" altLang="zh-TW" dirty="0"/>
              <a:t>痛苦指數為</a:t>
            </a:r>
            <a:r>
              <a:rPr lang="en-US" altLang="zh-TW" dirty="0"/>
              <a:t> 3.75</a:t>
            </a:r>
            <a:r>
              <a:rPr lang="zh-TW" altLang="zh-TW" dirty="0"/>
              <a:t>。</a:t>
            </a:r>
          </a:p>
          <a:p>
            <a:r>
              <a:rPr lang="zh-TW" altLang="zh-TW" dirty="0"/>
              <a:t>「女人在一段感情中通常會投注較多的心力。」</a:t>
            </a:r>
          </a:p>
          <a:p>
            <a:endParaRPr lang="zh-TW" altLang="en-US" dirty="0"/>
          </a:p>
        </p:txBody>
      </p:sp>
    </p:spTree>
    <p:extLst>
      <p:ext uri="{BB962C8B-B14F-4D97-AF65-F5344CB8AC3E}">
        <p14:creationId xmlns:p14="http://schemas.microsoft.com/office/powerpoint/2010/main" val="2076526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58371" y="1021541"/>
            <a:ext cx="8436864" cy="1093585"/>
          </a:xfrm>
        </p:spPr>
        <p:txBody>
          <a:bodyPr/>
          <a:lstStyle/>
          <a:p>
            <a:r>
              <a:rPr lang="zh-TW" altLang="zh-TW" dirty="0" smtClean="0"/>
              <a:t>男生分手後的情緒是『細水長流』型的</a:t>
            </a:r>
            <a:r>
              <a:rPr lang="zh-TW" altLang="zh-TW" dirty="0"/>
              <a:t/>
            </a:r>
            <a:br>
              <a:rPr lang="zh-TW" altLang="zh-TW" dirty="0"/>
            </a:br>
            <a:endParaRPr lang="zh-TW" altLang="en-US" dirty="0"/>
          </a:p>
        </p:txBody>
      </p:sp>
      <p:sp>
        <p:nvSpPr>
          <p:cNvPr id="3" name="內容版面配置區 2"/>
          <p:cNvSpPr>
            <a:spLocks noGrp="1"/>
          </p:cNvSpPr>
          <p:nvPr>
            <p:ph idx="1"/>
          </p:nvPr>
        </p:nvSpPr>
        <p:spPr>
          <a:xfrm>
            <a:off x="451104" y="2190519"/>
            <a:ext cx="8327136" cy="4849068"/>
          </a:xfrm>
        </p:spPr>
        <p:txBody>
          <a:bodyPr>
            <a:normAutofit/>
          </a:bodyPr>
          <a:lstStyle/>
          <a:p>
            <a:r>
              <a:rPr lang="zh-TW" altLang="zh-TW" dirty="0"/>
              <a:t>分手或失戀對女人來說當下的打擊較大，但她們也較容易在一段時間過後「完全恢復」。對於男性來說，學者描述他們只是覺得「生活還是要過」，因此痛苦較走向細水長流型，容易在一段時間後突然發酵並且停留較久。</a:t>
            </a:r>
          </a:p>
          <a:p>
            <a:endParaRPr lang="zh-TW" altLang="en-US" dirty="0"/>
          </a:p>
        </p:txBody>
      </p:sp>
    </p:spTree>
    <p:extLst>
      <p:ext uri="{BB962C8B-B14F-4D97-AF65-F5344CB8AC3E}">
        <p14:creationId xmlns:p14="http://schemas.microsoft.com/office/powerpoint/2010/main" val="345776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r>
              <a:rPr lang="zh-TW" altLang="zh-TW" dirty="0"/>
              <a:t>「男人對於分手的感觸較深，且會持續較長的一段時間，因此會開始努力地想要用別的事情來『強壓過』分手後的難過；但更糟的情況是，努力克制痛苦到最後還是發現——分手後的落寞根本沒有辦法被取代。」</a:t>
            </a:r>
          </a:p>
          <a:p>
            <a:endParaRPr lang="zh-TW" altLang="en-US" dirty="0"/>
          </a:p>
        </p:txBody>
      </p:sp>
    </p:spTree>
    <p:extLst>
      <p:ext uri="{BB962C8B-B14F-4D97-AF65-F5344CB8AC3E}">
        <p14:creationId xmlns:p14="http://schemas.microsoft.com/office/powerpoint/2010/main" val="6064990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en-US" altLang="zh-TW" dirty="0" smtClean="0">
              <a:hlinkClick r:id="rId2"/>
            </a:endParaRPr>
          </a:p>
          <a:p>
            <a:r>
              <a:rPr lang="zh-TW" altLang="en-US" dirty="0">
                <a:hlinkClick r:id="rId2"/>
              </a:rPr>
              <a:t>這群人 </a:t>
            </a:r>
            <a:r>
              <a:rPr lang="en-US" altLang="zh-TW" dirty="0">
                <a:hlinkClick r:id="rId2"/>
              </a:rPr>
              <a:t>TGOP X </a:t>
            </a:r>
            <a:r>
              <a:rPr lang="zh-TW" altLang="en-US" dirty="0">
                <a:hlinkClick r:id="rId2"/>
              </a:rPr>
              <a:t>李千娜</a:t>
            </a:r>
            <a:r>
              <a:rPr lang="en-US" altLang="zh-TW" dirty="0">
                <a:hlinkClick r:id="rId2"/>
              </a:rPr>
              <a:t>Nana Lee│</a:t>
            </a:r>
            <a:r>
              <a:rPr lang="zh-TW" altLang="en-US" dirty="0">
                <a:hlinkClick r:id="rId2"/>
              </a:rPr>
              <a:t>分手的經典語錄</a:t>
            </a:r>
            <a:r>
              <a:rPr lang="en-US" altLang="zh-TW" dirty="0">
                <a:hlinkClick r:id="rId2"/>
              </a:rPr>
              <a:t>【</a:t>
            </a:r>
            <a:r>
              <a:rPr lang="zh-TW" altLang="en-US" dirty="0">
                <a:hlinkClick r:id="rId2"/>
              </a:rPr>
              <a:t>語錄系列</a:t>
            </a:r>
            <a:r>
              <a:rPr lang="en-US" altLang="zh-TW" dirty="0">
                <a:hlinkClick r:id="rId2"/>
              </a:rPr>
              <a:t>】Classic Quotes for Breaking Up</a:t>
            </a:r>
          </a:p>
          <a:p>
            <a:r>
              <a:rPr lang="en-US" altLang="zh-TW" dirty="0" smtClean="0">
                <a:hlinkClick r:id="rId2"/>
              </a:rPr>
              <a:t>https</a:t>
            </a:r>
            <a:r>
              <a:rPr lang="en-US" altLang="zh-TW" dirty="0">
                <a:hlinkClick r:id="rId2"/>
              </a:rPr>
              <a:t>://</a:t>
            </a:r>
            <a:r>
              <a:rPr lang="en-US" altLang="zh-TW" dirty="0" smtClean="0">
                <a:hlinkClick r:id="rId2"/>
              </a:rPr>
              <a:t>www.youtube.com/watch?v=xduqvcADMnk</a:t>
            </a:r>
            <a:endParaRPr lang="en-US" altLang="zh-TW" dirty="0" smtClean="0"/>
          </a:p>
          <a:p>
            <a:endParaRPr lang="zh-TW" altLang="en-US" dirty="0"/>
          </a:p>
        </p:txBody>
      </p:sp>
    </p:spTree>
    <p:extLst>
      <p:ext uri="{BB962C8B-B14F-4D97-AF65-F5344CB8AC3E}">
        <p14:creationId xmlns:p14="http://schemas.microsoft.com/office/powerpoint/2010/main" val="16093658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04795" y="1095433"/>
            <a:ext cx="8436864" cy="548640"/>
          </a:xfrm>
        </p:spPr>
        <p:txBody>
          <a:bodyPr/>
          <a:lstStyle/>
          <a:p>
            <a:r>
              <a:rPr lang="zh-TW" altLang="zh-TW" sz="4400" dirty="0">
                <a:solidFill>
                  <a:srgbClr val="FF0000"/>
                </a:solidFill>
              </a:rPr>
              <a:t>失戀的原因</a:t>
            </a:r>
            <a:r>
              <a:rPr lang="zh-TW" altLang="zh-TW" dirty="0"/>
              <a:t/>
            </a:r>
            <a:br>
              <a:rPr lang="zh-TW" altLang="zh-TW" dirty="0"/>
            </a:br>
            <a:endParaRPr lang="zh-TW" altLang="en-US" dirty="0"/>
          </a:p>
        </p:txBody>
      </p:sp>
      <p:sp>
        <p:nvSpPr>
          <p:cNvPr id="3" name="內容版面配置區 2"/>
          <p:cNvSpPr>
            <a:spLocks noGrp="1"/>
          </p:cNvSpPr>
          <p:nvPr>
            <p:ph idx="1"/>
          </p:nvPr>
        </p:nvSpPr>
        <p:spPr>
          <a:xfrm>
            <a:off x="694944" y="2008932"/>
            <a:ext cx="8327136" cy="4849068"/>
          </a:xfrm>
        </p:spPr>
        <p:txBody>
          <a:bodyPr/>
          <a:lstStyle/>
          <a:p>
            <a:r>
              <a:rPr lang="zh-TW" altLang="zh-TW" dirty="0"/>
              <a:t>雙方個性和價值觀的差異難以溝通</a:t>
            </a:r>
            <a:r>
              <a:rPr lang="en-US" altLang="zh-TW" dirty="0"/>
              <a:t>22</a:t>
            </a:r>
            <a:r>
              <a:rPr lang="zh-TW" altLang="zh-TW" dirty="0"/>
              <a:t>％</a:t>
            </a:r>
          </a:p>
          <a:p>
            <a:r>
              <a:rPr lang="zh-TW" altLang="zh-TW" dirty="0"/>
              <a:t>對方不符合自己的期待</a:t>
            </a:r>
            <a:r>
              <a:rPr lang="en-US" altLang="zh-TW" dirty="0"/>
              <a:t>12.62</a:t>
            </a:r>
            <a:r>
              <a:rPr lang="zh-TW" altLang="zh-TW" dirty="0"/>
              <a:t>％</a:t>
            </a:r>
          </a:p>
          <a:p>
            <a:r>
              <a:rPr lang="zh-TW" altLang="zh-TW" dirty="0"/>
              <a:t>第三者的介入</a:t>
            </a:r>
            <a:r>
              <a:rPr lang="en-US" altLang="zh-TW" dirty="0"/>
              <a:t>11.32</a:t>
            </a:r>
            <a:r>
              <a:rPr lang="zh-TW" altLang="zh-TW" dirty="0"/>
              <a:t>％</a:t>
            </a:r>
          </a:p>
          <a:p>
            <a:r>
              <a:rPr lang="zh-TW" altLang="zh-TW" dirty="0"/>
              <a:t>時空距離的隔閡</a:t>
            </a:r>
            <a:r>
              <a:rPr lang="en-US" altLang="zh-TW" dirty="0"/>
              <a:t>10.82</a:t>
            </a:r>
            <a:r>
              <a:rPr lang="zh-TW" altLang="zh-TW" dirty="0"/>
              <a:t>％</a:t>
            </a:r>
          </a:p>
          <a:p>
            <a:r>
              <a:rPr lang="zh-TW" altLang="zh-TW" dirty="0"/>
              <a:t>父母或家人反對</a:t>
            </a:r>
            <a:r>
              <a:rPr lang="en-US" altLang="zh-TW" dirty="0"/>
              <a:t>9.52</a:t>
            </a:r>
            <a:r>
              <a:rPr lang="zh-TW" altLang="zh-TW" dirty="0"/>
              <a:t>％</a:t>
            </a:r>
          </a:p>
          <a:p>
            <a:endParaRPr lang="zh-TW" altLang="en-US" dirty="0"/>
          </a:p>
        </p:txBody>
      </p:sp>
    </p:spTree>
    <p:extLst>
      <p:ext uri="{BB962C8B-B14F-4D97-AF65-F5344CB8AC3E}">
        <p14:creationId xmlns:p14="http://schemas.microsoft.com/office/powerpoint/2010/main" val="3324888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67849" y="826308"/>
            <a:ext cx="8436864" cy="548640"/>
          </a:xfrm>
        </p:spPr>
        <p:txBody>
          <a:bodyPr/>
          <a:lstStyle/>
          <a:p>
            <a:r>
              <a:rPr lang="zh-TW" altLang="zh-TW" dirty="0">
                <a:solidFill>
                  <a:srgbClr val="FF0000"/>
                </a:solidFill>
              </a:rPr>
              <a:t>分手最常見的</a:t>
            </a:r>
            <a:r>
              <a:rPr lang="zh-TW" altLang="zh-TW" dirty="0" smtClean="0">
                <a:solidFill>
                  <a:srgbClr val="FF0000"/>
                </a:solidFill>
              </a:rPr>
              <a:t>方式</a:t>
            </a:r>
            <a:r>
              <a:rPr lang="zh-TW" altLang="zh-TW" dirty="0"/>
              <a:t/>
            </a:r>
            <a:br>
              <a:rPr lang="zh-TW" altLang="zh-TW" dirty="0"/>
            </a:br>
            <a:endParaRPr lang="zh-TW" altLang="en-US" dirty="0"/>
          </a:p>
        </p:txBody>
      </p:sp>
      <p:sp>
        <p:nvSpPr>
          <p:cNvPr id="3" name="內容版面配置區 2"/>
          <p:cNvSpPr>
            <a:spLocks noGrp="1"/>
          </p:cNvSpPr>
          <p:nvPr>
            <p:ph idx="1"/>
          </p:nvPr>
        </p:nvSpPr>
        <p:spPr>
          <a:xfrm>
            <a:off x="685707" y="2008932"/>
            <a:ext cx="8327136" cy="4849068"/>
          </a:xfrm>
        </p:spPr>
        <p:txBody>
          <a:bodyPr/>
          <a:lstStyle/>
          <a:p>
            <a:r>
              <a:rPr lang="zh-TW" altLang="zh-TW" dirty="0"/>
              <a:t>一方決定，另一方無奈接受</a:t>
            </a:r>
          </a:p>
          <a:p>
            <a:r>
              <a:rPr lang="zh-TW" altLang="zh-TW" dirty="0"/>
              <a:t>雙方自然疏遠，未曾溝通清楚</a:t>
            </a:r>
          </a:p>
          <a:p>
            <a:r>
              <a:rPr lang="zh-TW" altLang="zh-TW" dirty="0"/>
              <a:t>雙方心平氣和，理智分手</a:t>
            </a:r>
          </a:p>
          <a:p>
            <a:r>
              <a:rPr lang="zh-TW" altLang="zh-TW" dirty="0"/>
              <a:t>協議分手，但雙方或其中一方非常痛苦</a:t>
            </a:r>
          </a:p>
          <a:p>
            <a:endParaRPr lang="zh-TW" altLang="en-US" dirty="0"/>
          </a:p>
        </p:txBody>
      </p:sp>
    </p:spTree>
    <p:extLst>
      <p:ext uri="{BB962C8B-B14F-4D97-AF65-F5344CB8AC3E}">
        <p14:creationId xmlns:p14="http://schemas.microsoft.com/office/powerpoint/2010/main" val="235517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593344" y="1119101"/>
            <a:ext cx="8327136" cy="4849068"/>
          </a:xfrm>
        </p:spPr>
        <p:txBody>
          <a:bodyPr/>
          <a:lstStyle/>
          <a:p>
            <a:r>
              <a:rPr lang="zh-TW" altLang="zh-TW" dirty="0"/>
              <a:t>自己主動分手</a:t>
            </a:r>
            <a:r>
              <a:rPr lang="en-US" altLang="zh-TW" dirty="0"/>
              <a:t>36.6</a:t>
            </a:r>
            <a:r>
              <a:rPr lang="zh-TW" altLang="zh-TW" dirty="0"/>
              <a:t>％</a:t>
            </a:r>
          </a:p>
          <a:p>
            <a:r>
              <a:rPr lang="zh-TW" altLang="zh-TW" dirty="0"/>
              <a:t>自然疏遠</a:t>
            </a:r>
            <a:r>
              <a:rPr lang="en-US" altLang="zh-TW" dirty="0"/>
              <a:t>29.2</a:t>
            </a:r>
            <a:r>
              <a:rPr lang="zh-TW" altLang="zh-TW" dirty="0"/>
              <a:t>％</a:t>
            </a:r>
          </a:p>
          <a:p>
            <a:r>
              <a:rPr lang="zh-TW" altLang="zh-TW" dirty="0"/>
              <a:t>對方提出分手</a:t>
            </a:r>
            <a:r>
              <a:rPr lang="en-US" altLang="zh-TW" dirty="0"/>
              <a:t>23.1</a:t>
            </a:r>
            <a:r>
              <a:rPr lang="zh-TW" altLang="zh-TW" dirty="0"/>
              <a:t>％</a:t>
            </a:r>
          </a:p>
          <a:p>
            <a:r>
              <a:rPr lang="zh-TW" altLang="zh-TW" dirty="0"/>
              <a:t>協議分手</a:t>
            </a:r>
            <a:r>
              <a:rPr lang="en-US" altLang="zh-TW" dirty="0"/>
              <a:t>10.9</a:t>
            </a:r>
            <a:r>
              <a:rPr lang="zh-TW" altLang="zh-TW" dirty="0"/>
              <a:t>％</a:t>
            </a:r>
          </a:p>
          <a:p>
            <a:r>
              <a:rPr lang="en-US" altLang="zh-TW" dirty="0"/>
              <a:t> </a:t>
            </a:r>
            <a:endParaRPr lang="zh-TW" altLang="zh-TW" dirty="0"/>
          </a:p>
          <a:p>
            <a:r>
              <a:rPr lang="zh-TW" altLang="zh-TW" dirty="0"/>
              <a:t>男性最常採用自然疏遠</a:t>
            </a:r>
          </a:p>
          <a:p>
            <a:r>
              <a:rPr lang="zh-TW" altLang="zh-TW" dirty="0"/>
              <a:t>女性較多使用自己主動</a:t>
            </a:r>
          </a:p>
          <a:p>
            <a:endParaRPr lang="zh-TW" altLang="en-US" dirty="0"/>
          </a:p>
        </p:txBody>
      </p:sp>
    </p:spTree>
    <p:extLst>
      <p:ext uri="{BB962C8B-B14F-4D97-AF65-F5344CB8AC3E}">
        <p14:creationId xmlns:p14="http://schemas.microsoft.com/office/powerpoint/2010/main" val="3474849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wipe(down)">
                                      <p:cBhvr>
                                        <p:cTn id="34" dur="500"/>
                                        <p:tgtEl>
                                          <p:spTgt spid="3">
                                            <p:txEl>
                                              <p:pRg st="5" end="5"/>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0903" y="624378"/>
            <a:ext cx="8436864" cy="548640"/>
          </a:xfrm>
        </p:spPr>
        <p:txBody>
          <a:bodyPr/>
          <a:lstStyle/>
          <a:p>
            <a:r>
              <a:rPr lang="zh-TW" altLang="zh-TW" dirty="0"/>
              <a:t>失戀者多半經歷</a:t>
            </a:r>
            <a:br>
              <a:rPr lang="zh-TW" altLang="zh-TW" dirty="0"/>
            </a:br>
            <a:endParaRPr lang="zh-TW" altLang="en-US" dirty="0"/>
          </a:p>
        </p:txBody>
      </p:sp>
      <p:sp>
        <p:nvSpPr>
          <p:cNvPr id="3" name="內容版面配置區 2"/>
          <p:cNvSpPr>
            <a:spLocks noGrp="1"/>
          </p:cNvSpPr>
          <p:nvPr>
            <p:ph idx="1"/>
          </p:nvPr>
        </p:nvSpPr>
        <p:spPr/>
        <p:txBody>
          <a:bodyPr>
            <a:normAutofit fontScale="92500" lnSpcReduction="10000"/>
          </a:bodyPr>
          <a:lstStyle/>
          <a:p>
            <a:r>
              <a:rPr lang="zh-TW" altLang="zh-TW" dirty="0" smtClean="0"/>
              <a:t>創傷</a:t>
            </a:r>
            <a:endParaRPr lang="zh-TW" altLang="zh-TW" dirty="0"/>
          </a:p>
          <a:p>
            <a:r>
              <a:rPr lang="zh-TW" altLang="zh-TW" dirty="0"/>
              <a:t>抗議</a:t>
            </a:r>
          </a:p>
          <a:p>
            <a:r>
              <a:rPr lang="zh-TW" altLang="zh-TW" dirty="0"/>
              <a:t>否認</a:t>
            </a:r>
          </a:p>
          <a:p>
            <a:r>
              <a:rPr lang="zh-TW" altLang="zh-TW" dirty="0"/>
              <a:t>紛擾</a:t>
            </a:r>
          </a:p>
          <a:p>
            <a:r>
              <a:rPr lang="zh-TW" altLang="zh-TW" dirty="0"/>
              <a:t>克服</a:t>
            </a:r>
          </a:p>
          <a:p>
            <a:r>
              <a:rPr lang="zh-TW" altLang="zh-TW" dirty="0"/>
              <a:t>結束與認同改變</a:t>
            </a:r>
          </a:p>
          <a:p>
            <a:r>
              <a:rPr lang="en-US" altLang="zh-TW" dirty="0"/>
              <a:t> </a:t>
            </a:r>
            <a:endParaRPr lang="zh-TW" altLang="zh-TW" dirty="0"/>
          </a:p>
          <a:p>
            <a:r>
              <a:rPr lang="zh-TW" altLang="zh-TW" dirty="0"/>
              <a:t>女性</a:t>
            </a:r>
            <a:r>
              <a:rPr lang="zh-TW" altLang="zh-TW" dirty="0" smtClean="0"/>
              <a:t>失戀</a:t>
            </a:r>
            <a:r>
              <a:rPr lang="zh-TW" altLang="en-US" dirty="0" smtClean="0"/>
              <a:t>調適</a:t>
            </a:r>
            <a:r>
              <a:rPr lang="zh-TW" altLang="zh-TW" dirty="0" smtClean="0"/>
              <a:t>三</a:t>
            </a:r>
            <a:r>
              <a:rPr lang="zh-TW" altLang="zh-TW" dirty="0"/>
              <a:t>到六個月最多</a:t>
            </a:r>
          </a:p>
          <a:p>
            <a:r>
              <a:rPr lang="zh-TW" altLang="zh-TW" dirty="0"/>
              <a:t>男性</a:t>
            </a:r>
            <a:r>
              <a:rPr lang="zh-TW" altLang="zh-TW" dirty="0" smtClean="0"/>
              <a:t>失戀</a:t>
            </a:r>
            <a:r>
              <a:rPr lang="zh-TW" altLang="en-US" dirty="0" smtClean="0"/>
              <a:t>調適</a:t>
            </a:r>
            <a:r>
              <a:rPr lang="zh-TW" altLang="zh-TW" dirty="0" smtClean="0"/>
              <a:t>未滿</a:t>
            </a:r>
            <a:r>
              <a:rPr lang="zh-TW" altLang="zh-TW" dirty="0"/>
              <a:t>一個</a:t>
            </a:r>
            <a:r>
              <a:rPr lang="zh-TW" altLang="zh-TW" dirty="0" smtClean="0"/>
              <a:t>月</a:t>
            </a:r>
            <a:r>
              <a:rPr lang="zh-TW" altLang="en-US" dirty="0" smtClean="0"/>
              <a:t>居多</a:t>
            </a:r>
            <a:endParaRPr lang="zh-TW" altLang="zh-TW" dirty="0"/>
          </a:p>
          <a:p>
            <a:endParaRPr lang="zh-TW" altLang="en-US" dirty="0"/>
          </a:p>
        </p:txBody>
      </p:sp>
    </p:spTree>
    <p:extLst>
      <p:ext uri="{BB962C8B-B14F-4D97-AF65-F5344CB8AC3E}">
        <p14:creationId xmlns:p14="http://schemas.microsoft.com/office/powerpoint/2010/main" val="38219337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常見的「提出分手五大策略」</a:t>
            </a:r>
          </a:p>
        </p:txBody>
      </p:sp>
      <p:sp>
        <p:nvSpPr>
          <p:cNvPr id="3" name="內容版面配置區 2"/>
          <p:cNvSpPr>
            <a:spLocks noGrp="1"/>
          </p:cNvSpPr>
          <p:nvPr>
            <p:ph idx="1"/>
          </p:nvPr>
        </p:nvSpPr>
        <p:spPr/>
        <p:txBody>
          <a:bodyPr>
            <a:normAutofit fontScale="92500" lnSpcReduction="20000"/>
          </a:bodyPr>
          <a:lstStyle/>
          <a:p>
            <a:r>
              <a:rPr lang="zh-TW" altLang="en-US" b="0" dirty="0" smtClean="0"/>
              <a:t>根據</a:t>
            </a:r>
            <a:r>
              <a:rPr lang="zh-TW" altLang="en-US" b="0" dirty="0"/>
              <a:t>范潔利斯提的整理，柯迪曾經在一九八二年提出研究結果，把分手的策略歸結為五項：</a:t>
            </a:r>
          </a:p>
          <a:p>
            <a:pPr marL="514350" indent="-514350">
              <a:buAutoNum type="arabicPeriod"/>
            </a:pPr>
            <a:r>
              <a:rPr lang="zh-TW" altLang="en-US" b="0" dirty="0" smtClean="0"/>
              <a:t>正面</a:t>
            </a:r>
            <a:r>
              <a:rPr lang="zh-TW" altLang="en-US" b="0" dirty="0"/>
              <a:t>語氣（</a:t>
            </a:r>
            <a:r>
              <a:rPr lang="en-US" altLang="zh-TW" b="0" dirty="0"/>
              <a:t>positive </a:t>
            </a:r>
            <a:r>
              <a:rPr lang="en-US" altLang="zh-TW" b="0" dirty="0" smtClean="0"/>
              <a:t>tone</a:t>
            </a:r>
          </a:p>
          <a:p>
            <a:pPr marL="514350" indent="-514350">
              <a:buAutoNum type="arabicPeriod"/>
            </a:pPr>
            <a:r>
              <a:rPr lang="zh-TW" altLang="en-US" b="0" dirty="0" smtClean="0"/>
              <a:t>負面</a:t>
            </a:r>
            <a:r>
              <a:rPr lang="zh-TW" altLang="en-US" b="0" dirty="0"/>
              <a:t>身分處理（</a:t>
            </a:r>
            <a:r>
              <a:rPr lang="en-US" altLang="zh-TW" b="0" dirty="0" err="1" smtClean="0"/>
              <a:t>negativeidentity</a:t>
            </a:r>
            <a:r>
              <a:rPr lang="en-US" altLang="zh-TW" b="0" dirty="0"/>
              <a:t> management</a:t>
            </a:r>
            <a:r>
              <a:rPr lang="zh-TW" altLang="en-US" b="0" dirty="0" smtClean="0"/>
              <a:t>）</a:t>
            </a:r>
            <a:endParaRPr lang="en-US" altLang="zh-TW" b="0" dirty="0" smtClean="0"/>
          </a:p>
          <a:p>
            <a:pPr marL="514350" indent="-514350">
              <a:buAutoNum type="arabicPeriod"/>
            </a:pPr>
            <a:r>
              <a:rPr lang="en-US" altLang="zh-TW" b="0" dirty="0" smtClean="0"/>
              <a:t> </a:t>
            </a:r>
            <a:r>
              <a:rPr lang="zh-TW" altLang="en-US" b="0" dirty="0"/>
              <a:t>說法（</a:t>
            </a:r>
            <a:r>
              <a:rPr lang="en-US" altLang="zh-TW" b="0" dirty="0" smtClean="0"/>
              <a:t>justification</a:t>
            </a:r>
            <a:r>
              <a:rPr lang="zh-TW" altLang="en-US" b="0" dirty="0" smtClean="0"/>
              <a:t>）</a:t>
            </a:r>
            <a:br>
              <a:rPr lang="zh-TW" altLang="en-US" b="0" dirty="0" smtClean="0"/>
            </a:br>
            <a:endParaRPr lang="en-US" altLang="zh-TW" b="0" dirty="0" smtClean="0"/>
          </a:p>
          <a:p>
            <a:pPr marL="514350" indent="-514350">
              <a:buAutoNum type="arabicPeriod"/>
            </a:pPr>
            <a:r>
              <a:rPr lang="en-US" altLang="zh-TW" b="0" dirty="0" smtClean="0"/>
              <a:t> </a:t>
            </a:r>
            <a:r>
              <a:rPr lang="zh-TW" altLang="en-US" b="0" dirty="0"/>
              <a:t>行為降溫（</a:t>
            </a:r>
            <a:r>
              <a:rPr lang="en-US" altLang="zh-TW" b="0" dirty="0"/>
              <a:t>behavior de-escalation</a:t>
            </a:r>
            <a:r>
              <a:rPr lang="zh-TW" altLang="en-US" b="0" dirty="0" smtClean="0"/>
              <a:t>）</a:t>
            </a:r>
            <a:endParaRPr lang="en-US" altLang="zh-TW" b="0" dirty="0" smtClean="0"/>
          </a:p>
          <a:p>
            <a:pPr marL="514350" indent="-514350">
              <a:buAutoNum type="arabicPeriod"/>
            </a:pPr>
            <a:r>
              <a:rPr lang="zh-TW" altLang="en-US" b="0" dirty="0" smtClean="0"/>
              <a:t>降溫</a:t>
            </a:r>
            <a:r>
              <a:rPr lang="zh-TW" altLang="en-US" b="0" dirty="0"/>
              <a:t>（</a:t>
            </a:r>
            <a:r>
              <a:rPr lang="en-US" altLang="zh-TW" b="0" dirty="0"/>
              <a:t>de-escalation</a:t>
            </a:r>
            <a:r>
              <a:rPr lang="zh-TW" altLang="en-US" b="0" dirty="0"/>
              <a:t>）</a:t>
            </a:r>
          </a:p>
          <a:p>
            <a:r>
              <a:rPr lang="en-US" altLang="zh-TW" dirty="0">
                <a:hlinkClick r:id="rId2"/>
              </a:rPr>
              <a:t>https://buzzorange.com/vidaorange/2016/10/17/ways-of-breakup</a:t>
            </a:r>
            <a:r>
              <a:rPr lang="en-US" altLang="zh-TW" dirty="0" smtClean="0">
                <a:hlinkClick r:id="rId2"/>
              </a:rPr>
              <a:t>/</a:t>
            </a:r>
            <a:endParaRPr lang="en-US" altLang="zh-TW" dirty="0" smtClean="0"/>
          </a:p>
          <a:p>
            <a:endParaRPr lang="zh-TW" altLang="en-US" dirty="0"/>
          </a:p>
        </p:txBody>
      </p:sp>
    </p:spTree>
    <p:extLst>
      <p:ext uri="{BB962C8B-B14F-4D97-AF65-F5344CB8AC3E}">
        <p14:creationId xmlns:p14="http://schemas.microsoft.com/office/powerpoint/2010/main" val="17105674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0144" y="826308"/>
            <a:ext cx="8436864" cy="548640"/>
          </a:xfrm>
        </p:spPr>
        <p:txBody>
          <a:bodyPr/>
          <a:lstStyle/>
          <a:p>
            <a:r>
              <a:rPr lang="zh-TW" altLang="zh-TW" dirty="0">
                <a:solidFill>
                  <a:srgbClr val="FF0000"/>
                </a:solidFill>
              </a:rPr>
              <a:t>男女分手的方式</a:t>
            </a:r>
            <a:r>
              <a:rPr lang="zh-TW" altLang="zh-TW" dirty="0"/>
              <a:t/>
            </a:r>
            <a:br>
              <a:rPr lang="zh-TW" altLang="zh-TW" dirty="0"/>
            </a:br>
            <a:endParaRPr lang="zh-TW" altLang="en-US" dirty="0"/>
          </a:p>
        </p:txBody>
      </p:sp>
      <p:sp>
        <p:nvSpPr>
          <p:cNvPr id="3" name="內容版面配置區 2"/>
          <p:cNvSpPr>
            <a:spLocks noGrp="1"/>
          </p:cNvSpPr>
          <p:nvPr>
            <p:ph idx="1"/>
          </p:nvPr>
        </p:nvSpPr>
        <p:spPr>
          <a:xfrm>
            <a:off x="670560" y="1832148"/>
            <a:ext cx="5925312" cy="3520140"/>
          </a:xfrm>
        </p:spPr>
        <p:txBody>
          <a:bodyPr/>
          <a:lstStyle/>
          <a:p>
            <a:r>
              <a:rPr lang="zh-TW" altLang="zh-TW" dirty="0"/>
              <a:t>一、避不見面型</a:t>
            </a:r>
          </a:p>
          <a:p>
            <a:r>
              <a:rPr lang="zh-TW" altLang="zh-TW" dirty="0"/>
              <a:t>二、漸次疏遠型</a:t>
            </a:r>
          </a:p>
          <a:p>
            <a:r>
              <a:rPr lang="zh-TW" altLang="zh-TW" dirty="0"/>
              <a:t>三、理直氣壯型</a:t>
            </a:r>
          </a:p>
          <a:p>
            <a:r>
              <a:rPr lang="zh-TW" altLang="zh-TW" dirty="0"/>
              <a:t>四、反覆糾結型</a:t>
            </a:r>
          </a:p>
          <a:p>
            <a:r>
              <a:rPr lang="zh-TW" altLang="zh-TW" dirty="0"/>
              <a:t>五、好聚好散型</a:t>
            </a:r>
          </a:p>
          <a:p>
            <a:endParaRPr lang="zh-TW" altLang="en-US" dirty="0"/>
          </a:p>
        </p:txBody>
      </p:sp>
    </p:spTree>
    <p:extLst>
      <p:ext uri="{BB962C8B-B14F-4D97-AF65-F5344CB8AC3E}">
        <p14:creationId xmlns:p14="http://schemas.microsoft.com/office/powerpoint/2010/main" val="3594403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失戀陣線聯盟</a:t>
            </a:r>
            <a:endParaRPr lang="zh-TW" altLang="en-US" dirty="0"/>
          </a:p>
        </p:txBody>
      </p:sp>
      <p:sp>
        <p:nvSpPr>
          <p:cNvPr id="3" name="內容版面配置區 2"/>
          <p:cNvSpPr>
            <a:spLocks noGrp="1"/>
          </p:cNvSpPr>
          <p:nvPr>
            <p:ph idx="1"/>
          </p:nvPr>
        </p:nvSpPr>
        <p:spPr>
          <a:xfrm>
            <a:off x="390144" y="1100628"/>
            <a:ext cx="8644128" cy="4483308"/>
          </a:xfrm>
        </p:spPr>
        <p:txBody>
          <a:bodyPr>
            <a:normAutofit/>
          </a:bodyPr>
          <a:lstStyle/>
          <a:p>
            <a:r>
              <a:rPr lang="zh-TW" altLang="en-US" sz="3300" dirty="0"/>
              <a:t>林真心</a:t>
            </a:r>
            <a:endParaRPr lang="en-US" altLang="zh-TW" sz="3300" dirty="0"/>
          </a:p>
          <a:p>
            <a:r>
              <a:rPr lang="zh-TW" altLang="en-US" sz="3300" dirty="0"/>
              <a:t>徐太宇</a:t>
            </a:r>
            <a:endParaRPr lang="en-US" altLang="zh-TW" sz="3300" dirty="0"/>
          </a:p>
          <a:p>
            <a:r>
              <a:rPr lang="zh-TW" altLang="en-US" sz="2625" dirty="0"/>
              <a:t>我們都曾經有過崇拜的對象</a:t>
            </a:r>
            <a:r>
              <a:rPr lang="en-US" altLang="zh-TW" sz="2625" dirty="0"/>
              <a:t>(</a:t>
            </a:r>
            <a:r>
              <a:rPr lang="zh-TW" altLang="en-US" sz="2625" dirty="0"/>
              <a:t>或偶像</a:t>
            </a:r>
            <a:r>
              <a:rPr lang="en-US" altLang="zh-TW" sz="2625" dirty="0"/>
              <a:t>) </a:t>
            </a:r>
            <a:r>
              <a:rPr lang="en-US" altLang="zh-TW" sz="2625" dirty="0" smtClean="0"/>
              <a:t/>
            </a:r>
            <a:br>
              <a:rPr lang="en-US" altLang="zh-TW" sz="2625" dirty="0" smtClean="0"/>
            </a:br>
            <a:r>
              <a:rPr lang="zh-TW" altLang="en-US" sz="2625" dirty="0" smtClean="0"/>
              <a:t>就</a:t>
            </a:r>
            <a:r>
              <a:rPr lang="zh-TW" altLang="en-US" sz="2625" dirty="0"/>
              <a:t>像</a:t>
            </a:r>
            <a:r>
              <a:rPr lang="zh-TW" altLang="en-US" sz="2625" dirty="0">
                <a:solidFill>
                  <a:srgbClr val="7030A0"/>
                </a:solidFill>
              </a:rPr>
              <a:t>初戀那件</a:t>
            </a:r>
            <a:r>
              <a:rPr lang="zh-TW" altLang="en-US" sz="2625" dirty="0" smtClean="0">
                <a:solidFill>
                  <a:srgbClr val="7030A0"/>
                </a:solidFill>
              </a:rPr>
              <a:t>小事</a:t>
            </a:r>
            <a:r>
              <a:rPr lang="en-US" altLang="zh-TW" sz="2625" dirty="0" smtClean="0">
                <a:solidFill>
                  <a:srgbClr val="7030A0"/>
                </a:solidFill>
              </a:rPr>
              <a:t/>
            </a:r>
            <a:br>
              <a:rPr lang="en-US" altLang="zh-TW" sz="2625" dirty="0" smtClean="0">
                <a:solidFill>
                  <a:srgbClr val="7030A0"/>
                </a:solidFill>
              </a:rPr>
            </a:br>
            <a:r>
              <a:rPr lang="zh-TW" altLang="en-US" sz="2625" dirty="0" smtClean="0"/>
              <a:t>或</a:t>
            </a:r>
            <a:r>
              <a:rPr lang="zh-TW" altLang="en-US" sz="2625" dirty="0">
                <a:solidFill>
                  <a:srgbClr val="7030A0"/>
                </a:solidFill>
              </a:rPr>
              <a:t>那些年我們一起追的女孩</a:t>
            </a:r>
            <a:r>
              <a:rPr lang="zh-TW" altLang="en-US" sz="2625" dirty="0" smtClean="0"/>
              <a:t>裡</a:t>
            </a:r>
            <a:r>
              <a:rPr lang="en-US" altLang="zh-TW" sz="2625" dirty="0" smtClean="0"/>
              <a:t/>
            </a:r>
            <a:br>
              <a:rPr lang="en-US" altLang="zh-TW" sz="2625" dirty="0" smtClean="0"/>
            </a:br>
            <a:r>
              <a:rPr lang="zh-TW" altLang="en-US" sz="2625" dirty="0" smtClean="0"/>
              <a:t>主角</a:t>
            </a:r>
            <a:r>
              <a:rPr lang="zh-TW" altLang="en-US" sz="2625" dirty="0"/>
              <a:t>朝思暮想的那盤天菜 </a:t>
            </a:r>
            <a:r>
              <a:rPr lang="en-US" altLang="zh-TW" sz="2625" dirty="0" smtClean="0"/>
              <a:t/>
            </a:r>
            <a:br>
              <a:rPr lang="en-US" altLang="zh-TW" sz="2625" dirty="0" smtClean="0"/>
            </a:br>
            <a:r>
              <a:rPr lang="zh-TW" altLang="en-US" sz="2625" dirty="0" smtClean="0"/>
              <a:t>但</a:t>
            </a:r>
            <a:r>
              <a:rPr lang="zh-TW" altLang="en-US" sz="2625" dirty="0"/>
              <a:t>青春走到最後</a:t>
            </a:r>
            <a:r>
              <a:rPr lang="zh-TW" altLang="en-US" sz="2625" dirty="0" smtClean="0"/>
              <a:t>，</a:t>
            </a:r>
            <a:r>
              <a:rPr lang="en-US" altLang="zh-TW" sz="2625" dirty="0" smtClean="0"/>
              <a:t/>
            </a:r>
            <a:br>
              <a:rPr lang="en-US" altLang="zh-TW" sz="2625" dirty="0" smtClean="0"/>
            </a:br>
            <a:r>
              <a:rPr lang="zh-TW" altLang="en-US" sz="2625" dirty="0" smtClean="0"/>
              <a:t>那</a:t>
            </a:r>
            <a:r>
              <a:rPr lang="zh-TW" altLang="en-US" sz="2625" dirty="0"/>
              <a:t>盤菜真的是我們以為好吃的菜嗎？ </a:t>
            </a:r>
            <a:br>
              <a:rPr lang="zh-TW" altLang="en-US" sz="2625" dirty="0"/>
            </a:br>
            <a:endParaRPr lang="zh-TW" altLang="en-US" sz="2625" dirty="0"/>
          </a:p>
        </p:txBody>
      </p:sp>
    </p:spTree>
    <p:extLst>
      <p:ext uri="{BB962C8B-B14F-4D97-AF65-F5344CB8AC3E}">
        <p14:creationId xmlns:p14="http://schemas.microsoft.com/office/powerpoint/2010/main" val="2874940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35340" y="826308"/>
            <a:ext cx="8436864" cy="548640"/>
          </a:xfrm>
        </p:spPr>
        <p:txBody>
          <a:bodyPr/>
          <a:lstStyle/>
          <a:p>
            <a:r>
              <a:rPr lang="zh-TW" altLang="zh-TW" dirty="0">
                <a:solidFill>
                  <a:srgbClr val="FF0000"/>
                </a:solidFill>
              </a:rPr>
              <a:t>男女分手的歷程</a:t>
            </a:r>
            <a:r>
              <a:rPr lang="zh-TW" altLang="zh-TW" dirty="0"/>
              <a:t/>
            </a:r>
            <a:br>
              <a:rPr lang="zh-TW" altLang="zh-TW" dirty="0"/>
            </a:br>
            <a:endParaRPr lang="zh-TW" altLang="en-US" dirty="0"/>
          </a:p>
        </p:txBody>
      </p:sp>
      <p:sp>
        <p:nvSpPr>
          <p:cNvPr id="3" name="內容版面配置區 2"/>
          <p:cNvSpPr>
            <a:spLocks noGrp="1"/>
          </p:cNvSpPr>
          <p:nvPr>
            <p:ph idx="1"/>
          </p:nvPr>
        </p:nvSpPr>
        <p:spPr>
          <a:xfrm>
            <a:off x="390144" y="1100628"/>
            <a:ext cx="6790944" cy="3556716"/>
          </a:xfrm>
        </p:spPr>
        <p:txBody>
          <a:bodyPr/>
          <a:lstStyle/>
          <a:p>
            <a:r>
              <a:rPr lang="zh-TW" altLang="zh-TW" dirty="0" smtClean="0">
                <a:solidFill>
                  <a:srgbClr val="7030A0"/>
                </a:solidFill>
              </a:rPr>
              <a:t>主動</a:t>
            </a:r>
            <a:r>
              <a:rPr lang="zh-TW" altLang="zh-TW" dirty="0">
                <a:solidFill>
                  <a:srgbClr val="7030A0"/>
                </a:solidFill>
              </a:rPr>
              <a:t>分手者</a:t>
            </a:r>
            <a:r>
              <a:rPr lang="zh-TW" altLang="zh-TW" dirty="0" smtClean="0">
                <a:solidFill>
                  <a:srgbClr val="7030A0"/>
                </a:solidFill>
              </a:rPr>
              <a:t>：</a:t>
            </a:r>
            <a:endParaRPr lang="en-US" altLang="zh-TW" dirty="0" smtClean="0">
              <a:solidFill>
                <a:srgbClr val="7030A0"/>
              </a:solidFill>
            </a:endParaRPr>
          </a:p>
          <a:p>
            <a:r>
              <a:rPr lang="zh-TW" altLang="zh-TW" dirty="0" smtClean="0"/>
              <a:t>關係</a:t>
            </a:r>
            <a:r>
              <a:rPr lang="zh-TW" altLang="zh-TW" dirty="0"/>
              <a:t>決裂、內心掙扎</a:t>
            </a:r>
            <a:r>
              <a:rPr lang="zh-TW" altLang="zh-TW" dirty="0" smtClean="0"/>
              <a:t>、</a:t>
            </a:r>
            <a:endParaRPr lang="en-US" altLang="zh-TW" dirty="0" smtClean="0"/>
          </a:p>
          <a:p>
            <a:r>
              <a:rPr lang="zh-TW" altLang="zh-TW" dirty="0" smtClean="0"/>
              <a:t>接觸</a:t>
            </a:r>
            <a:r>
              <a:rPr lang="zh-TW" altLang="zh-TW" dirty="0"/>
              <a:t>談判、社會求援、善後處理。</a:t>
            </a:r>
          </a:p>
          <a:p>
            <a:r>
              <a:rPr lang="zh-TW" altLang="zh-TW" dirty="0">
                <a:solidFill>
                  <a:srgbClr val="7030A0"/>
                </a:solidFill>
              </a:rPr>
              <a:t>被迫分手者</a:t>
            </a:r>
            <a:r>
              <a:rPr lang="zh-TW" altLang="zh-TW" dirty="0" smtClean="0">
                <a:solidFill>
                  <a:srgbClr val="7030A0"/>
                </a:solidFill>
              </a:rPr>
              <a:t>：</a:t>
            </a:r>
            <a:endParaRPr lang="en-US" altLang="zh-TW" dirty="0" smtClean="0">
              <a:solidFill>
                <a:srgbClr val="7030A0"/>
              </a:solidFill>
            </a:endParaRPr>
          </a:p>
          <a:p>
            <a:r>
              <a:rPr lang="zh-TW" altLang="zh-TW" dirty="0" smtClean="0"/>
              <a:t>忠誠</a:t>
            </a:r>
            <a:r>
              <a:rPr lang="zh-TW" altLang="zh-TW" dirty="0"/>
              <a:t>、表達、忽視、退出。</a:t>
            </a:r>
          </a:p>
          <a:p>
            <a:endParaRPr lang="zh-TW" altLang="en-US" dirty="0"/>
          </a:p>
        </p:txBody>
      </p:sp>
    </p:spTree>
    <p:extLst>
      <p:ext uri="{BB962C8B-B14F-4D97-AF65-F5344CB8AC3E}">
        <p14:creationId xmlns:p14="http://schemas.microsoft.com/office/powerpoint/2010/main" val="3074426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92852" y="633615"/>
            <a:ext cx="8436864" cy="548640"/>
          </a:xfrm>
        </p:spPr>
        <p:txBody>
          <a:bodyPr/>
          <a:lstStyle/>
          <a:p>
            <a:r>
              <a:rPr lang="zh-TW" altLang="zh-TW" dirty="0">
                <a:solidFill>
                  <a:srgbClr val="FF0000"/>
                </a:solidFill>
              </a:rPr>
              <a:t>失戀如何說再見</a:t>
            </a:r>
            <a:r>
              <a:rPr lang="zh-TW" altLang="zh-TW" dirty="0"/>
              <a:t/>
            </a:r>
            <a:br>
              <a:rPr lang="zh-TW" altLang="zh-TW" dirty="0"/>
            </a:br>
            <a:endParaRPr lang="zh-TW" altLang="en-US" dirty="0"/>
          </a:p>
        </p:txBody>
      </p:sp>
      <p:sp>
        <p:nvSpPr>
          <p:cNvPr id="3" name="內容版面配置區 2"/>
          <p:cNvSpPr>
            <a:spLocks noGrp="1"/>
          </p:cNvSpPr>
          <p:nvPr>
            <p:ph idx="1"/>
          </p:nvPr>
        </p:nvSpPr>
        <p:spPr/>
        <p:txBody>
          <a:bodyPr>
            <a:normAutofit/>
          </a:bodyPr>
          <a:lstStyle/>
          <a:p>
            <a:r>
              <a:rPr lang="zh-TW" altLang="zh-TW" dirty="0" smtClean="0">
                <a:solidFill>
                  <a:srgbClr val="7030A0"/>
                </a:solidFill>
              </a:rPr>
              <a:t>戀愛</a:t>
            </a:r>
            <a:r>
              <a:rPr lang="zh-TW" altLang="zh-TW" dirty="0"/>
              <a:t>是一門學問</a:t>
            </a:r>
            <a:r>
              <a:rPr lang="zh-TW" altLang="zh-TW" dirty="0" smtClean="0"/>
              <a:t>，</a:t>
            </a:r>
            <a:r>
              <a:rPr lang="en-US" altLang="zh-TW" dirty="0" smtClean="0"/>
              <a:t/>
            </a:r>
            <a:br>
              <a:rPr lang="en-US" altLang="zh-TW" dirty="0" smtClean="0"/>
            </a:br>
            <a:r>
              <a:rPr lang="zh-TW" altLang="zh-TW" dirty="0" smtClean="0">
                <a:solidFill>
                  <a:srgbClr val="7030A0"/>
                </a:solidFill>
              </a:rPr>
              <a:t>分手</a:t>
            </a:r>
            <a:r>
              <a:rPr lang="zh-TW" altLang="zh-TW" dirty="0"/>
              <a:t>是一項藝術</a:t>
            </a:r>
            <a:r>
              <a:rPr lang="zh-TW" altLang="zh-TW" dirty="0" smtClean="0"/>
              <a:t>，</a:t>
            </a:r>
            <a:endParaRPr lang="en-US" altLang="zh-TW" dirty="0" smtClean="0"/>
          </a:p>
          <a:p>
            <a:r>
              <a:rPr lang="zh-TW" altLang="en-US" dirty="0"/>
              <a:t> </a:t>
            </a:r>
            <a:r>
              <a:rPr lang="zh-TW" altLang="en-US" dirty="0" smtClean="0"/>
              <a:t>  </a:t>
            </a:r>
            <a:r>
              <a:rPr lang="zh-TW" altLang="zh-TW" dirty="0" smtClean="0">
                <a:solidFill>
                  <a:srgbClr val="7030A0"/>
                </a:solidFill>
              </a:rPr>
              <a:t>失戀</a:t>
            </a:r>
            <a:r>
              <a:rPr lang="zh-TW" altLang="zh-TW" dirty="0"/>
              <a:t>則是一種成長。</a:t>
            </a:r>
          </a:p>
          <a:p>
            <a:r>
              <a:rPr lang="en-US" altLang="zh-TW" dirty="0"/>
              <a:t> </a:t>
            </a:r>
            <a:r>
              <a:rPr lang="zh-TW" altLang="zh-TW" dirty="0" smtClean="0"/>
              <a:t>以</a:t>
            </a:r>
            <a:r>
              <a:rPr lang="zh-TW" altLang="zh-TW" dirty="0"/>
              <a:t>理性態度來面對</a:t>
            </a:r>
          </a:p>
          <a:p>
            <a:r>
              <a:rPr lang="zh-TW" altLang="zh-TW" dirty="0"/>
              <a:t>以和緩口吻去溝通</a:t>
            </a:r>
          </a:p>
          <a:p>
            <a:r>
              <a:rPr lang="zh-TW" altLang="zh-TW" dirty="0"/>
              <a:t>以堅定立場做抉擇</a:t>
            </a:r>
          </a:p>
          <a:p>
            <a:r>
              <a:rPr lang="zh-TW" altLang="zh-TW" dirty="0"/>
              <a:t>以成長經驗做分享</a:t>
            </a:r>
          </a:p>
          <a:p>
            <a:r>
              <a:rPr lang="zh-TW" altLang="zh-TW" dirty="0"/>
              <a:t>從痛苦深淵中走出</a:t>
            </a:r>
          </a:p>
          <a:p>
            <a:endParaRPr lang="zh-TW" altLang="en-US" dirty="0"/>
          </a:p>
        </p:txBody>
      </p:sp>
    </p:spTree>
    <p:extLst>
      <p:ext uri="{BB962C8B-B14F-4D97-AF65-F5344CB8AC3E}">
        <p14:creationId xmlns:p14="http://schemas.microsoft.com/office/powerpoint/2010/main" val="39406967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16867" y="670560"/>
            <a:ext cx="8436864" cy="548640"/>
          </a:xfrm>
        </p:spPr>
        <p:txBody>
          <a:bodyPr/>
          <a:lstStyle/>
          <a:p>
            <a:r>
              <a:rPr lang="zh-TW" altLang="zh-TW" dirty="0">
                <a:solidFill>
                  <a:srgbClr val="FF0000"/>
                </a:solidFill>
              </a:rPr>
              <a:t>失戀之後的調適</a:t>
            </a:r>
            <a:r>
              <a:rPr lang="zh-TW" altLang="zh-TW" dirty="0"/>
              <a:t/>
            </a:r>
            <a:br>
              <a:rPr lang="zh-TW" altLang="zh-TW" dirty="0"/>
            </a:br>
            <a:endParaRPr lang="zh-TW" altLang="en-US" dirty="0"/>
          </a:p>
        </p:txBody>
      </p:sp>
      <p:sp>
        <p:nvSpPr>
          <p:cNvPr id="3" name="內容版面配置區 2"/>
          <p:cNvSpPr>
            <a:spLocks noGrp="1"/>
          </p:cNvSpPr>
          <p:nvPr>
            <p:ph idx="1"/>
          </p:nvPr>
        </p:nvSpPr>
        <p:spPr/>
        <p:txBody>
          <a:bodyPr/>
          <a:lstStyle/>
          <a:p>
            <a:r>
              <a:rPr lang="zh-TW" altLang="zh-TW" dirty="0" smtClean="0"/>
              <a:t>接受</a:t>
            </a:r>
            <a:r>
              <a:rPr lang="zh-TW" altLang="zh-TW" dirty="0"/>
              <a:t>失戀的事實</a:t>
            </a:r>
            <a:r>
              <a:rPr lang="zh-TW" altLang="zh-TW" dirty="0" smtClean="0"/>
              <a:t>、</a:t>
            </a:r>
            <a:endParaRPr lang="en-US" altLang="zh-TW" dirty="0" smtClean="0"/>
          </a:p>
          <a:p>
            <a:r>
              <a:rPr lang="zh-TW" altLang="zh-TW" dirty="0" smtClean="0"/>
              <a:t>適應</a:t>
            </a:r>
            <a:r>
              <a:rPr lang="zh-TW" altLang="zh-TW" dirty="0"/>
              <a:t>個人的生活</a:t>
            </a:r>
          </a:p>
          <a:p>
            <a:r>
              <a:rPr lang="zh-TW" altLang="zh-TW" dirty="0"/>
              <a:t>將情緒傾訴出來</a:t>
            </a:r>
            <a:r>
              <a:rPr lang="zh-TW" altLang="zh-TW" dirty="0" smtClean="0"/>
              <a:t>、</a:t>
            </a:r>
            <a:endParaRPr lang="en-US" altLang="zh-TW" dirty="0" smtClean="0"/>
          </a:p>
          <a:p>
            <a:r>
              <a:rPr lang="zh-TW" altLang="zh-TW" dirty="0" smtClean="0"/>
              <a:t>尋求</a:t>
            </a:r>
            <a:r>
              <a:rPr lang="zh-TW" altLang="zh-TW" dirty="0"/>
              <a:t>支持的環境</a:t>
            </a:r>
            <a:r>
              <a:rPr lang="zh-TW" altLang="zh-TW" dirty="0" smtClean="0"/>
              <a:t>、</a:t>
            </a:r>
            <a:endParaRPr lang="en-US" altLang="zh-TW" dirty="0" smtClean="0"/>
          </a:p>
          <a:p>
            <a:r>
              <a:rPr lang="zh-TW" altLang="zh-TW" dirty="0" smtClean="0"/>
              <a:t>勇敢</a:t>
            </a:r>
            <a:r>
              <a:rPr lang="zh-TW" altLang="zh-TW" dirty="0"/>
              <a:t>接受新關係</a:t>
            </a:r>
          </a:p>
          <a:p>
            <a:r>
              <a:rPr lang="en-US" altLang="zh-TW" dirty="0"/>
              <a:t> </a:t>
            </a:r>
            <a:endParaRPr lang="zh-TW" altLang="zh-TW" dirty="0"/>
          </a:p>
          <a:p>
            <a:r>
              <a:rPr lang="zh-TW" altLang="zh-TW" dirty="0"/>
              <a:t>失戀是正常</a:t>
            </a:r>
          </a:p>
          <a:p>
            <a:endParaRPr lang="zh-TW" altLang="en-US" dirty="0"/>
          </a:p>
        </p:txBody>
      </p:sp>
    </p:spTree>
    <p:extLst>
      <p:ext uri="{BB962C8B-B14F-4D97-AF65-F5344CB8AC3E}">
        <p14:creationId xmlns:p14="http://schemas.microsoft.com/office/powerpoint/2010/main" val="37228245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0144" y="826308"/>
            <a:ext cx="8436864" cy="548640"/>
          </a:xfrm>
        </p:spPr>
        <p:txBody>
          <a:bodyPr/>
          <a:lstStyle/>
          <a:p>
            <a:r>
              <a:rPr lang="zh-TW" altLang="zh-TW" dirty="0">
                <a:solidFill>
                  <a:srgbClr val="FF0000"/>
                </a:solidFill>
              </a:rPr>
              <a:t>失戀的功能</a:t>
            </a:r>
            <a:r>
              <a:rPr lang="zh-TW" altLang="zh-TW" dirty="0"/>
              <a:t/>
            </a:r>
            <a:br>
              <a:rPr lang="zh-TW" altLang="zh-TW" dirty="0"/>
            </a:br>
            <a:endParaRPr lang="zh-TW" altLang="en-US" dirty="0"/>
          </a:p>
        </p:txBody>
      </p:sp>
      <p:sp>
        <p:nvSpPr>
          <p:cNvPr id="3" name="內容版面配置區 2"/>
          <p:cNvSpPr>
            <a:spLocks noGrp="1"/>
          </p:cNvSpPr>
          <p:nvPr>
            <p:ph idx="1"/>
          </p:nvPr>
        </p:nvSpPr>
        <p:spPr/>
        <p:txBody>
          <a:bodyPr/>
          <a:lstStyle/>
          <a:p>
            <a:r>
              <a:rPr lang="zh-TW" altLang="zh-TW" sz="4000" dirty="0" smtClean="0"/>
              <a:t>認清</a:t>
            </a:r>
            <a:r>
              <a:rPr lang="zh-TW" altLang="zh-TW" sz="4000" dirty="0"/>
              <a:t>彼此</a:t>
            </a:r>
          </a:p>
          <a:p>
            <a:r>
              <a:rPr lang="zh-TW" altLang="zh-TW" sz="4000" dirty="0"/>
              <a:t>吸取經驗</a:t>
            </a:r>
          </a:p>
          <a:p>
            <a:r>
              <a:rPr lang="zh-TW" altLang="zh-TW" sz="4000" dirty="0"/>
              <a:t>獲得教訓</a:t>
            </a:r>
          </a:p>
          <a:p>
            <a:r>
              <a:rPr lang="zh-TW" altLang="zh-TW" sz="4000" dirty="0"/>
              <a:t>更上層樓</a:t>
            </a:r>
          </a:p>
          <a:p>
            <a:endParaRPr lang="zh-TW" altLang="en-US" dirty="0"/>
          </a:p>
        </p:txBody>
      </p:sp>
    </p:spTree>
    <p:extLst>
      <p:ext uri="{BB962C8B-B14F-4D97-AF65-F5344CB8AC3E}">
        <p14:creationId xmlns:p14="http://schemas.microsoft.com/office/powerpoint/2010/main" val="6065015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27704" y="725978"/>
            <a:ext cx="8436864" cy="548640"/>
          </a:xfrm>
        </p:spPr>
        <p:txBody>
          <a:bodyPr/>
          <a:lstStyle/>
          <a:p>
            <a:r>
              <a:rPr lang="zh-TW" altLang="zh-TW" dirty="0">
                <a:solidFill>
                  <a:srgbClr val="FF0000"/>
                </a:solidFill>
              </a:rPr>
              <a:t>分手的藝術</a:t>
            </a:r>
            <a:r>
              <a:rPr lang="zh-TW" altLang="zh-TW" dirty="0"/>
              <a:t/>
            </a:r>
            <a:br>
              <a:rPr lang="zh-TW" altLang="zh-TW" dirty="0"/>
            </a:br>
            <a:endParaRPr lang="zh-TW" altLang="en-US" dirty="0"/>
          </a:p>
        </p:txBody>
      </p:sp>
      <p:sp>
        <p:nvSpPr>
          <p:cNvPr id="3" name="內容版面配置區 2"/>
          <p:cNvSpPr>
            <a:spLocks noGrp="1"/>
          </p:cNvSpPr>
          <p:nvPr>
            <p:ph idx="1"/>
          </p:nvPr>
        </p:nvSpPr>
        <p:spPr>
          <a:xfrm>
            <a:off x="487680" y="1685844"/>
            <a:ext cx="6083808" cy="3129996"/>
          </a:xfrm>
        </p:spPr>
        <p:txBody>
          <a:bodyPr/>
          <a:lstStyle/>
          <a:p>
            <a:r>
              <a:rPr lang="zh-TW" altLang="zh-TW" dirty="0"/>
              <a:t>一、無所謂對錯</a:t>
            </a:r>
          </a:p>
          <a:p>
            <a:r>
              <a:rPr lang="zh-TW" altLang="zh-TW" dirty="0"/>
              <a:t>二、表達宜和緩</a:t>
            </a:r>
          </a:p>
          <a:p>
            <a:r>
              <a:rPr lang="zh-TW" altLang="zh-TW" dirty="0"/>
              <a:t>三、為對方著想</a:t>
            </a:r>
          </a:p>
          <a:p>
            <a:r>
              <a:rPr lang="zh-TW" altLang="zh-TW" dirty="0"/>
              <a:t>四、應到此為止</a:t>
            </a:r>
          </a:p>
          <a:p>
            <a:r>
              <a:rPr lang="zh-TW" altLang="zh-TW" dirty="0"/>
              <a:t>五、要勇於承擔</a:t>
            </a:r>
          </a:p>
          <a:p>
            <a:endParaRPr lang="zh-TW" altLang="en-US" dirty="0"/>
          </a:p>
        </p:txBody>
      </p:sp>
    </p:spTree>
    <p:extLst>
      <p:ext uri="{BB962C8B-B14F-4D97-AF65-F5344CB8AC3E}">
        <p14:creationId xmlns:p14="http://schemas.microsoft.com/office/powerpoint/2010/main" val="41764069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16867" y="716742"/>
            <a:ext cx="8436864" cy="548640"/>
          </a:xfrm>
        </p:spPr>
        <p:txBody>
          <a:bodyPr/>
          <a:lstStyle/>
          <a:p>
            <a:r>
              <a:rPr lang="zh-TW" altLang="zh-TW" dirty="0">
                <a:solidFill>
                  <a:srgbClr val="FF0000"/>
                </a:solidFill>
              </a:rPr>
              <a:t>失戀萬歲</a:t>
            </a:r>
            <a:r>
              <a:rPr lang="zh-TW" altLang="zh-TW" dirty="0"/>
              <a:t/>
            </a:r>
            <a:br>
              <a:rPr lang="zh-TW" altLang="zh-TW" dirty="0"/>
            </a:br>
            <a:endParaRPr lang="zh-TW" altLang="en-US" dirty="0"/>
          </a:p>
        </p:txBody>
      </p:sp>
      <p:sp>
        <p:nvSpPr>
          <p:cNvPr id="3" name="內容版面配置區 2"/>
          <p:cNvSpPr>
            <a:spLocks noGrp="1"/>
          </p:cNvSpPr>
          <p:nvPr>
            <p:ph idx="1"/>
          </p:nvPr>
        </p:nvSpPr>
        <p:spPr/>
        <p:txBody>
          <a:bodyPr>
            <a:normAutofit fontScale="92500"/>
          </a:bodyPr>
          <a:lstStyle/>
          <a:p>
            <a:r>
              <a:rPr lang="zh-TW" altLang="zh-TW" dirty="0" smtClean="0"/>
              <a:t>一</a:t>
            </a:r>
            <a:r>
              <a:rPr lang="zh-TW" altLang="zh-TW" dirty="0"/>
              <a:t>、如果有一天面臨了失戀的狀況，請問您會有何反應？你會採取何種措施？</a:t>
            </a:r>
          </a:p>
          <a:p>
            <a:r>
              <a:rPr lang="zh-TW" altLang="zh-TW" dirty="0"/>
              <a:t>二、失戀是否真的那麼可怕？請問您害怕失戀嗎？</a:t>
            </a:r>
          </a:p>
          <a:p>
            <a:r>
              <a:rPr lang="zh-TW" altLang="zh-TW" dirty="0"/>
              <a:t>三、失戀除了痛苦之外，有沒有其他功能？對你日後處理兩性關係，有沒有助益？</a:t>
            </a:r>
          </a:p>
          <a:p>
            <a:r>
              <a:rPr lang="zh-TW" altLang="zh-TW" dirty="0"/>
              <a:t>四、為什麼失戀也可以是萬歲？就您以為如何，才能做到失戀萬歲？</a:t>
            </a:r>
          </a:p>
          <a:p>
            <a:r>
              <a:rPr lang="zh-TW" altLang="zh-TW" dirty="0"/>
              <a:t>五、當你的朋友失戀了，以一個旁觀者的立場，你會給他何種建議？</a:t>
            </a:r>
          </a:p>
          <a:p>
            <a:endParaRPr lang="zh-TW" altLang="en-US" dirty="0"/>
          </a:p>
        </p:txBody>
      </p:sp>
    </p:spTree>
    <p:extLst>
      <p:ext uri="{BB962C8B-B14F-4D97-AF65-F5344CB8AC3E}">
        <p14:creationId xmlns:p14="http://schemas.microsoft.com/office/powerpoint/2010/main" val="2709675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0144" y="826308"/>
            <a:ext cx="8436864" cy="548640"/>
          </a:xfrm>
        </p:spPr>
        <p:txBody>
          <a:bodyPr/>
          <a:lstStyle/>
          <a:p>
            <a:r>
              <a:rPr lang="zh-TW" altLang="zh-TW" dirty="0">
                <a:solidFill>
                  <a:srgbClr val="FF0000"/>
                </a:solidFill>
              </a:rPr>
              <a:t>失戀的處理</a:t>
            </a:r>
            <a:r>
              <a:rPr lang="zh-TW" altLang="zh-TW" dirty="0"/>
              <a:t/>
            </a:r>
            <a:br>
              <a:rPr lang="zh-TW" altLang="zh-TW" dirty="0"/>
            </a:br>
            <a:endParaRPr lang="zh-TW" altLang="en-US" dirty="0"/>
          </a:p>
        </p:txBody>
      </p:sp>
      <p:sp>
        <p:nvSpPr>
          <p:cNvPr id="3" name="內容版面配置區 2"/>
          <p:cNvSpPr>
            <a:spLocks noGrp="1"/>
          </p:cNvSpPr>
          <p:nvPr>
            <p:ph idx="1"/>
          </p:nvPr>
        </p:nvSpPr>
        <p:spPr>
          <a:xfrm>
            <a:off x="390144" y="1929684"/>
            <a:ext cx="5522976" cy="2727660"/>
          </a:xfrm>
        </p:spPr>
        <p:txBody>
          <a:bodyPr/>
          <a:lstStyle/>
          <a:p>
            <a:r>
              <a:rPr lang="zh-TW" altLang="zh-TW" dirty="0"/>
              <a:t>一、尋求幫助</a:t>
            </a:r>
          </a:p>
          <a:p>
            <a:r>
              <a:rPr lang="zh-TW" altLang="zh-TW" dirty="0"/>
              <a:t>二、轉移注意力</a:t>
            </a:r>
          </a:p>
          <a:p>
            <a:r>
              <a:rPr lang="zh-TW" altLang="zh-TW" dirty="0"/>
              <a:t>三、轉境釋懷</a:t>
            </a:r>
          </a:p>
          <a:p>
            <a:r>
              <a:rPr lang="zh-TW" altLang="zh-TW" dirty="0"/>
              <a:t>四、尋覓新愛</a:t>
            </a:r>
          </a:p>
          <a:p>
            <a:endParaRPr lang="zh-TW" altLang="en-US" dirty="0"/>
          </a:p>
        </p:txBody>
      </p:sp>
    </p:spTree>
    <p:extLst>
      <p:ext uri="{BB962C8B-B14F-4D97-AF65-F5344CB8AC3E}">
        <p14:creationId xmlns:p14="http://schemas.microsoft.com/office/powerpoint/2010/main" val="565639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0144" y="744451"/>
            <a:ext cx="8436864" cy="548640"/>
          </a:xfrm>
        </p:spPr>
        <p:txBody>
          <a:bodyPr/>
          <a:lstStyle/>
          <a:p>
            <a:r>
              <a:rPr lang="zh-TW" altLang="zh-TW" dirty="0">
                <a:solidFill>
                  <a:srgbClr val="FF0000"/>
                </a:solidFill>
              </a:rPr>
              <a:t>短期治標的方法</a:t>
            </a:r>
            <a:r>
              <a:rPr lang="zh-TW" altLang="zh-TW" dirty="0"/>
              <a:t/>
            </a:r>
            <a:br>
              <a:rPr lang="zh-TW" altLang="zh-TW" dirty="0"/>
            </a:br>
            <a:endParaRPr lang="zh-TW" altLang="en-US" dirty="0"/>
          </a:p>
        </p:txBody>
      </p:sp>
      <p:sp>
        <p:nvSpPr>
          <p:cNvPr id="3" name="內容版面配置區 2"/>
          <p:cNvSpPr>
            <a:spLocks noGrp="1"/>
          </p:cNvSpPr>
          <p:nvPr>
            <p:ph idx="1"/>
          </p:nvPr>
        </p:nvSpPr>
        <p:spPr>
          <a:xfrm>
            <a:off x="390144" y="1100628"/>
            <a:ext cx="5937504" cy="4397964"/>
          </a:xfrm>
        </p:spPr>
        <p:txBody>
          <a:bodyPr>
            <a:normAutofit lnSpcReduction="10000"/>
          </a:bodyPr>
          <a:lstStyle/>
          <a:p>
            <a:r>
              <a:rPr lang="zh-TW" altLang="zh-TW" dirty="0" smtClean="0"/>
              <a:t>一</a:t>
            </a:r>
            <a:r>
              <a:rPr lang="zh-TW" altLang="zh-TW" dirty="0"/>
              <a:t>、刺激隔離法</a:t>
            </a:r>
          </a:p>
          <a:p>
            <a:r>
              <a:rPr lang="zh-TW" altLang="zh-TW" dirty="0"/>
              <a:t>二、情緒宣洩法</a:t>
            </a:r>
          </a:p>
          <a:p>
            <a:r>
              <a:rPr lang="zh-TW" altLang="zh-TW" dirty="0"/>
              <a:t>三、時間沖淡法</a:t>
            </a:r>
          </a:p>
          <a:p>
            <a:r>
              <a:rPr lang="zh-TW" altLang="zh-TW" dirty="0"/>
              <a:t>四、社會服務法</a:t>
            </a:r>
          </a:p>
          <a:p>
            <a:r>
              <a:rPr lang="zh-TW" altLang="zh-TW" dirty="0"/>
              <a:t>五、目標轉移法</a:t>
            </a:r>
          </a:p>
          <a:p>
            <a:r>
              <a:rPr lang="zh-TW" altLang="zh-TW" dirty="0"/>
              <a:t>六、認知改變法</a:t>
            </a:r>
          </a:p>
          <a:p>
            <a:r>
              <a:rPr lang="zh-TW" altLang="zh-TW" dirty="0"/>
              <a:t>七、訴苦談心法</a:t>
            </a:r>
          </a:p>
          <a:p>
            <a:r>
              <a:rPr lang="en-US" altLang="zh-TW" dirty="0"/>
              <a:t> </a:t>
            </a:r>
            <a:endParaRPr lang="zh-TW" altLang="zh-TW" dirty="0"/>
          </a:p>
        </p:txBody>
      </p:sp>
    </p:spTree>
    <p:extLst>
      <p:ext uri="{BB962C8B-B14F-4D97-AF65-F5344CB8AC3E}">
        <p14:creationId xmlns:p14="http://schemas.microsoft.com/office/powerpoint/2010/main" val="42456700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35280" y="725978"/>
            <a:ext cx="8436864" cy="548640"/>
          </a:xfrm>
        </p:spPr>
        <p:txBody>
          <a:bodyPr/>
          <a:lstStyle/>
          <a:p>
            <a:r>
              <a:rPr lang="zh-TW" altLang="zh-TW" dirty="0">
                <a:solidFill>
                  <a:srgbClr val="FF0000"/>
                </a:solidFill>
              </a:rPr>
              <a:t>長期治本的方法</a:t>
            </a:r>
            <a:r>
              <a:rPr lang="zh-TW" altLang="zh-TW" dirty="0"/>
              <a:t/>
            </a:r>
            <a:br>
              <a:rPr lang="zh-TW" altLang="zh-TW" dirty="0"/>
            </a:br>
            <a:endParaRPr lang="zh-TW" altLang="en-US" dirty="0"/>
          </a:p>
        </p:txBody>
      </p:sp>
      <p:sp>
        <p:nvSpPr>
          <p:cNvPr id="3" name="內容版面配置區 2"/>
          <p:cNvSpPr>
            <a:spLocks noGrp="1"/>
          </p:cNvSpPr>
          <p:nvPr>
            <p:ph idx="1"/>
          </p:nvPr>
        </p:nvSpPr>
        <p:spPr/>
        <p:txBody>
          <a:bodyPr/>
          <a:lstStyle/>
          <a:p>
            <a:r>
              <a:rPr lang="zh-TW" altLang="zh-TW" dirty="0"/>
              <a:t>一、</a:t>
            </a:r>
            <a:r>
              <a:rPr lang="zh-TW" altLang="zh-TW" dirty="0" smtClean="0"/>
              <a:t>自我</a:t>
            </a:r>
            <a:r>
              <a:rPr lang="zh-TW" altLang="en-US" dirty="0" smtClean="0"/>
              <a:t>蛻</a:t>
            </a:r>
            <a:r>
              <a:rPr lang="zh-TW" altLang="zh-TW" dirty="0" smtClean="0"/>
              <a:t>變法</a:t>
            </a:r>
            <a:endParaRPr lang="zh-TW" altLang="zh-TW" dirty="0"/>
          </a:p>
          <a:p>
            <a:r>
              <a:rPr lang="zh-TW" altLang="zh-TW" dirty="0"/>
              <a:t>二、情感昇華法</a:t>
            </a:r>
          </a:p>
          <a:p>
            <a:r>
              <a:rPr lang="zh-TW" altLang="zh-TW" dirty="0"/>
              <a:t>三、生涯規劃法</a:t>
            </a:r>
          </a:p>
          <a:p>
            <a:r>
              <a:rPr lang="zh-TW" altLang="zh-TW" dirty="0"/>
              <a:t>四、社會資源運用法</a:t>
            </a:r>
          </a:p>
          <a:p>
            <a:r>
              <a:rPr lang="zh-TW" altLang="zh-TW" dirty="0"/>
              <a:t>五、自我的心理建設</a:t>
            </a:r>
          </a:p>
          <a:p>
            <a:r>
              <a:rPr lang="zh-TW" altLang="zh-TW" dirty="0"/>
              <a:t>六、建立個人的宗教信仰</a:t>
            </a:r>
          </a:p>
          <a:p>
            <a:r>
              <a:rPr lang="zh-TW" altLang="zh-TW" dirty="0"/>
              <a:t>七、多一點時間重新培養與家人的情感</a:t>
            </a:r>
          </a:p>
          <a:p>
            <a:r>
              <a:rPr lang="zh-TW" altLang="zh-TW" dirty="0"/>
              <a:t>八、尋求專業人員的諮商輔導</a:t>
            </a:r>
          </a:p>
          <a:p>
            <a:endParaRPr lang="zh-TW" altLang="en-US" dirty="0"/>
          </a:p>
        </p:txBody>
      </p:sp>
    </p:spTree>
    <p:extLst>
      <p:ext uri="{BB962C8B-B14F-4D97-AF65-F5344CB8AC3E}">
        <p14:creationId xmlns:p14="http://schemas.microsoft.com/office/powerpoint/2010/main" val="22341084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影片連結</a:t>
            </a:r>
            <a:endParaRPr lang="zh-TW" altLang="en-US" dirty="0"/>
          </a:p>
        </p:txBody>
      </p:sp>
      <p:sp>
        <p:nvSpPr>
          <p:cNvPr id="3" name="內容版面配置區 2"/>
          <p:cNvSpPr>
            <a:spLocks noGrp="1"/>
          </p:cNvSpPr>
          <p:nvPr>
            <p:ph idx="1"/>
          </p:nvPr>
        </p:nvSpPr>
        <p:spPr/>
        <p:txBody>
          <a:bodyPr>
            <a:normAutofit fontScale="85000" lnSpcReduction="10000"/>
          </a:bodyPr>
          <a:lstStyle/>
          <a:p>
            <a:r>
              <a:rPr lang="zh-TW" altLang="zh-TW" b="0" dirty="0" smtClean="0"/>
              <a:t>分手</a:t>
            </a:r>
            <a:r>
              <a:rPr lang="zh-TW" altLang="zh-TW" b="0" dirty="0"/>
              <a:t>暴力</a:t>
            </a:r>
            <a:r>
              <a:rPr lang="en-US" altLang="zh-TW" b="0" dirty="0"/>
              <a:t>.</a:t>
            </a:r>
            <a:r>
              <a:rPr lang="en-US" altLang="zh-TW" b="0" dirty="0" err="1" smtClean="0"/>
              <a:t>avi</a:t>
            </a:r>
            <a:r>
              <a:rPr lang="en-US" altLang="zh-TW" b="0" dirty="0" smtClean="0"/>
              <a:t> (2:40)</a:t>
            </a:r>
            <a:endParaRPr lang="zh-TW" altLang="zh-TW" dirty="0"/>
          </a:p>
          <a:p>
            <a:r>
              <a:rPr lang="en-US" altLang="zh-TW" u="sng" dirty="0">
                <a:hlinkClick r:id="rId3"/>
              </a:rPr>
              <a:t>https://www.youtube.com/watch?v=oIgtn3nj07E</a:t>
            </a:r>
            <a:endParaRPr lang="zh-TW" altLang="zh-TW" dirty="0"/>
          </a:p>
          <a:p>
            <a:r>
              <a:rPr lang="zh-TW" altLang="zh-TW" dirty="0"/>
              <a:t>《學著，好好分》：失戀之後，療傷</a:t>
            </a:r>
            <a:r>
              <a:rPr lang="zh-TW" altLang="zh-TW" dirty="0" smtClean="0"/>
              <a:t>止痛</a:t>
            </a:r>
            <a:r>
              <a:rPr lang="en-US" altLang="zh-TW" dirty="0" smtClean="0"/>
              <a:t> (4:53)</a:t>
            </a:r>
            <a:endParaRPr lang="zh-TW" altLang="zh-TW" dirty="0"/>
          </a:p>
          <a:p>
            <a:r>
              <a:rPr lang="en-US" altLang="zh-TW" u="sng" dirty="0">
                <a:hlinkClick r:id="rId4"/>
              </a:rPr>
              <a:t>https://www.youtube.com/watch?v=lL8V9kO5Fb0</a:t>
            </a:r>
            <a:endParaRPr lang="zh-TW" altLang="zh-TW" dirty="0"/>
          </a:p>
          <a:p>
            <a:r>
              <a:rPr lang="zh-TW" altLang="zh-TW" b="0" dirty="0"/>
              <a:t>《學著，好好分》：我們的愛回不去了</a:t>
            </a:r>
            <a:r>
              <a:rPr lang="zh-TW" altLang="zh-TW" b="0" dirty="0" smtClean="0"/>
              <a:t>？</a:t>
            </a:r>
            <a:r>
              <a:rPr lang="en-US" altLang="zh-TW" b="0" dirty="0" smtClean="0"/>
              <a:t> (5:03)</a:t>
            </a:r>
            <a:endParaRPr lang="zh-TW" altLang="zh-TW" dirty="0"/>
          </a:p>
          <a:p>
            <a:r>
              <a:rPr lang="en-US" altLang="zh-TW" u="sng" dirty="0">
                <a:hlinkClick r:id="rId5"/>
              </a:rPr>
              <a:t>https://www.youtube.com/watch?v=dFPgDlWNhJI</a:t>
            </a:r>
            <a:endParaRPr lang="zh-TW" altLang="zh-TW" dirty="0"/>
          </a:p>
          <a:p>
            <a:r>
              <a:rPr lang="zh-TW" altLang="zh-TW" b="0" dirty="0" smtClean="0"/>
              <a:t>療傷</a:t>
            </a:r>
            <a:r>
              <a:rPr lang="zh-TW" altLang="zh-TW" b="0" dirty="0"/>
              <a:t>必看！徹底走出失戀的五個方法｜那個女生</a:t>
            </a:r>
            <a:r>
              <a:rPr lang="en-US" altLang="zh-TW" b="0" dirty="0" smtClean="0"/>
              <a:t>Kiki (3:56)</a:t>
            </a:r>
            <a:endParaRPr lang="zh-TW" altLang="zh-TW" dirty="0"/>
          </a:p>
          <a:p>
            <a:r>
              <a:rPr lang="en-US" altLang="zh-TW" u="sng" dirty="0">
                <a:hlinkClick r:id="rId6"/>
              </a:rPr>
              <a:t>https://www.youtube.com/watch?v=-NWrmz_iszU&amp;t=51s</a:t>
            </a:r>
            <a:endParaRPr lang="zh-TW" altLang="zh-TW" dirty="0"/>
          </a:p>
          <a:p>
            <a:endParaRPr lang="zh-TW" altLang="en-US" dirty="0"/>
          </a:p>
        </p:txBody>
      </p:sp>
    </p:spTree>
    <p:extLst>
      <p:ext uri="{BB962C8B-B14F-4D97-AF65-F5344CB8AC3E}">
        <p14:creationId xmlns:p14="http://schemas.microsoft.com/office/powerpoint/2010/main" val="8879467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07136" y="902208"/>
            <a:ext cx="8436864" cy="548640"/>
          </a:xfrm>
        </p:spPr>
        <p:txBody>
          <a:bodyPr/>
          <a:lstStyle/>
          <a:p>
            <a:r>
              <a:rPr lang="zh-TW" altLang="en-US" dirty="0"/>
              <a:t>喜歡一個人是不知不覺的</a:t>
            </a:r>
            <a:r>
              <a:rPr lang="en-US" altLang="zh-TW" dirty="0"/>
              <a:t>...</a:t>
            </a:r>
            <a:endParaRPr lang="zh-TW" altLang="en-US" dirty="0"/>
          </a:p>
        </p:txBody>
      </p:sp>
      <p:sp>
        <p:nvSpPr>
          <p:cNvPr id="3" name="內容版面配置區 2"/>
          <p:cNvSpPr>
            <a:spLocks noGrp="1"/>
          </p:cNvSpPr>
          <p:nvPr>
            <p:ph idx="1"/>
          </p:nvPr>
        </p:nvSpPr>
        <p:spPr>
          <a:xfrm>
            <a:off x="0" y="1710228"/>
            <a:ext cx="9144000" cy="3227532"/>
          </a:xfrm>
        </p:spPr>
        <p:txBody>
          <a:bodyPr>
            <a:normAutofit/>
          </a:bodyPr>
          <a:lstStyle/>
          <a:p>
            <a:r>
              <a:rPr lang="zh-TW" altLang="en-US" sz="3600" dirty="0"/>
              <a:t>愛情從來就不會來得突然 他來的不知不覺 等我們在某個契機才突然發現 原來這就是愛情</a:t>
            </a:r>
            <a:r>
              <a:rPr lang="en-US" altLang="zh-TW" sz="3600" dirty="0"/>
              <a:t>! </a:t>
            </a:r>
            <a:br>
              <a:rPr lang="en-US" altLang="zh-TW" sz="3600" dirty="0"/>
            </a:br>
            <a:r>
              <a:rPr lang="zh-TW" altLang="en-US" sz="3600" dirty="0"/>
              <a:t>所以突然的並不是愛情，而是我們的體認</a:t>
            </a:r>
          </a:p>
        </p:txBody>
      </p:sp>
    </p:spTree>
    <p:extLst>
      <p:ext uri="{BB962C8B-B14F-4D97-AF65-F5344CB8AC3E}">
        <p14:creationId xmlns:p14="http://schemas.microsoft.com/office/powerpoint/2010/main" val="10925373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5" descr="illustration_art_of_children_E01-PSD-02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2771" name="Text Box 4"/>
          <p:cNvSpPr txBox="1">
            <a:spLocks noChangeArrowheads="1"/>
          </p:cNvSpPr>
          <p:nvPr/>
        </p:nvSpPr>
        <p:spPr bwMode="auto">
          <a:xfrm>
            <a:off x="2428861" y="785804"/>
            <a:ext cx="2087563" cy="1200329"/>
          </a:xfrm>
          <a:prstGeom prst="rect">
            <a:avLst/>
          </a:prstGeom>
          <a:noFill/>
          <a:ln w="9525">
            <a:noFill/>
            <a:miter lim="800000"/>
            <a:headEnd/>
            <a:tailEnd/>
          </a:ln>
        </p:spPr>
        <p:txBody>
          <a:bodyPr wrap="square">
            <a:spAutoFit/>
          </a:bodyPr>
          <a:lstStyle/>
          <a:p>
            <a:pPr fontAlgn="base">
              <a:spcBef>
                <a:spcPct val="50000"/>
              </a:spcBef>
              <a:spcAft>
                <a:spcPct val="0"/>
              </a:spcAft>
            </a:pPr>
            <a:r>
              <a:rPr kumimoji="1" lang="zh-TW" altLang="en-US" sz="7200" spc="50" dirty="0" smtClean="0">
                <a:ln w="12700" cmpd="sng">
                  <a:solidFill>
                    <a:srgbClr val="2D2D8A">
                      <a:satMod val="120000"/>
                      <a:shade val="80000"/>
                    </a:srgbClr>
                  </a:solidFill>
                  <a:prstDash val="solid"/>
                </a:ln>
                <a:solidFill>
                  <a:srgbClr val="FF0000"/>
                </a:solidFill>
                <a:effectLst>
                  <a:glow rad="53100">
                    <a:srgbClr val="2D2D8A">
                      <a:satMod val="180000"/>
                      <a:alpha val="30000"/>
                    </a:srgbClr>
                  </a:glow>
                </a:effectLst>
                <a:latin typeface="文鼎新藝體" panose="040B0A09000000000000" pitchFamily="81" charset="-120"/>
                <a:ea typeface="文鼎新藝體" panose="040B0A09000000000000" pitchFamily="81" charset="-120"/>
              </a:rPr>
              <a:t>謝謝</a:t>
            </a:r>
            <a:endParaRPr kumimoji="1" lang="zh-TW" altLang="en-US" sz="7200" spc="50" dirty="0">
              <a:ln w="12700" cmpd="sng">
                <a:solidFill>
                  <a:srgbClr val="2D2D8A">
                    <a:satMod val="120000"/>
                    <a:shade val="80000"/>
                  </a:srgbClr>
                </a:solidFill>
                <a:prstDash val="solid"/>
              </a:ln>
              <a:solidFill>
                <a:srgbClr val="FF0000"/>
              </a:solidFill>
              <a:effectLst>
                <a:glow rad="53100">
                  <a:srgbClr val="2D2D8A">
                    <a:satMod val="180000"/>
                    <a:alpha val="30000"/>
                  </a:srgbClr>
                </a:glow>
              </a:effectLst>
              <a:latin typeface="文鼎新藝體" panose="040B0A09000000000000" pitchFamily="81" charset="-120"/>
              <a:ea typeface="文鼎新藝體" panose="040B0A09000000000000" pitchFamily="81" charset="-120"/>
            </a:endParaRPr>
          </a:p>
        </p:txBody>
      </p:sp>
      <p:sp>
        <p:nvSpPr>
          <p:cNvPr id="32772" name="Text Box 5"/>
          <p:cNvSpPr txBox="1">
            <a:spLocks noChangeArrowheads="1"/>
          </p:cNvSpPr>
          <p:nvPr/>
        </p:nvSpPr>
        <p:spPr bwMode="auto">
          <a:xfrm>
            <a:off x="4643437" y="4005263"/>
            <a:ext cx="1071571" cy="1107996"/>
          </a:xfrm>
          <a:prstGeom prst="rect">
            <a:avLst/>
          </a:prstGeom>
          <a:noFill/>
          <a:ln w="9525">
            <a:noFill/>
            <a:miter lim="800000"/>
            <a:headEnd/>
            <a:tailEnd/>
          </a:ln>
        </p:spPr>
        <p:txBody>
          <a:bodyPr wrap="square">
            <a:spAutoFit/>
          </a:bodyPr>
          <a:lstStyle/>
          <a:p>
            <a:pPr fontAlgn="base">
              <a:spcBef>
                <a:spcPct val="50000"/>
              </a:spcBef>
              <a:spcAft>
                <a:spcPct val="0"/>
              </a:spcAft>
            </a:pPr>
            <a:r>
              <a:rPr kumimoji="1" lang="zh-TW" altLang="en-US" sz="6600" spc="50" dirty="0" smtClean="0">
                <a:ln w="12700" cmpd="sng">
                  <a:solidFill>
                    <a:srgbClr val="2D2D8A">
                      <a:satMod val="120000"/>
                      <a:shade val="80000"/>
                    </a:srgbClr>
                  </a:solidFill>
                  <a:prstDash val="solid"/>
                </a:ln>
                <a:solidFill>
                  <a:srgbClr val="7030A0"/>
                </a:solidFill>
                <a:effectLst>
                  <a:glow rad="53100">
                    <a:srgbClr val="2D2D8A">
                      <a:satMod val="180000"/>
                      <a:alpha val="30000"/>
                    </a:srgbClr>
                  </a:glow>
                </a:effectLst>
                <a:latin typeface="文鼎新藝體" panose="040B0A09000000000000" pitchFamily="81" charset="-120"/>
                <a:ea typeface="文鼎新藝體" panose="040B0A09000000000000" pitchFamily="81" charset="-120"/>
              </a:rPr>
              <a:t>聆</a:t>
            </a:r>
            <a:endParaRPr kumimoji="1" lang="zh-TW" altLang="en-US" sz="6600" spc="50" dirty="0">
              <a:ln w="12700" cmpd="sng">
                <a:solidFill>
                  <a:srgbClr val="2D2D8A">
                    <a:satMod val="120000"/>
                    <a:shade val="80000"/>
                  </a:srgbClr>
                </a:solidFill>
                <a:prstDash val="solid"/>
              </a:ln>
              <a:solidFill>
                <a:srgbClr val="7030A0"/>
              </a:solidFill>
              <a:effectLst>
                <a:glow rad="53100">
                  <a:srgbClr val="2D2D8A">
                    <a:satMod val="180000"/>
                    <a:alpha val="30000"/>
                  </a:srgbClr>
                </a:glow>
              </a:effectLst>
              <a:latin typeface="文鼎新藝體" panose="040B0A09000000000000" pitchFamily="81" charset="-120"/>
              <a:ea typeface="文鼎新藝體" panose="040B0A09000000000000" pitchFamily="81" charset="-120"/>
            </a:endParaRPr>
          </a:p>
        </p:txBody>
      </p:sp>
      <p:sp>
        <p:nvSpPr>
          <p:cNvPr id="32773" name="Text Box 6"/>
          <p:cNvSpPr txBox="1">
            <a:spLocks noChangeArrowheads="1"/>
          </p:cNvSpPr>
          <p:nvPr/>
        </p:nvSpPr>
        <p:spPr bwMode="auto">
          <a:xfrm>
            <a:off x="6588127" y="3357563"/>
            <a:ext cx="1127148" cy="1107996"/>
          </a:xfrm>
          <a:prstGeom prst="rect">
            <a:avLst/>
          </a:prstGeom>
          <a:noFill/>
          <a:ln w="9525">
            <a:noFill/>
            <a:miter lim="800000"/>
            <a:headEnd/>
            <a:tailEnd/>
          </a:ln>
        </p:spPr>
        <p:txBody>
          <a:bodyPr wrap="square">
            <a:spAutoFit/>
          </a:bodyPr>
          <a:lstStyle/>
          <a:p>
            <a:pPr fontAlgn="base">
              <a:spcBef>
                <a:spcPct val="50000"/>
              </a:spcBef>
              <a:spcAft>
                <a:spcPct val="0"/>
              </a:spcAft>
            </a:pPr>
            <a:r>
              <a:rPr kumimoji="1" lang="zh-TW" altLang="en-US" sz="6600" spc="50" dirty="0" smtClean="0">
                <a:ln w="12700" cmpd="sng">
                  <a:solidFill>
                    <a:srgbClr val="2D2D8A">
                      <a:satMod val="120000"/>
                      <a:shade val="80000"/>
                    </a:srgbClr>
                  </a:solidFill>
                  <a:prstDash val="solid"/>
                </a:ln>
                <a:solidFill>
                  <a:srgbClr val="003300"/>
                </a:solidFill>
                <a:effectLst>
                  <a:glow rad="53100">
                    <a:srgbClr val="2D2D8A">
                      <a:satMod val="180000"/>
                      <a:alpha val="30000"/>
                    </a:srgbClr>
                  </a:glow>
                </a:effectLst>
                <a:latin typeface="文鼎新藝體" panose="040B0A09000000000000" pitchFamily="81" charset="-120"/>
                <a:ea typeface="文鼎新藝體" panose="040B0A09000000000000" pitchFamily="81" charset="-120"/>
              </a:rPr>
              <a:t>聽</a:t>
            </a:r>
            <a:endParaRPr kumimoji="1" lang="zh-TW" altLang="en-US" sz="6600" spc="50" dirty="0">
              <a:ln w="12700" cmpd="sng">
                <a:solidFill>
                  <a:srgbClr val="2D2D8A">
                    <a:satMod val="120000"/>
                    <a:shade val="80000"/>
                  </a:srgbClr>
                </a:solidFill>
                <a:prstDash val="solid"/>
              </a:ln>
              <a:solidFill>
                <a:srgbClr val="003300"/>
              </a:solidFill>
              <a:effectLst>
                <a:glow rad="53100">
                  <a:srgbClr val="2D2D8A">
                    <a:satMod val="180000"/>
                    <a:alpha val="30000"/>
                  </a:srgbClr>
                </a:glow>
              </a:effectLst>
              <a:latin typeface="文鼎新藝體" panose="040B0A09000000000000" pitchFamily="81" charset="-120"/>
              <a:ea typeface="文鼎新藝體" panose="040B0A09000000000000" pitchFamily="81" charset="-120"/>
            </a:endParaRPr>
          </a:p>
        </p:txBody>
      </p:sp>
    </p:spTree>
    <p:extLst>
      <p:ext uri="{BB962C8B-B14F-4D97-AF65-F5344CB8AC3E}">
        <p14:creationId xmlns:p14="http://schemas.microsoft.com/office/powerpoint/2010/main" val="4334646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53568" y="975360"/>
            <a:ext cx="8436864" cy="548640"/>
          </a:xfrm>
        </p:spPr>
        <p:txBody>
          <a:bodyPr>
            <a:normAutofit fontScale="90000"/>
          </a:bodyPr>
          <a:lstStyle/>
          <a:p>
            <a:r>
              <a:rPr lang="zh-TW" altLang="en-US" dirty="0" smtClean="0"/>
              <a:t>對異性的愛慕，有時是以</a:t>
            </a:r>
            <a:r>
              <a:rPr lang="zh-TW" altLang="en-US" dirty="0" smtClean="0">
                <a:solidFill>
                  <a:srgbClr val="FF0000"/>
                </a:solidFill>
              </a:rPr>
              <a:t>相反的方式</a:t>
            </a:r>
            <a:r>
              <a:rPr lang="zh-TW" altLang="en-US" dirty="0" smtClean="0"/>
              <a:t>表</a:t>
            </a:r>
            <a:r>
              <a:rPr lang="zh-TW" altLang="en-US" dirty="0"/>
              <a:t>達</a:t>
            </a:r>
          </a:p>
        </p:txBody>
      </p:sp>
      <p:sp>
        <p:nvSpPr>
          <p:cNvPr id="3" name="內容版面配置區 2"/>
          <p:cNvSpPr>
            <a:spLocks noGrp="1"/>
          </p:cNvSpPr>
          <p:nvPr>
            <p:ph idx="1"/>
          </p:nvPr>
        </p:nvSpPr>
        <p:spPr>
          <a:xfrm>
            <a:off x="97536" y="1633728"/>
            <a:ext cx="8948928" cy="4523232"/>
          </a:xfrm>
        </p:spPr>
        <p:txBody>
          <a:bodyPr>
            <a:noAutofit/>
          </a:bodyPr>
          <a:lstStyle/>
          <a:p>
            <a:r>
              <a:rPr lang="zh-TW" altLang="en-US" sz="2800" dirty="0"/>
              <a:t>林真心的</a:t>
            </a:r>
            <a:r>
              <a:rPr lang="zh-TW" altLang="en-US" sz="2800" dirty="0">
                <a:solidFill>
                  <a:srgbClr val="FF0000"/>
                </a:solidFill>
              </a:rPr>
              <a:t>善良</a:t>
            </a:r>
            <a:r>
              <a:rPr lang="zh-TW" altLang="en-US" sz="2800" dirty="0"/>
              <a:t>很純粹的吸引著太宇， 但是</a:t>
            </a:r>
            <a:endParaRPr lang="en-US" altLang="zh-TW" sz="2800" dirty="0"/>
          </a:p>
          <a:p>
            <a:r>
              <a:rPr lang="zh-TW" altLang="en-US" sz="2800" dirty="0"/>
              <a:t>在他們</a:t>
            </a:r>
            <a:r>
              <a:rPr lang="en-US" altLang="zh-TW" sz="2800" dirty="0"/>
              <a:t>MTV</a:t>
            </a:r>
            <a:r>
              <a:rPr lang="zh-TW" altLang="en-US" sz="2800" dirty="0"/>
              <a:t> 第一次相遇 太宇用一貫</a:t>
            </a:r>
            <a:r>
              <a:rPr lang="zh-TW" altLang="en-US" sz="2800" dirty="0">
                <a:solidFill>
                  <a:srgbClr val="FF0000"/>
                </a:solidFill>
              </a:rPr>
              <a:t>令人畏懼三分</a:t>
            </a:r>
            <a:r>
              <a:rPr lang="zh-TW" altLang="en-US" sz="2800" dirty="0"/>
              <a:t>的態度 掩飾自己想與真心當朋友的</a:t>
            </a:r>
            <a:r>
              <a:rPr lang="zh-TW" altLang="en-US" sz="2800" dirty="0">
                <a:solidFill>
                  <a:srgbClr val="FF0000"/>
                </a:solidFill>
              </a:rPr>
              <a:t>緊張</a:t>
            </a:r>
            <a:r>
              <a:rPr lang="zh-TW" altLang="en-US" sz="2800" dirty="0"/>
              <a:t> </a:t>
            </a:r>
            <a:endParaRPr lang="en-US" altLang="zh-TW" sz="2800" dirty="0"/>
          </a:p>
          <a:p>
            <a:r>
              <a:rPr lang="zh-TW" altLang="en-US" sz="2800" dirty="0"/>
              <a:t>問女生生日，喜歡的明星，喜歡的電影</a:t>
            </a:r>
            <a:r>
              <a:rPr lang="en-US" altLang="zh-TW" sz="2800" dirty="0"/>
              <a:t>...</a:t>
            </a:r>
            <a:br>
              <a:rPr lang="en-US" altLang="zh-TW" sz="2800" dirty="0"/>
            </a:br>
            <a:r>
              <a:rPr lang="en-US" altLang="zh-TW" sz="2800" dirty="0"/>
              <a:t> (</a:t>
            </a:r>
            <a:r>
              <a:rPr lang="zh-TW" altLang="en-US" sz="2800" dirty="0"/>
              <a:t>根本就是霸道的直接要了人家的個人資料啊</a:t>
            </a:r>
            <a:r>
              <a:rPr lang="en-US" altLang="zh-TW" sz="2800" dirty="0"/>
              <a:t>~) </a:t>
            </a:r>
          </a:p>
          <a:p>
            <a:r>
              <a:rPr lang="zh-TW" altLang="en-US" sz="2800" dirty="0"/>
              <a:t>做了許許多多欺負她的事情也不過就是為了想多</a:t>
            </a:r>
            <a:r>
              <a:rPr lang="zh-TW" altLang="en-US" sz="2800" dirty="0">
                <a:solidFill>
                  <a:srgbClr val="FF0000"/>
                </a:solidFill>
              </a:rPr>
              <a:t>吸引</a:t>
            </a:r>
            <a:r>
              <a:rPr lang="zh-TW" altLang="en-US" sz="2800" dirty="0"/>
              <a:t>她的</a:t>
            </a:r>
            <a:r>
              <a:rPr lang="zh-TW" altLang="en-US" sz="2800" dirty="0">
                <a:solidFill>
                  <a:srgbClr val="FF0000"/>
                </a:solidFill>
              </a:rPr>
              <a:t>注意</a:t>
            </a:r>
            <a:r>
              <a:rPr lang="zh-TW" altLang="en-US" sz="2800" dirty="0"/>
              <a:t> </a:t>
            </a:r>
            <a:endParaRPr lang="en-US" altLang="zh-TW" sz="2800" dirty="0"/>
          </a:p>
          <a:p>
            <a:r>
              <a:rPr lang="zh-TW" altLang="en-US" sz="2800" dirty="0"/>
              <a:t>這是求學時代男生們的</a:t>
            </a:r>
            <a:r>
              <a:rPr lang="zh-TW" altLang="en-US" sz="2800" dirty="0">
                <a:solidFill>
                  <a:srgbClr val="FF0000"/>
                </a:solidFill>
              </a:rPr>
              <a:t>表達方式 </a:t>
            </a:r>
            <a:r>
              <a:rPr lang="zh-TW" altLang="en-US" sz="2800" dirty="0"/>
              <a:t>可惜那時候女生</a:t>
            </a:r>
            <a:r>
              <a:rPr lang="zh-TW" altLang="en-US" sz="2800" dirty="0">
                <a:solidFill>
                  <a:srgbClr val="FF0000"/>
                </a:solidFill>
              </a:rPr>
              <a:t>真的不懂</a:t>
            </a:r>
            <a:r>
              <a:rPr lang="en-US" altLang="zh-TW" sz="2800" dirty="0"/>
              <a:t>XDD </a:t>
            </a:r>
            <a:r>
              <a:rPr lang="zh-TW" altLang="en-US" sz="2800" dirty="0"/>
              <a:t>只會覺得這些臭男生超欠揍</a:t>
            </a:r>
            <a:r>
              <a:rPr lang="en-US" altLang="zh-TW" sz="2800" dirty="0"/>
              <a:t>!</a:t>
            </a:r>
            <a:endParaRPr lang="zh-TW" altLang="en-US" sz="2800" dirty="0"/>
          </a:p>
        </p:txBody>
      </p:sp>
    </p:spTree>
    <p:extLst>
      <p:ext uri="{BB962C8B-B14F-4D97-AF65-F5344CB8AC3E}">
        <p14:creationId xmlns:p14="http://schemas.microsoft.com/office/powerpoint/2010/main" val="677936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07136" y="1085088"/>
            <a:ext cx="8436864" cy="548640"/>
          </a:xfrm>
        </p:spPr>
        <p:txBody>
          <a:bodyPr>
            <a:normAutofit fontScale="90000"/>
          </a:bodyPr>
          <a:lstStyle/>
          <a:p>
            <a:r>
              <a:rPr lang="zh-TW" altLang="en-US" dirty="0"/>
              <a:t>謝謝你，出現在我的青春</a:t>
            </a:r>
            <a:r>
              <a:rPr lang="zh-TW" altLang="en-US" dirty="0" smtClean="0"/>
              <a:t>裡</a:t>
            </a:r>
            <a:endParaRPr lang="zh-TW" altLang="en-US" dirty="0"/>
          </a:p>
        </p:txBody>
      </p:sp>
      <p:sp>
        <p:nvSpPr>
          <p:cNvPr id="3" name="內容版面配置區 2"/>
          <p:cNvSpPr>
            <a:spLocks noGrp="1"/>
          </p:cNvSpPr>
          <p:nvPr>
            <p:ph idx="1"/>
          </p:nvPr>
        </p:nvSpPr>
        <p:spPr>
          <a:xfrm>
            <a:off x="390144" y="1840992"/>
            <a:ext cx="8327136" cy="4108704"/>
          </a:xfrm>
        </p:spPr>
        <p:txBody>
          <a:bodyPr>
            <a:normAutofit/>
          </a:bodyPr>
          <a:lstStyle/>
          <a:p>
            <a:r>
              <a:rPr lang="zh-TW" altLang="en-US" sz="3300" dirty="0"/>
              <a:t>一個看起來很糟糕的緣份背後</a:t>
            </a:r>
            <a:r>
              <a:rPr lang="en-US" altLang="zh-TW" sz="3300" dirty="0"/>
              <a:t/>
            </a:r>
            <a:br>
              <a:rPr lang="en-US" altLang="zh-TW" sz="3300" dirty="0"/>
            </a:br>
            <a:r>
              <a:rPr lang="zh-TW" altLang="en-US" sz="3300" dirty="0"/>
              <a:t>或許是個很棒的緣份</a:t>
            </a:r>
          </a:p>
        </p:txBody>
      </p:sp>
    </p:spTree>
    <p:extLst>
      <p:ext uri="{BB962C8B-B14F-4D97-AF65-F5344CB8AC3E}">
        <p14:creationId xmlns:p14="http://schemas.microsoft.com/office/powerpoint/2010/main" val="4166489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00100" y="1440180"/>
            <a:ext cx="7543800" cy="3943350"/>
          </a:xfrm>
        </p:spPr>
        <p:txBody>
          <a:bodyPr/>
          <a:lstStyle/>
          <a:p>
            <a:r>
              <a:rPr lang="zh-TW" altLang="en-US" sz="3000" dirty="0"/>
              <a:t>回憶是「個體」的，而非「集體」的</a:t>
            </a:r>
            <a:endParaRPr lang="en-US" altLang="zh-TW" sz="3000" dirty="0"/>
          </a:p>
          <a:p>
            <a:endParaRPr lang="en-US" altLang="zh-TW" sz="3000" dirty="0"/>
          </a:p>
          <a:p>
            <a:pPr marL="0" indent="0"/>
            <a:r>
              <a:rPr lang="zh-TW" altLang="en-US" sz="3000" dirty="0"/>
              <a:t>  不論或好或壞，你都能坦然說出「我那年  曾經」怎樣。</a:t>
            </a:r>
            <a:endParaRPr lang="en-US" altLang="zh-TW" sz="3000" dirty="0"/>
          </a:p>
          <a:p>
            <a:pPr marL="0" indent="0"/>
            <a:r>
              <a:rPr lang="zh-TW" altLang="en-US" sz="3000" dirty="0"/>
              <a:t> </a:t>
            </a:r>
            <a:endParaRPr lang="en-US" altLang="zh-TW" sz="3000" dirty="0"/>
          </a:p>
          <a:p>
            <a:pPr marL="0" indent="0"/>
            <a:r>
              <a:rPr lang="zh-TW" altLang="en-US" sz="3000" dirty="0"/>
              <a:t>  這，才是你的故事。</a:t>
            </a:r>
          </a:p>
          <a:p>
            <a:endParaRPr lang="zh-TW" altLang="en-US" dirty="0"/>
          </a:p>
        </p:txBody>
      </p:sp>
    </p:spTree>
    <p:extLst>
      <p:ext uri="{BB962C8B-B14F-4D97-AF65-F5344CB8AC3E}">
        <p14:creationId xmlns:p14="http://schemas.microsoft.com/office/powerpoint/2010/main" val="1041011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16864" y="826308"/>
            <a:ext cx="8436864" cy="548640"/>
          </a:xfrm>
        </p:spPr>
        <p:txBody>
          <a:bodyPr>
            <a:normAutofit fontScale="90000"/>
          </a:bodyPr>
          <a:lstStyle/>
          <a:p>
            <a:r>
              <a:rPr lang="zh-TW" altLang="en-US" dirty="0"/>
              <a:t>戀愛定義：彼此承認愛慕</a:t>
            </a:r>
            <a:r>
              <a:rPr lang="en-US" altLang="zh-TW" dirty="0"/>
              <a:t>+</a:t>
            </a:r>
            <a:r>
              <a:rPr lang="zh-TW" altLang="en-US" dirty="0"/>
              <a:t>第三者知道</a:t>
            </a:r>
          </a:p>
        </p:txBody>
      </p:sp>
      <p:sp>
        <p:nvSpPr>
          <p:cNvPr id="3" name="內容版面配置區 2"/>
          <p:cNvSpPr>
            <a:spLocks noGrp="1"/>
          </p:cNvSpPr>
          <p:nvPr>
            <p:ph idx="1"/>
          </p:nvPr>
        </p:nvSpPr>
        <p:spPr/>
        <p:txBody>
          <a:bodyPr/>
          <a:lstStyle/>
          <a:p>
            <a:pPr marL="0" indent="0"/>
            <a:endParaRPr lang="zh-TW" altLang="en-US" dirty="0"/>
          </a:p>
          <a:p>
            <a:r>
              <a:rPr lang="zh-TW" altLang="en-US" sz="3600" dirty="0"/>
              <a:t>這項調查是衛生局在北市</a:t>
            </a:r>
            <a:r>
              <a:rPr lang="en-US" altLang="zh-TW" sz="3600" dirty="0"/>
              <a:t>116</a:t>
            </a:r>
            <a:r>
              <a:rPr lang="zh-TW" altLang="en-US" sz="3600" dirty="0"/>
              <a:t>所中學對學生進行心情普測獲致的結果。</a:t>
            </a:r>
            <a:r>
              <a:rPr lang="en-US" altLang="zh-TW" sz="3600" dirty="0"/>
              <a:t>(</a:t>
            </a:r>
            <a:r>
              <a:rPr lang="zh-TW" altLang="en-US" sz="3600" dirty="0"/>
              <a:t>民</a:t>
            </a:r>
            <a:r>
              <a:rPr lang="en-US" altLang="zh-TW" sz="3600" dirty="0"/>
              <a:t>97)</a:t>
            </a:r>
          </a:p>
          <a:p>
            <a:r>
              <a:rPr lang="zh-TW" altLang="en-US" sz="3600" dirty="0"/>
              <a:t>結果發現</a:t>
            </a:r>
            <a:r>
              <a:rPr lang="en-US" altLang="zh-TW" sz="3600" dirty="0">
                <a:solidFill>
                  <a:srgbClr val="FF0000"/>
                </a:solidFill>
              </a:rPr>
              <a:t>24.62%</a:t>
            </a:r>
            <a:r>
              <a:rPr lang="zh-TW" altLang="en-US" sz="3600" dirty="0"/>
              <a:t>國中生表示有過戀愛經驗，而高中職學生比率更高達</a:t>
            </a:r>
            <a:r>
              <a:rPr lang="en-US" altLang="zh-TW" sz="3600" dirty="0">
                <a:solidFill>
                  <a:srgbClr val="FF0000"/>
                </a:solidFill>
              </a:rPr>
              <a:t>41.46%</a:t>
            </a:r>
            <a:r>
              <a:rPr lang="zh-TW" altLang="en-US" sz="3600" dirty="0"/>
              <a:t>。衛生局表示，民國</a:t>
            </a:r>
            <a:r>
              <a:rPr lang="en-US" altLang="zh-TW" sz="3600" dirty="0"/>
              <a:t>93</a:t>
            </a:r>
            <a:r>
              <a:rPr lang="zh-TW" altLang="en-US" sz="3600" dirty="0"/>
              <a:t>年曾做過類似調查，但上次並未問到戀愛經驗，因此無從比較這次的比率是高或低。</a:t>
            </a:r>
          </a:p>
          <a:p>
            <a:endParaRPr lang="zh-TW" altLang="en-US" dirty="0"/>
          </a:p>
        </p:txBody>
      </p:sp>
    </p:spTree>
    <p:extLst>
      <p:ext uri="{BB962C8B-B14F-4D97-AF65-F5344CB8AC3E}">
        <p14:creationId xmlns:p14="http://schemas.microsoft.com/office/powerpoint/2010/main" val="2455627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07136" y="877824"/>
            <a:ext cx="8436864" cy="548640"/>
          </a:xfrm>
        </p:spPr>
        <p:txBody>
          <a:bodyPr>
            <a:normAutofit fontScale="90000"/>
          </a:bodyPr>
          <a:lstStyle/>
          <a:p>
            <a:r>
              <a:rPr lang="zh-TW" altLang="en-US" dirty="0"/>
              <a:t>「談戀愛能有人陪伴我，讓我不寂寞」</a:t>
            </a:r>
            <a:br>
              <a:rPr lang="zh-TW" altLang="en-US" dirty="0"/>
            </a:br>
            <a:endParaRPr lang="zh-TW" altLang="en-US" dirty="0"/>
          </a:p>
        </p:txBody>
      </p:sp>
      <p:sp>
        <p:nvSpPr>
          <p:cNvPr id="3" name="內容版面配置區 2"/>
          <p:cNvSpPr>
            <a:spLocks noGrp="1"/>
          </p:cNvSpPr>
          <p:nvPr>
            <p:ph idx="1"/>
          </p:nvPr>
        </p:nvSpPr>
        <p:spPr>
          <a:xfrm>
            <a:off x="512064" y="1280160"/>
            <a:ext cx="8631935" cy="4803648"/>
          </a:xfrm>
        </p:spPr>
        <p:txBody>
          <a:bodyPr>
            <a:normAutofit lnSpcReduction="10000"/>
          </a:bodyPr>
          <a:lstStyle/>
          <a:p>
            <a:r>
              <a:rPr lang="zh-TW" altLang="en-US" sz="2400" dirty="0"/>
              <a:t>那些孩子比較容易陷入情網？</a:t>
            </a:r>
            <a:r>
              <a:rPr lang="en-US" altLang="zh-TW" sz="2400" dirty="0"/>
              <a:t>(</a:t>
            </a:r>
            <a:r>
              <a:rPr lang="zh-TW" altLang="en-US" sz="2400" dirty="0"/>
              <a:t>民</a:t>
            </a:r>
            <a:r>
              <a:rPr lang="en-US" altLang="zh-TW" sz="2400" dirty="0"/>
              <a:t>97)</a:t>
            </a:r>
          </a:p>
          <a:p>
            <a:pPr marL="0" indent="0"/>
            <a:r>
              <a:rPr lang="zh-TW" altLang="en-US" sz="2400" dirty="0"/>
              <a:t>這項調查把家長的管教方式納入選項，由學生自評出三種家長的管教方式，分別是</a:t>
            </a:r>
            <a:r>
              <a:rPr lang="zh-TW" altLang="en-US" sz="2400" dirty="0">
                <a:solidFill>
                  <a:srgbClr val="7030A0"/>
                </a:solidFill>
              </a:rPr>
              <a:t>權威式、放任式</a:t>
            </a:r>
            <a:r>
              <a:rPr lang="zh-TW" altLang="en-US" sz="2400" dirty="0"/>
              <a:t>及</a:t>
            </a:r>
            <a:r>
              <a:rPr lang="zh-TW" altLang="en-US" sz="2400" dirty="0">
                <a:solidFill>
                  <a:srgbClr val="7030A0"/>
                </a:solidFill>
              </a:rPr>
              <a:t>民主式</a:t>
            </a:r>
            <a:r>
              <a:rPr lang="zh-TW" altLang="en-US" sz="2400" dirty="0"/>
              <a:t>。</a:t>
            </a:r>
            <a:r>
              <a:rPr lang="en-US" altLang="zh-TW" sz="1800" dirty="0"/>
              <a:t/>
            </a:r>
            <a:br>
              <a:rPr lang="en-US" altLang="zh-TW" sz="1800" dirty="0"/>
            </a:br>
            <a:r>
              <a:rPr lang="zh-TW" altLang="en-US" sz="2400" dirty="0"/>
              <a:t>結果顯示</a:t>
            </a:r>
            <a:r>
              <a:rPr lang="zh-TW" altLang="en-US" sz="2400" dirty="0">
                <a:solidFill>
                  <a:srgbClr val="FF0000"/>
                </a:solidFill>
              </a:rPr>
              <a:t>國中生父母</a:t>
            </a:r>
            <a:r>
              <a:rPr lang="zh-TW" altLang="en-US" sz="2400" dirty="0"/>
              <a:t>採</a:t>
            </a:r>
            <a:r>
              <a:rPr lang="zh-TW" altLang="en-US" sz="2400" dirty="0">
                <a:solidFill>
                  <a:srgbClr val="FF0000"/>
                </a:solidFill>
              </a:rPr>
              <a:t>放任式</a:t>
            </a:r>
            <a:r>
              <a:rPr lang="zh-TW" altLang="en-US" sz="2400" dirty="0"/>
              <a:t>管教者</a:t>
            </a:r>
            <a:r>
              <a:rPr lang="zh-TW" altLang="en-US" sz="2400" dirty="0">
                <a:solidFill>
                  <a:srgbClr val="FF0000"/>
                </a:solidFill>
              </a:rPr>
              <a:t>，子女有戀愛經驗</a:t>
            </a:r>
            <a:r>
              <a:rPr lang="zh-TW" altLang="en-US" sz="2400" dirty="0"/>
              <a:t>的比率</a:t>
            </a:r>
            <a:r>
              <a:rPr lang="zh-TW" altLang="en-US" sz="2400" dirty="0">
                <a:solidFill>
                  <a:srgbClr val="FF0000"/>
                </a:solidFill>
              </a:rPr>
              <a:t>顯著較高</a:t>
            </a:r>
            <a:r>
              <a:rPr lang="zh-TW" altLang="en-US" sz="2400" dirty="0"/>
              <a:t>。</a:t>
            </a:r>
            <a:endParaRPr lang="en-US" altLang="zh-TW" sz="2400" dirty="0"/>
          </a:p>
          <a:p>
            <a:pPr marL="0" indent="0"/>
            <a:r>
              <a:rPr lang="zh-TW" altLang="en-US" sz="2400" dirty="0"/>
              <a:t>但到了高中職階段，卻出現相反結果，此時</a:t>
            </a:r>
            <a:r>
              <a:rPr lang="zh-TW" altLang="en-US" sz="2400" dirty="0">
                <a:solidFill>
                  <a:srgbClr val="FF0000"/>
                </a:solidFill>
              </a:rPr>
              <a:t>父母</a:t>
            </a:r>
            <a:r>
              <a:rPr lang="zh-TW" altLang="en-US" sz="2400" dirty="0"/>
              <a:t>如採</a:t>
            </a:r>
            <a:r>
              <a:rPr lang="zh-TW" altLang="en-US" sz="2400" dirty="0">
                <a:solidFill>
                  <a:srgbClr val="FF0000"/>
                </a:solidFill>
              </a:rPr>
              <a:t>權威</a:t>
            </a:r>
            <a:r>
              <a:rPr lang="zh-TW" altLang="en-US" sz="2400" dirty="0"/>
              <a:t>管教者</a:t>
            </a:r>
            <a:r>
              <a:rPr lang="zh-TW" altLang="en-US" sz="2400" dirty="0">
                <a:solidFill>
                  <a:srgbClr val="FF0000"/>
                </a:solidFill>
              </a:rPr>
              <a:t>，</a:t>
            </a:r>
            <a:r>
              <a:rPr lang="zh-TW" altLang="en-US" sz="2400" dirty="0"/>
              <a:t>其</a:t>
            </a:r>
            <a:r>
              <a:rPr lang="zh-TW" altLang="en-US" sz="2400" dirty="0">
                <a:solidFill>
                  <a:srgbClr val="FF0000"/>
                </a:solidFill>
              </a:rPr>
              <a:t>子女有戀愛經驗</a:t>
            </a:r>
            <a:r>
              <a:rPr lang="zh-TW" altLang="en-US" sz="2400" dirty="0"/>
              <a:t>的比率</a:t>
            </a:r>
            <a:r>
              <a:rPr lang="zh-TW" altLang="en-US" sz="2400" dirty="0">
                <a:solidFill>
                  <a:srgbClr val="FF0000"/>
                </a:solidFill>
              </a:rPr>
              <a:t>反而較高</a:t>
            </a:r>
            <a:r>
              <a:rPr lang="zh-TW" altLang="en-US" sz="1800" dirty="0">
                <a:solidFill>
                  <a:srgbClr val="FF0000"/>
                </a:solidFill>
              </a:rPr>
              <a:t>。</a:t>
            </a:r>
          </a:p>
          <a:p>
            <a:r>
              <a:rPr lang="zh-TW" altLang="en-US" sz="2400" dirty="0"/>
              <a:t>父母陪伴時間愈</a:t>
            </a:r>
            <a:r>
              <a:rPr lang="zh-TW" altLang="en-US" sz="2400" dirty="0">
                <a:solidFill>
                  <a:srgbClr val="FF0000"/>
                </a:solidFill>
              </a:rPr>
              <a:t>短</a:t>
            </a:r>
            <a:r>
              <a:rPr lang="zh-TW" altLang="en-US" sz="2400" dirty="0"/>
              <a:t> 孩子就</a:t>
            </a:r>
            <a:r>
              <a:rPr lang="zh-TW" altLang="en-US" sz="2400" dirty="0">
                <a:solidFill>
                  <a:srgbClr val="FF0000"/>
                </a:solidFill>
              </a:rPr>
              <a:t>愈容易</a:t>
            </a:r>
            <a:r>
              <a:rPr lang="zh-TW" altLang="en-US" sz="2400" dirty="0"/>
              <a:t>戀愛</a:t>
            </a:r>
          </a:p>
          <a:p>
            <a:r>
              <a:rPr lang="zh-TW" altLang="en-US" sz="2400" dirty="0"/>
              <a:t>除了</a:t>
            </a:r>
            <a:r>
              <a:rPr lang="zh-TW" altLang="en-US" sz="2400" dirty="0">
                <a:solidFill>
                  <a:srgbClr val="FF0000"/>
                </a:solidFill>
              </a:rPr>
              <a:t>管教方式</a:t>
            </a:r>
            <a:r>
              <a:rPr lang="zh-TW" altLang="en-US" sz="2400" dirty="0"/>
              <a:t>外，父母</a:t>
            </a:r>
            <a:r>
              <a:rPr lang="zh-TW" altLang="en-US" sz="2400" dirty="0">
                <a:solidFill>
                  <a:srgbClr val="FF0000"/>
                </a:solidFill>
              </a:rPr>
              <a:t>陪伴孩子時間</a:t>
            </a:r>
            <a:r>
              <a:rPr lang="zh-TW" altLang="en-US" sz="2400" dirty="0"/>
              <a:t>長短，也和他們是否有戀愛經驗有關，調查發現父母陪伴時間愈短，孩子就愈容易往戀愛關係發展。其中，父母每天陪伴時間不到一小時者，孩子有戀愛經驗的比率較高。因此不管贊不贊成孩子談戀愛，家長就算再忙，也應多關心孩子一點。</a:t>
            </a:r>
          </a:p>
        </p:txBody>
      </p:sp>
    </p:spTree>
    <p:extLst>
      <p:ext uri="{BB962C8B-B14F-4D97-AF65-F5344CB8AC3E}">
        <p14:creationId xmlns:p14="http://schemas.microsoft.com/office/powerpoint/2010/main" val="166113893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角度">
  <a:themeElements>
    <a:clrScheme name="角度">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角度">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角度">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23096</TotalTime>
  <Words>1795</Words>
  <Application>Microsoft Office PowerPoint</Application>
  <PresentationFormat>如螢幕大小 (4:3)</PresentationFormat>
  <Paragraphs>219</Paragraphs>
  <Slides>40</Slides>
  <Notes>5</Notes>
  <HiddenSlides>0</HiddenSlides>
  <MMClips>0</MMClips>
  <ScaleCrop>false</ScaleCrop>
  <HeadingPairs>
    <vt:vector size="6" baseType="variant">
      <vt:variant>
        <vt:lpstr>使用字型</vt:lpstr>
      </vt:variant>
      <vt:variant>
        <vt:i4>14</vt:i4>
      </vt:variant>
      <vt:variant>
        <vt:lpstr>佈景主題</vt:lpstr>
      </vt:variant>
      <vt:variant>
        <vt:i4>1</vt:i4>
      </vt:variant>
      <vt:variant>
        <vt:lpstr>投影片標題</vt:lpstr>
      </vt:variant>
      <vt:variant>
        <vt:i4>40</vt:i4>
      </vt:variant>
    </vt:vector>
  </HeadingPairs>
  <TitlesOfParts>
    <vt:vector size="55" baseType="lpstr">
      <vt:lpstr>Adobe 繁黑體 Std B</vt:lpstr>
      <vt:lpstr>文鼎新藝體</vt:lpstr>
      <vt:lpstr>文鼎簽字筆體E</vt:lpstr>
      <vt:lpstr>華康魏碑體</vt:lpstr>
      <vt:lpstr>微軟正黑體</vt:lpstr>
      <vt:lpstr>新細明體</vt:lpstr>
      <vt:lpstr>標楷體</vt:lpstr>
      <vt:lpstr>Arial</vt:lpstr>
      <vt:lpstr>Calibri</vt:lpstr>
      <vt:lpstr>Franklin Gothic Book</vt:lpstr>
      <vt:lpstr>Franklin Gothic Medium</vt:lpstr>
      <vt:lpstr>Tunga</vt:lpstr>
      <vt:lpstr>Wingdings</vt:lpstr>
      <vt:lpstr>Wingdings 2</vt:lpstr>
      <vt:lpstr>角度</vt:lpstr>
      <vt:lpstr>PowerPoint 簡報</vt:lpstr>
      <vt:lpstr>PowerPoint 簡報</vt:lpstr>
      <vt:lpstr>失戀陣線聯盟</vt:lpstr>
      <vt:lpstr>喜歡一個人是不知不覺的...</vt:lpstr>
      <vt:lpstr>對異性的愛慕，有時是以相反的方式表達</vt:lpstr>
      <vt:lpstr>謝謝你，出現在我的青春裡</vt:lpstr>
      <vt:lpstr>PowerPoint 簡報</vt:lpstr>
      <vt:lpstr>戀愛定義：彼此承認愛慕+第三者知道</vt:lpstr>
      <vt:lpstr>「談戀愛能有人陪伴我，讓我不寂寞」 </vt:lpstr>
      <vt:lpstr>PowerPoint 簡報</vt:lpstr>
      <vt:lpstr>        討論題綱</vt:lpstr>
      <vt:lpstr>PowerPoint 簡報</vt:lpstr>
      <vt:lpstr>PowerPoint 簡報</vt:lpstr>
      <vt:lpstr>PowerPoint 簡報</vt:lpstr>
      <vt:lpstr>PowerPoint 簡報</vt:lpstr>
      <vt:lpstr>PowerPoint 簡報</vt:lpstr>
      <vt:lpstr>PowerPoint 簡報</vt:lpstr>
      <vt:lpstr>PowerPoint 簡報</vt:lpstr>
      <vt:lpstr>男人與女人看待「分手」是非常不一樣的</vt:lpstr>
      <vt:lpstr>女人對「分手」「失戀」的反應強烈許多 </vt:lpstr>
      <vt:lpstr>男生分手後的情緒是『細水長流』型的 </vt:lpstr>
      <vt:lpstr>PowerPoint 簡報</vt:lpstr>
      <vt:lpstr>PowerPoint 簡報</vt:lpstr>
      <vt:lpstr>失戀的原因 </vt:lpstr>
      <vt:lpstr>分手最常見的方式 </vt:lpstr>
      <vt:lpstr>PowerPoint 簡報</vt:lpstr>
      <vt:lpstr>失戀者多半經歷 </vt:lpstr>
      <vt:lpstr>常見的「提出分手五大策略」</vt:lpstr>
      <vt:lpstr>男女分手的方式 </vt:lpstr>
      <vt:lpstr>男女分手的歷程 </vt:lpstr>
      <vt:lpstr>失戀如何說再見 </vt:lpstr>
      <vt:lpstr>失戀之後的調適 </vt:lpstr>
      <vt:lpstr>失戀的功能 </vt:lpstr>
      <vt:lpstr>分手的藝術 </vt:lpstr>
      <vt:lpstr>失戀萬歲 </vt:lpstr>
      <vt:lpstr>失戀的處理 </vt:lpstr>
      <vt:lpstr>短期治標的方法 </vt:lpstr>
      <vt:lpstr>長期治本的方法 </vt:lpstr>
      <vt:lpstr>影片連結</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數學科學習共同體公開授課</dc:title>
  <dc:creator>timothy</dc:creator>
  <cp:lastModifiedBy>倩玉 柯</cp:lastModifiedBy>
  <cp:revision>350</cp:revision>
  <dcterms:created xsi:type="dcterms:W3CDTF">2013-03-11T05:53:46Z</dcterms:created>
  <dcterms:modified xsi:type="dcterms:W3CDTF">2018-11-09T02:42:23Z</dcterms:modified>
</cp:coreProperties>
</file>