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6" r:id="rId2"/>
    <p:sldId id="257" r:id="rId3"/>
    <p:sldId id="258" r:id="rId4"/>
    <p:sldId id="259" r:id="rId5"/>
    <p:sldId id="295" r:id="rId6"/>
    <p:sldId id="288" r:id="rId7"/>
    <p:sldId id="263" r:id="rId8"/>
    <p:sldId id="289" r:id="rId9"/>
    <p:sldId id="272" r:id="rId10"/>
    <p:sldId id="290" r:id="rId11"/>
    <p:sldId id="269" r:id="rId12"/>
    <p:sldId id="291" r:id="rId13"/>
    <p:sldId id="292" r:id="rId14"/>
    <p:sldId id="294" r:id="rId15"/>
    <p:sldId id="293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35A"/>
    <a:srgbClr val="E0B765"/>
    <a:srgbClr val="F29C8B"/>
    <a:srgbClr val="F8DDCC"/>
    <a:srgbClr val="F5CCB2"/>
    <a:srgbClr val="45828A"/>
    <a:srgbClr val="B5AC76"/>
    <a:srgbClr val="1349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44" autoAdjust="0"/>
    <p:restoredTop sz="96314" autoAdjust="0"/>
  </p:normalViewPr>
  <p:slideViewPr>
    <p:cSldViewPr snapToGrid="0" showGuides="1">
      <p:cViewPr varScale="1">
        <p:scale>
          <a:sx n="59" d="100"/>
          <a:sy n="59" d="100"/>
        </p:scale>
        <p:origin x="1032" y="7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986DA-ABBC-406F-8763-0983649B2BB6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B8723E-DBAD-4DB4-9EE4-DA5C2F234D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7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D5B858-4C29-4755-8A00-B159FFB736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9EAB69B-AC05-472A-8F5F-BF76F4E0A4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9D27AB-C2A4-4EC5-8ECE-7671935E8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162A2F-D800-4B25-AA16-0F0096008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3564F9-8882-45B6-BDBD-B4639D69A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83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B4427D-F2EA-42DE-827E-2EC88CDDE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5CEBF59-5A79-4548-B76B-F67F9430B7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68DF99-9AA9-483E-B2EF-13564D95A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C083C0-0CDE-441B-9A28-F09C9C4EA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FF8329-3BAE-45C9-B48A-59748EE73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0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B80572-27E5-4330-9A26-08EF7B68FD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7F19F72-1D3D-49F5-B3EB-B2EAA6BC43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946DD9-830D-41F8-802C-6969BF132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F5A10D-6F59-4E0F-B6B6-797DB984A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2C6DAF-7675-4D38-9CD4-963ADA09B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21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A8DD6C-CC9F-4D89-BCA0-9B634B1C0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7F356F-D809-4DB8-82D0-8FB0E103BF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359DD0-28CC-4832-9BA3-643000284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E020C0-5126-41AA-A511-BCB9D9F07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716C30-44FE-4D5B-BF2A-43D879815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706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3867E-5D15-4915-8A33-C6250BD13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C01D78-1DB1-4015-A742-6F0F30B47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CB16E1-1FBF-4CD2-AE1C-E63DF1326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5DD39B-A741-4757-A197-FCE28B191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A0C026-5302-4238-9B79-7D73B67D1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2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5B375C-1E27-4C6F-B969-CF8E5BF01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C8ACBD-3E23-4961-BD07-853AAA44BD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51F783-AEC6-406F-866D-0DE59F958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C0B11F1-973C-47D7-8C27-509D793B6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FB593F-EBA5-41F1-88A1-B58BB1436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678249D-6754-4991-A0F5-2717BAA23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29A71-ADE8-4EA4-919B-5B4CAA72B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0627A8-4BBA-4B97-917B-B391EF4C2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82E5CB-E073-4F2E-B3EE-A73B13D9F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DDC37B9-5667-4834-AC74-0C0943624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37C3B4-89EA-4CEB-B2E8-E30D5316F5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5D6162B-BA54-43FB-9A25-9D3C14131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FF84E25-A11D-49BD-94A4-2DAAA8A60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F68C880-6761-40CE-A46F-17DFC2FE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54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857C58-DAD5-480C-A297-AF8153C17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7736DC9-6519-426D-B7FF-91226562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E62E33-289C-4B7D-9FA8-2B2E41F0B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BC9D30-C79F-4B8E-B642-7AD09A8D4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81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F89B432-5489-492D-8C52-628835715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30B6CC-3C93-4183-83D3-70D34F5E9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14410E-2599-44F4-943D-59C1560C8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822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48C28B-1ACF-4CD3-878D-358875FF5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7650DB-EF3B-41D4-8EEC-8A1117062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55549A-E4FA-4DDB-BD03-7C133CF0A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7DE536B-4867-49CF-B688-03EB2C25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8E8341-8ABF-49A9-A9A9-DB04385FC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989BF1-3C03-48F3-AF58-E74E3A89F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13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C5B8C7-01BF-40AB-856E-3E7999DFB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550D223-E389-4E3E-8ADE-057181643C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678D5B-0A96-44E5-A286-243860247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76DA4C6-1C87-4802-BA1B-F678B4145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4BA27B-5ABA-428F-8061-14D97CFBF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99C859-6B4C-4B33-8A37-1A5184EDA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58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AC12D5-EDCB-479A-B385-BB3D66BF8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F1576B-D58B-492F-BE73-33ADBE87B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DA813B-10B6-4A20-90AC-D4C02FE513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91D35-4946-417F-906D-6318C97A5A1F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CD7394-00BA-4721-A8D3-B8FCE1655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070410-92AA-467F-BFA2-C41F765D6E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29454-2362-456C-BDD8-4DEFABBE5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968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67697E73-D870-4C17-8833-8DB99DB21D9B}"/>
              </a:ext>
            </a:extLst>
          </p:cNvPr>
          <p:cNvSpPr/>
          <p:nvPr/>
        </p:nvSpPr>
        <p:spPr>
          <a:xfrm>
            <a:off x="2423628" y="-293911"/>
            <a:ext cx="7281417" cy="7281417"/>
          </a:xfrm>
          <a:prstGeom prst="ellipse">
            <a:avLst/>
          </a:prstGeom>
          <a:gradFill>
            <a:gsLst>
              <a:gs pos="100000">
                <a:srgbClr val="F29C8B"/>
              </a:gs>
              <a:gs pos="0">
                <a:srgbClr val="F8DDCC"/>
              </a:gs>
            </a:gsLst>
            <a:lin ang="5400000" scaled="1"/>
          </a:gradFill>
          <a:ln>
            <a:noFill/>
          </a:ln>
          <a:effectLst>
            <a:outerShdw blurRad="1143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DB0BFFF8-B963-4CA2-905C-DAE2D60A1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7840" y="-169787"/>
            <a:ext cx="3516585" cy="351658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DBE7E6D-1440-497A-8D0B-859279245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192906"/>
            <a:ext cx="12192000" cy="366369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6DB0776-56EE-43C2-B715-017AF2B172AA}"/>
              </a:ext>
            </a:extLst>
          </p:cNvPr>
          <p:cNvSpPr txBox="1"/>
          <p:nvPr/>
        </p:nvSpPr>
        <p:spPr>
          <a:xfrm>
            <a:off x="3338979" y="780834"/>
            <a:ext cx="198002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TW" altLang="en-US" sz="14000" i="0" u="none" strike="noStrike" kern="1200" cap="none" spc="0" normalizeH="0" baseline="0" noProof="0" dirty="0">
                <a:ln w="285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魂心" panose="02000009000000000000" pitchFamily="1" charset="-128"/>
              </a:rPr>
              <a:t>如</a:t>
            </a:r>
            <a:endParaRPr lang="zh-CN" altLang="en-US" sz="14000" dirty="0">
              <a:ln w="285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  <a:cs typeface="魂心" panose="02000009000000000000" pitchFamily="1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13AA34-4AD8-413B-801A-9C18294095A5}"/>
              </a:ext>
            </a:extLst>
          </p:cNvPr>
          <p:cNvSpPr txBox="1"/>
          <p:nvPr/>
        </p:nvSpPr>
        <p:spPr>
          <a:xfrm>
            <a:off x="4977333" y="1100029"/>
            <a:ext cx="198002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TW" altLang="en-US" sz="14000" i="0" u="none" strike="noStrike" kern="1200" cap="none" spc="0" normalizeH="0" baseline="0" noProof="0" dirty="0">
                <a:ln w="285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演示镇魂行楷" panose="00000500000000000000" pitchFamily="2" charset="-122"/>
                <a:ea typeface="演示镇魂行楷" panose="00000500000000000000" pitchFamily="2" charset="-122"/>
                <a:cs typeface="魂心" panose="02000009000000000000" pitchFamily="1" charset="-128"/>
              </a:rPr>
              <a:t>來</a:t>
            </a:r>
            <a:endParaRPr lang="zh-CN" altLang="en-US" sz="14000" dirty="0">
              <a:ln w="285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  <a:cs typeface="魂心" panose="02000009000000000000" pitchFamily="1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D7AE81-845E-4F72-B43B-A35F5B0DE31C}"/>
              </a:ext>
            </a:extLst>
          </p:cNvPr>
          <p:cNvSpPr txBox="1"/>
          <p:nvPr/>
        </p:nvSpPr>
        <p:spPr>
          <a:xfrm>
            <a:off x="6569979" y="910204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>
                <a:ln w="285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  <a:cs typeface="魂心" panose="02000009000000000000" pitchFamily="1" charset="-128"/>
              </a:rPr>
              <a:t>佛</a:t>
            </a:r>
            <a:endParaRPr lang="zh-CN" altLang="en-US" sz="15000" dirty="0">
              <a:ln w="285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  <a:cs typeface="魂心" panose="02000009000000000000" pitchFamily="1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832FAC-FFDB-42B9-8CE3-875EF09E368F}"/>
              </a:ext>
            </a:extLst>
          </p:cNvPr>
          <p:cNvSpPr txBox="1"/>
          <p:nvPr/>
        </p:nvSpPr>
        <p:spPr>
          <a:xfrm>
            <a:off x="6177903" y="2389492"/>
            <a:ext cx="1023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9600" dirty="0">
                <a:ln w="285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  <a:cs typeface="魂心" panose="02000009000000000000" pitchFamily="1" charset="-128"/>
              </a:rPr>
              <a:t>的</a:t>
            </a:r>
            <a:endParaRPr lang="zh-CN" altLang="en-US" sz="9600" dirty="0">
              <a:ln w="285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  <a:cs typeface="魂心" panose="02000009000000000000" pitchFamily="1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C9F8E15-ADC4-451C-A622-C04B28101F05}"/>
              </a:ext>
            </a:extLst>
          </p:cNvPr>
          <p:cNvSpPr txBox="1"/>
          <p:nvPr/>
        </p:nvSpPr>
        <p:spPr>
          <a:xfrm>
            <a:off x="4389795" y="3608285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9600" dirty="0">
                <a:ln w="28575"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演示镇魂行楷" panose="00000500000000000000" pitchFamily="2" charset="-122"/>
                <a:ea typeface="演示镇魂行楷" panose="00000500000000000000" pitchFamily="2" charset="-122"/>
                <a:cs typeface="魂心" panose="02000009000000000000" pitchFamily="1" charset="-128"/>
              </a:rPr>
              <a:t>手掌心</a:t>
            </a:r>
            <a:endParaRPr lang="zh-CN" altLang="en-US" sz="9600" dirty="0">
              <a:ln w="28575"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演示镇魂行楷" panose="00000500000000000000" pitchFamily="2" charset="-122"/>
              <a:ea typeface="演示镇魂行楷" panose="00000500000000000000" pitchFamily="2" charset="-122"/>
              <a:cs typeface="魂心" panose="02000009000000000000" pitchFamily="1" charset="-128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413D602-505C-4963-AB9E-9616C6A728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8677840" y="158382"/>
            <a:ext cx="1607411" cy="1694971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87961C3B-6DA3-44B1-ACBA-1D940AB1F3D6}"/>
              </a:ext>
            </a:extLst>
          </p:cNvPr>
          <p:cNvGrpSpPr/>
          <p:nvPr/>
        </p:nvGrpSpPr>
        <p:grpSpPr>
          <a:xfrm>
            <a:off x="-81715" y="-521076"/>
            <a:ext cx="3165905" cy="4748858"/>
            <a:chOff x="-49058" y="-521076"/>
            <a:chExt cx="3165905" cy="474885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945DE7DE-8657-4886-936F-8ED10FFA3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58" y="-521076"/>
              <a:ext cx="3165905" cy="4748858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1CFC5D-4B97-479E-AEE7-28E87AB031D3}"/>
                </a:ext>
              </a:extLst>
            </p:cNvPr>
            <p:cNvSpPr txBox="1"/>
            <p:nvPr/>
          </p:nvSpPr>
          <p:spPr>
            <a:xfrm>
              <a:off x="1148823" y="613720"/>
              <a:ext cx="748923" cy="2123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</a:t>
              </a:r>
              <a:endParaRPr lang="en-US" altLang="zh-TW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遊</a:t>
              </a:r>
              <a:endParaRPr lang="en-US" altLang="zh-TW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4148C8E-56F4-4698-B062-ECA5971336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99" y="1267914"/>
            <a:ext cx="5008092" cy="198782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3EDA7CD-7627-47EA-BD93-B51A252A23F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75" y="3839796"/>
            <a:ext cx="3918542" cy="1777159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B275D98E-2683-1D7A-C2FD-17D5F8F86AC2}"/>
              </a:ext>
            </a:extLst>
          </p:cNvPr>
          <p:cNvSpPr txBox="1"/>
          <p:nvPr/>
        </p:nvSpPr>
        <p:spPr>
          <a:xfrm>
            <a:off x="4328993" y="5343248"/>
            <a:ext cx="3918542" cy="46166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00" b="1" dirty="0"/>
              <a:t>課程設計者</a:t>
            </a:r>
            <a:r>
              <a:rPr lang="en-US" altLang="zh-TW" sz="2400" b="1" dirty="0"/>
              <a:t>:</a:t>
            </a:r>
            <a:r>
              <a:rPr lang="zh-TW" altLang="en-US" sz="2400" b="1" dirty="0"/>
              <a:t>張嘉倫老師</a:t>
            </a:r>
          </a:p>
        </p:txBody>
      </p:sp>
    </p:spTree>
    <p:extLst>
      <p:ext uri="{BB962C8B-B14F-4D97-AF65-F5344CB8AC3E}">
        <p14:creationId xmlns:p14="http://schemas.microsoft.com/office/powerpoint/2010/main" val="273460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977">
        <p:circle/>
      </p:transition>
    </mc:Choice>
    <mc:Fallback xmlns="">
      <p:transition spd="slow" advTm="6977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4" presetClass="pat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2.22222E-6 L 0.00261 0.1335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666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3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3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3" presetClass="path" presetSubtype="0" repeatCount="indefinite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45833E-6 2.59259E-6 L -0.03399 -0.0032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6" y="-16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3" presetClass="path" presetSubtype="0" repeatCount="indefinite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66667E-6 3.7037E-7 L 0.03463 0.0055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27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  <p:bldP spid="15" grpId="0"/>
      <p:bldP spid="2" grpId="0" animBg="1"/>
    </p:bldLst>
  </p:timing>
  <p:extLst>
    <p:ext uri="{E180D4A7-C9FB-4DFB-919C-405C955672EB}">
      <p14:showEvtLst xmlns:p14="http://schemas.microsoft.com/office/powerpoint/2010/main">
        <p14:playEvt time="25" objId="3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C5E6033-AF23-4BCD-B3D6-73541A18C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792"/>
            <a:ext cx="12192000" cy="622187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3F65A83-7F5E-4900-B4E9-3E3E202455FF}"/>
              </a:ext>
            </a:extLst>
          </p:cNvPr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F252C57-8C13-47CC-924E-54AD3C80EAFE}"/>
              </a:ext>
            </a:extLst>
          </p:cNvPr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22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肆</a:t>
            </a:r>
            <a:endParaRPr lang="zh-CN" altLang="en-US" sz="12000" dirty="0"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AD45F0A-4008-4086-9197-E8A63DC0E6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9485560" y="34821"/>
            <a:ext cx="1607411" cy="169497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988FA5C-0C7C-4674-A78F-6E15852663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" b="36590"/>
          <a:stretch/>
        </p:blipFill>
        <p:spPr>
          <a:xfrm>
            <a:off x="1842350" y="359758"/>
            <a:ext cx="2210904" cy="146781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A55B117C-54AD-46CD-907A-F1D88EE2297E}"/>
              </a:ext>
            </a:extLst>
          </p:cNvPr>
          <p:cNvSpPr txBox="1"/>
          <p:nvPr/>
        </p:nvSpPr>
        <p:spPr>
          <a:xfrm>
            <a:off x="4892379" y="4531877"/>
            <a:ext cx="3139321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4800" b="1" spc="300" dirty="0">
                <a:solidFill>
                  <a:srgbClr val="C0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教學流程</a:t>
            </a:r>
            <a:endParaRPr lang="zh-CN" altLang="en-US" sz="4800" b="1" spc="300" dirty="0">
              <a:solidFill>
                <a:srgbClr val="C0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027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94">
        <p15:prstTrans prst="wind"/>
      </p:transition>
    </mc:Choice>
    <mc:Fallback xmlns="">
      <p:transition spd="slow" advTm="5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8DCCF667-D518-B5F7-A641-6D17713F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458" y="774700"/>
            <a:ext cx="9122227" cy="521244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6363FE2-6966-4EB9-852B-E9CC08A2EF35}"/>
              </a:ext>
            </a:extLst>
          </p:cNvPr>
          <p:cNvGrpSpPr/>
          <p:nvPr/>
        </p:nvGrpSpPr>
        <p:grpSpPr>
          <a:xfrm>
            <a:off x="-275395" y="657303"/>
            <a:ext cx="3258082" cy="5543394"/>
            <a:chOff x="-49058" y="-521076"/>
            <a:chExt cx="3165905" cy="47488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68060ED-A8BC-45C7-AB66-07AD7A1AC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58" y="-521076"/>
              <a:ext cx="3165905" cy="4748858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1CC192-D494-4E77-A518-E8E5DC705C66}"/>
                </a:ext>
              </a:extLst>
            </p:cNvPr>
            <p:cNvSpPr txBox="1"/>
            <p:nvPr/>
          </p:nvSpPr>
          <p:spPr>
            <a:xfrm>
              <a:off x="1159433" y="861555"/>
              <a:ext cx="748923" cy="1756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西遊記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356DA576-6A12-493C-A4E8-B1FFB63096AA}"/>
              </a:ext>
            </a:extLst>
          </p:cNvPr>
          <p:cNvSpPr/>
          <p:nvPr/>
        </p:nvSpPr>
        <p:spPr>
          <a:xfrm>
            <a:off x="2242458" y="1796143"/>
            <a:ext cx="1556656" cy="631371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9445330"/>
      </p:ext>
    </p:extLst>
  </p:cSld>
  <p:clrMapOvr>
    <a:masterClrMapping/>
  </p:clrMapOvr>
  <p:transition spd="slow" advTm="590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94F5172E-9E82-410B-C7DA-3DBD09618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971" y="866321"/>
            <a:ext cx="9100458" cy="512535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6363FE2-6966-4EB9-852B-E9CC08A2EF35}"/>
              </a:ext>
            </a:extLst>
          </p:cNvPr>
          <p:cNvGrpSpPr/>
          <p:nvPr/>
        </p:nvGrpSpPr>
        <p:grpSpPr>
          <a:xfrm>
            <a:off x="-275395" y="657303"/>
            <a:ext cx="3258082" cy="5543394"/>
            <a:chOff x="-49058" y="-521076"/>
            <a:chExt cx="3165905" cy="47488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68060ED-A8BC-45C7-AB66-07AD7A1AC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58" y="-521076"/>
              <a:ext cx="3165905" cy="4748858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1CC192-D494-4E77-A518-E8E5DC705C66}"/>
                </a:ext>
              </a:extLst>
            </p:cNvPr>
            <p:cNvSpPr txBox="1"/>
            <p:nvPr/>
          </p:nvSpPr>
          <p:spPr>
            <a:xfrm>
              <a:off x="1159433" y="861555"/>
              <a:ext cx="748923" cy="1756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西遊記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28526F28-50E3-A728-E05C-123298B57503}"/>
              </a:ext>
            </a:extLst>
          </p:cNvPr>
          <p:cNvSpPr/>
          <p:nvPr/>
        </p:nvSpPr>
        <p:spPr>
          <a:xfrm>
            <a:off x="2383971" y="1045029"/>
            <a:ext cx="2982687" cy="631371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1664154"/>
      </p:ext>
    </p:extLst>
  </p:cSld>
  <p:clrMapOvr>
    <a:masterClrMapping/>
  </p:clrMapOvr>
  <p:transition spd="slow" advTm="590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856509AB-5C32-3CDE-63C6-C9A94C2A5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42" y="875344"/>
            <a:ext cx="9298386" cy="5107311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6363FE2-6966-4EB9-852B-E9CC08A2EF35}"/>
              </a:ext>
            </a:extLst>
          </p:cNvPr>
          <p:cNvGrpSpPr/>
          <p:nvPr/>
        </p:nvGrpSpPr>
        <p:grpSpPr>
          <a:xfrm>
            <a:off x="9086044" y="648766"/>
            <a:ext cx="3258082" cy="5543394"/>
            <a:chOff x="98764" y="-337755"/>
            <a:chExt cx="3165905" cy="47488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68060ED-A8BC-45C7-AB66-07AD7A1AC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64" y="-337755"/>
              <a:ext cx="3165905" cy="4748858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1CC192-D494-4E77-A518-E8E5DC705C66}"/>
                </a:ext>
              </a:extLst>
            </p:cNvPr>
            <p:cNvSpPr txBox="1"/>
            <p:nvPr/>
          </p:nvSpPr>
          <p:spPr>
            <a:xfrm>
              <a:off x="1307255" y="1029413"/>
              <a:ext cx="748923" cy="1756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西遊記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4A27E2A0-833D-ACAA-0008-2DBE2B0CAAD2}"/>
              </a:ext>
            </a:extLst>
          </p:cNvPr>
          <p:cNvSpPr/>
          <p:nvPr/>
        </p:nvSpPr>
        <p:spPr>
          <a:xfrm>
            <a:off x="827313" y="875344"/>
            <a:ext cx="2982687" cy="539799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0875105"/>
      </p:ext>
    </p:extLst>
  </p:cSld>
  <p:clrMapOvr>
    <a:masterClrMapping/>
  </p:clrMapOvr>
  <p:transition spd="slow" advTm="590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4A06C68-3FB0-C7E3-56A8-7D4068036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47" y="539906"/>
            <a:ext cx="9335109" cy="577818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6363FE2-6966-4EB9-852B-E9CC08A2EF35}"/>
              </a:ext>
            </a:extLst>
          </p:cNvPr>
          <p:cNvGrpSpPr/>
          <p:nvPr/>
        </p:nvGrpSpPr>
        <p:grpSpPr>
          <a:xfrm>
            <a:off x="9086044" y="616108"/>
            <a:ext cx="3258082" cy="5543394"/>
            <a:chOff x="98764" y="-365730"/>
            <a:chExt cx="3165905" cy="47488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68060ED-A8BC-45C7-AB66-07AD7A1AC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64" y="-365730"/>
              <a:ext cx="3165905" cy="4748858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1CC192-D494-4E77-A518-E8E5DC705C66}"/>
                </a:ext>
              </a:extLst>
            </p:cNvPr>
            <p:cNvSpPr txBox="1"/>
            <p:nvPr/>
          </p:nvSpPr>
          <p:spPr>
            <a:xfrm>
              <a:off x="1307255" y="1020087"/>
              <a:ext cx="748923" cy="1756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西遊記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3516906"/>
      </p:ext>
    </p:extLst>
  </p:cSld>
  <p:clrMapOvr>
    <a:masterClrMapping/>
  </p:clrMapOvr>
  <p:transition spd="slow" advTm="590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EF74302-BEC3-2227-4C16-D6DF05BED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306" y="856755"/>
            <a:ext cx="9224437" cy="514449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6363FE2-6966-4EB9-852B-E9CC08A2EF35}"/>
              </a:ext>
            </a:extLst>
          </p:cNvPr>
          <p:cNvGrpSpPr/>
          <p:nvPr/>
        </p:nvGrpSpPr>
        <p:grpSpPr>
          <a:xfrm>
            <a:off x="-275395" y="657303"/>
            <a:ext cx="3258082" cy="5543394"/>
            <a:chOff x="-49058" y="-521076"/>
            <a:chExt cx="3165905" cy="47488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68060ED-A8BC-45C7-AB66-07AD7A1AC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9058" y="-521076"/>
              <a:ext cx="3165905" cy="4748858"/>
            </a:xfrm>
            <a:prstGeom prst="rect">
              <a:avLst/>
            </a:pr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F1CC192-D494-4E77-A518-E8E5DC705C66}"/>
                </a:ext>
              </a:extLst>
            </p:cNvPr>
            <p:cNvSpPr txBox="1"/>
            <p:nvPr/>
          </p:nvSpPr>
          <p:spPr>
            <a:xfrm>
              <a:off x="1159433" y="852229"/>
              <a:ext cx="748923" cy="1756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4400" dirty="0">
                  <a:solidFill>
                    <a:srgbClr val="C00000"/>
                  </a:solidFill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</a:rPr>
                <a:t>西遊記</a:t>
              </a:r>
              <a:endParaRPr lang="zh-CN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endParaRPr>
            </a:p>
          </p:txBody>
        </p:sp>
      </p:grp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7AAD6E44-0337-F54C-24B6-624CE92F13B1}"/>
              </a:ext>
            </a:extLst>
          </p:cNvPr>
          <p:cNvSpPr/>
          <p:nvPr/>
        </p:nvSpPr>
        <p:spPr>
          <a:xfrm>
            <a:off x="2325306" y="962429"/>
            <a:ext cx="2982687" cy="539799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633332"/>
      </p:ext>
    </p:extLst>
  </p:cSld>
  <p:clrMapOvr>
    <a:masterClrMapping/>
  </p:clrMapOvr>
  <p:transition spd="slow" advTm="590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DB0BFFF8-B963-4CA2-905C-DAE2D60A1D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7840" y="-169787"/>
            <a:ext cx="3516585" cy="3516585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DBE7E6D-1440-497A-8D0B-8592792453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1" b="16888"/>
          <a:stretch/>
        </p:blipFill>
        <p:spPr>
          <a:xfrm>
            <a:off x="0" y="3191507"/>
            <a:ext cx="12192000" cy="366649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45DE7DE-8657-4886-936F-8ED10FFA32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58" y="-521076"/>
            <a:ext cx="3165905" cy="474885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36DB0776-56EE-43C2-B715-017AF2B172AA}"/>
              </a:ext>
            </a:extLst>
          </p:cNvPr>
          <p:cNvSpPr txBox="1"/>
          <p:nvPr/>
        </p:nvSpPr>
        <p:spPr>
          <a:xfrm>
            <a:off x="3160500" y="1554158"/>
            <a:ext cx="198163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13AA34-4AD8-413B-801A-9C18294095A5}"/>
              </a:ext>
            </a:extLst>
          </p:cNvPr>
          <p:cNvSpPr txBox="1"/>
          <p:nvPr/>
        </p:nvSpPr>
        <p:spPr>
          <a:xfrm>
            <a:off x="4798195" y="2068122"/>
            <a:ext cx="198002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TW" altLang="en-US" sz="1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謝</a:t>
            </a:r>
            <a:endParaRPr lang="zh-CN" altLang="en-US" sz="1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7D7AE81-845E-4F72-B43B-A35F5B0DE31C}"/>
              </a:ext>
            </a:extLst>
          </p:cNvPr>
          <p:cNvSpPr txBox="1"/>
          <p:nvPr/>
        </p:nvSpPr>
        <p:spPr>
          <a:xfrm>
            <a:off x="6419411" y="1182231"/>
            <a:ext cx="198002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觀</a:t>
            </a:r>
            <a:endParaRPr lang="zh-CN" altLang="en-US" sz="1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C832FAC-FFDB-42B9-8CE3-875EF09E368F}"/>
              </a:ext>
            </a:extLst>
          </p:cNvPr>
          <p:cNvSpPr txBox="1"/>
          <p:nvPr/>
        </p:nvSpPr>
        <p:spPr>
          <a:xfrm>
            <a:off x="8100847" y="2229483"/>
            <a:ext cx="198002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課</a:t>
            </a:r>
            <a:endParaRPr lang="zh-CN" altLang="en-US" sz="1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413D602-505C-4963-AB9E-9616C6A728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8677840" y="158382"/>
            <a:ext cx="1607411" cy="1694971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421CFC5D-4B97-479E-AEE7-28E87AB031D3}"/>
              </a:ext>
            </a:extLst>
          </p:cNvPr>
          <p:cNvSpPr txBox="1"/>
          <p:nvPr/>
        </p:nvSpPr>
        <p:spPr>
          <a:xfrm>
            <a:off x="1148823" y="613720"/>
            <a:ext cx="74892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西</a:t>
            </a:r>
            <a:endParaRPr lang="en-US" altLang="zh-TW" sz="4400" dirty="0">
              <a:solidFill>
                <a:srgbClr val="C00000"/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  <a:p>
            <a:r>
              <a:rPr lang="zh-TW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遊</a:t>
            </a:r>
            <a:endParaRPr lang="en-US" altLang="zh-TW" sz="4400" dirty="0">
              <a:solidFill>
                <a:srgbClr val="C00000"/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  <a:p>
            <a:r>
              <a:rPr lang="zh-TW" altLang="en-US" sz="4400" dirty="0">
                <a:solidFill>
                  <a:srgbClr val="C00000"/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記</a:t>
            </a:r>
            <a:endParaRPr lang="zh-CN" altLang="en-US" sz="4400" dirty="0">
              <a:solidFill>
                <a:srgbClr val="C00000"/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61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846">
        <p:fade/>
      </p:transition>
    </mc:Choice>
    <mc:Fallback xmlns="">
      <p:transition spd="med" advTm="58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9ED466C-1BA4-4294-B005-BB4ECFFA02ED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9E703C-AFA9-4EA7-ABB2-4957BEB4A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3196" y="874527"/>
            <a:ext cx="3188262" cy="1992531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056C14-1B57-4FB7-8E4E-075A6E633DEE}"/>
              </a:ext>
            </a:extLst>
          </p:cNvPr>
          <p:cNvGrpSpPr/>
          <p:nvPr/>
        </p:nvGrpSpPr>
        <p:grpSpPr>
          <a:xfrm>
            <a:off x="9499164" y="1908294"/>
            <a:ext cx="1891627" cy="2727874"/>
            <a:chOff x="9499164" y="1908294"/>
            <a:chExt cx="1891627" cy="272787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7E89176-834B-4F70-AC6C-729759ACAE65}"/>
                </a:ext>
              </a:extLst>
            </p:cNvPr>
            <p:cNvSpPr txBox="1"/>
            <p:nvPr/>
          </p:nvSpPr>
          <p:spPr>
            <a:xfrm>
              <a:off x="9951435" y="2643636"/>
              <a:ext cx="615553" cy="19925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 </a:t>
              </a:r>
              <a:r>
                <a:rPr lang="zh-TW" altLang="en-US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課程理念</a:t>
              </a:r>
              <a:endParaRPr lang="zh-CN" altLang="en-US" sz="2800" spc="300" dirty="0">
                <a:solidFill>
                  <a:srgbClr val="E0B765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5415CD0A-E30D-4C31-AA80-0931D01778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9164" y="1908294"/>
              <a:ext cx="1891627" cy="1182189"/>
            </a:xfrm>
            <a:prstGeom prst="rect">
              <a:avLst/>
            </a:prstGeom>
          </p:spPr>
        </p:pic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D1861B16-967A-46E8-A778-26623DF6AB06}"/>
              </a:ext>
            </a:extLst>
          </p:cNvPr>
          <p:cNvSpPr txBox="1"/>
          <p:nvPr/>
        </p:nvSpPr>
        <p:spPr>
          <a:xfrm>
            <a:off x="9066104" y="3481165"/>
            <a:ext cx="1046440" cy="1746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藉閱讀古典文學</a:t>
            </a:r>
            <a:endParaRPr lang="en-US" altLang="zh-TW" sz="1400" spc="300" dirty="0">
              <a:solidFill>
                <a:schemeClr val="tx1">
                  <a:lumMod val="75000"/>
                  <a:lumOff val="2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TW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引興趣擴展閱讀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C3F3D1-BEB6-4E40-9DFA-91AFEC6A02F9}"/>
              </a:ext>
            </a:extLst>
          </p:cNvPr>
          <p:cNvGrpSpPr/>
          <p:nvPr/>
        </p:nvGrpSpPr>
        <p:grpSpPr>
          <a:xfrm>
            <a:off x="9410029" y="4086137"/>
            <a:ext cx="2770006" cy="2770006"/>
            <a:chOff x="9410029" y="4086137"/>
            <a:chExt cx="2770006" cy="2770006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82EA80A-FBF7-4059-8EB5-24A9946E2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10029" y="4086137"/>
              <a:ext cx="2770006" cy="2770006"/>
            </a:xfrm>
            <a:prstGeom prst="rect">
              <a:avLst/>
            </a:prstGeom>
          </p:spPr>
        </p:pic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0E91525-2166-4F64-B17B-01EA2D1490B6}"/>
                </a:ext>
              </a:extLst>
            </p:cNvPr>
            <p:cNvSpPr/>
            <p:nvPr/>
          </p:nvSpPr>
          <p:spPr>
            <a:xfrm>
              <a:off x="9951432" y="4758942"/>
              <a:ext cx="688902" cy="6889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229EA20-85A1-476B-91D4-DF44FC92E176}"/>
              </a:ext>
            </a:extLst>
          </p:cNvPr>
          <p:cNvGrpSpPr/>
          <p:nvPr/>
        </p:nvGrpSpPr>
        <p:grpSpPr>
          <a:xfrm>
            <a:off x="7019663" y="1908294"/>
            <a:ext cx="1891627" cy="2727874"/>
            <a:chOff x="9499164" y="1908294"/>
            <a:chExt cx="1891627" cy="272787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F86FBE-A102-42A6-A49B-2732204A527C}"/>
                </a:ext>
              </a:extLst>
            </p:cNvPr>
            <p:cNvSpPr txBox="1"/>
            <p:nvPr/>
          </p:nvSpPr>
          <p:spPr>
            <a:xfrm>
              <a:off x="9951437" y="2643636"/>
              <a:ext cx="615553" cy="19925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 </a:t>
              </a:r>
              <a:r>
                <a:rPr lang="zh-TW" altLang="en-US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學習目標</a:t>
              </a:r>
              <a:endParaRPr lang="zh-CN" altLang="en-US" sz="2800" spc="300" dirty="0">
                <a:solidFill>
                  <a:srgbClr val="E0B765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E4BA2109-8877-42F1-BA79-52B881A41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9164" y="1908294"/>
              <a:ext cx="1891627" cy="1182189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5E4AAFA-8C19-4979-8BCC-6E41BF3D6E18}"/>
              </a:ext>
            </a:extLst>
          </p:cNvPr>
          <p:cNvSpPr txBox="1"/>
          <p:nvPr/>
        </p:nvSpPr>
        <p:spPr>
          <a:xfrm>
            <a:off x="6586603" y="3481165"/>
            <a:ext cx="1046440" cy="1746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增網頁閱讀策略探究差異引興趣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324816-5536-421D-A769-2ED9053D5B2C}"/>
              </a:ext>
            </a:extLst>
          </p:cNvPr>
          <p:cNvGrpSpPr/>
          <p:nvPr/>
        </p:nvGrpSpPr>
        <p:grpSpPr>
          <a:xfrm>
            <a:off x="4584729" y="1908294"/>
            <a:ext cx="1891627" cy="2727874"/>
            <a:chOff x="9499164" y="1908294"/>
            <a:chExt cx="1891627" cy="272787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242044A-65D9-4C84-89C6-D5F72FA1E2AC}"/>
                </a:ext>
              </a:extLst>
            </p:cNvPr>
            <p:cNvSpPr txBox="1"/>
            <p:nvPr/>
          </p:nvSpPr>
          <p:spPr>
            <a:xfrm>
              <a:off x="9951432" y="2643636"/>
              <a:ext cx="615553" cy="19925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 </a:t>
              </a:r>
              <a:r>
                <a:rPr lang="zh-TW" altLang="en-US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學生學情</a:t>
              </a:r>
              <a:endParaRPr lang="zh-CN" altLang="en-US" sz="2800" spc="300" dirty="0">
                <a:solidFill>
                  <a:srgbClr val="E0B765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CB5CE82A-A5E6-49F3-A4B0-8018CC817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9164" y="1908294"/>
              <a:ext cx="1891627" cy="1182189"/>
            </a:xfrm>
            <a:prstGeom prst="rect">
              <a:avLst/>
            </a:pr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CD8D0CC8-E2BC-4AF9-9BC3-8EF105C7DE47}"/>
              </a:ext>
            </a:extLst>
          </p:cNvPr>
          <p:cNvSpPr txBox="1"/>
          <p:nvPr/>
        </p:nvSpPr>
        <p:spPr>
          <a:xfrm>
            <a:off x="4151672" y="3481165"/>
            <a:ext cx="1046440" cy="1746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普遍知故事情節不善用科技學習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9EEF885-99D5-4BB5-A0FA-347419E66E13}"/>
              </a:ext>
            </a:extLst>
          </p:cNvPr>
          <p:cNvGrpSpPr/>
          <p:nvPr/>
        </p:nvGrpSpPr>
        <p:grpSpPr>
          <a:xfrm>
            <a:off x="2166491" y="1908294"/>
            <a:ext cx="1891627" cy="2727874"/>
            <a:chOff x="9499164" y="1908294"/>
            <a:chExt cx="1891627" cy="272787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1AFF40E-AB36-430E-9F23-0983335C7538}"/>
                </a:ext>
              </a:extLst>
            </p:cNvPr>
            <p:cNvSpPr txBox="1"/>
            <p:nvPr/>
          </p:nvSpPr>
          <p:spPr>
            <a:xfrm>
              <a:off x="9951433" y="2643636"/>
              <a:ext cx="615553" cy="19925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 </a:t>
              </a:r>
              <a:r>
                <a:rPr lang="zh-TW" altLang="en-US" sz="2800" spc="300" dirty="0">
                  <a:solidFill>
                    <a:srgbClr val="E0B765"/>
                  </a:solidFill>
                  <a:latin typeface="庞门正道粗书体6.0" panose="02010600030101010101" pitchFamily="2" charset="-122"/>
                  <a:ea typeface="庞门正道粗书体6.0" panose="02010600030101010101" pitchFamily="2" charset="-122"/>
                </a:rPr>
                <a:t>教學流程</a:t>
              </a:r>
              <a:endParaRPr lang="zh-CN" altLang="en-US" sz="2800" spc="300" dirty="0">
                <a:solidFill>
                  <a:srgbClr val="E0B765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6947B538-EDD2-4F2C-82CD-085FC97C6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9164" y="1908294"/>
              <a:ext cx="1891627" cy="1182189"/>
            </a:xfrm>
            <a:prstGeom prst="rect">
              <a:avLst/>
            </a:prstGeom>
          </p:spPr>
        </p:pic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6394DBA1-06B9-404A-BD2B-53227256C1F8}"/>
              </a:ext>
            </a:extLst>
          </p:cNvPr>
          <p:cNvSpPr txBox="1"/>
          <p:nvPr/>
        </p:nvSpPr>
        <p:spPr>
          <a:xfrm>
            <a:off x="1733400" y="3481165"/>
            <a:ext cx="1046440" cy="1746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引發好奇查網頁比較差異找資源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7386" y="204186"/>
            <a:ext cx="3417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2535A"/>
                </a:solidFill>
              </a:rPr>
              <a:t>https://www.ypppt.com/</a:t>
            </a:r>
            <a:endParaRPr lang="zh-CN" altLang="en-US" dirty="0">
              <a:solidFill>
                <a:srgbClr val="2253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93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Tm="11272">
        <p14:reveal/>
      </p:transition>
    </mc:Choice>
    <mc:Fallback xmlns="">
      <p:transition spd="slow" advTm="112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32" grpId="0"/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C5E6033-AF23-4BCD-B3D6-73541A18C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792"/>
            <a:ext cx="12192000" cy="622187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3F65A83-7F5E-4900-B4E9-3E3E202455FF}"/>
              </a:ext>
            </a:extLst>
          </p:cNvPr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F252C57-8C13-47CC-924E-54AD3C80EAFE}"/>
              </a:ext>
            </a:extLst>
          </p:cNvPr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22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0" dirty="0"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壹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AD45F0A-4008-4086-9197-E8A63DC0E6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9485560" y="34821"/>
            <a:ext cx="1607411" cy="169497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988FA5C-0C7C-4674-A78F-6E15852663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" b="36590"/>
          <a:stretch/>
        </p:blipFill>
        <p:spPr>
          <a:xfrm>
            <a:off x="1842350" y="359758"/>
            <a:ext cx="2210904" cy="146781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A55B117C-54AD-46CD-907A-F1D88EE2297E}"/>
              </a:ext>
            </a:extLst>
          </p:cNvPr>
          <p:cNvSpPr txBox="1"/>
          <p:nvPr/>
        </p:nvSpPr>
        <p:spPr>
          <a:xfrm>
            <a:off x="4892379" y="4531877"/>
            <a:ext cx="3139321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4800" b="1" spc="300" dirty="0">
                <a:solidFill>
                  <a:srgbClr val="C0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課程</a:t>
            </a:r>
            <a:endParaRPr lang="en-US" altLang="zh-TW" sz="4800" b="1" spc="300" dirty="0">
              <a:solidFill>
                <a:srgbClr val="C0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TW" altLang="en-US" sz="4800" b="1" spc="300" dirty="0">
                <a:solidFill>
                  <a:srgbClr val="C0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理念</a:t>
            </a:r>
            <a:endParaRPr lang="zh-CN" altLang="en-US" sz="4800" b="1" spc="300" dirty="0">
              <a:solidFill>
                <a:srgbClr val="C0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121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94">
        <p15:prstTrans prst="wind"/>
      </p:transition>
    </mc:Choice>
    <mc:Fallback xmlns="">
      <p:transition spd="slow" advTm="5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93DE2F-2035-4CBD-A01C-742283319F6F}"/>
              </a:ext>
            </a:extLst>
          </p:cNvPr>
          <p:cNvSpPr/>
          <p:nvPr/>
        </p:nvSpPr>
        <p:spPr>
          <a:xfrm>
            <a:off x="10341235" y="1357877"/>
            <a:ext cx="738664" cy="224676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Times New Roman" panose="02020603050405020304" pitchFamily="18" charset="0"/>
              </a:rPr>
              <a:t>課程目標</a:t>
            </a:r>
            <a:endParaRPr kumimoji="0" lang="zh-CN" altLang="en-US" sz="3600" b="1" i="0" u="none" strike="noStrike" kern="100" cap="none" spc="6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9E0DDA8-99BE-D353-712E-A480D3D0A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89" y="3771671"/>
            <a:ext cx="4660582" cy="231162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D168940-2784-4B0D-A887-CAA30F8B6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8556"/>
            <a:ext cx="3124200" cy="426300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493A487B-B720-4632-B285-D306FC5AD206}"/>
              </a:ext>
            </a:extLst>
          </p:cNvPr>
          <p:cNvSpPr/>
          <p:nvPr/>
        </p:nvSpPr>
        <p:spPr>
          <a:xfrm>
            <a:off x="4413973" y="1823612"/>
            <a:ext cx="5927262" cy="3562067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 anchor="ctr">
            <a:spAutoFit/>
          </a:bodyPr>
          <a:lstStyle/>
          <a:p>
            <a:pPr defTabSz="1218565">
              <a:lnSpc>
                <a:spcPts val="3500"/>
              </a:lnSpc>
            </a:pP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sym typeface="FZHei-B01S" panose="02010601030101010101" pitchFamily="2" charset="-122"/>
              </a:rPr>
              <a:t>張曼娟、張維中改編版中，特別安排孫悟空與唐僧有前世因緣橋段，為故事重要伏筆，而此獨特處也成本堂課引孩子好奇的探究點，藉比較差異、探究寫作用意、進而鑑賞評價，引發孩子延伸閱讀的興趣。</a:t>
            </a:r>
            <a:endParaRPr lang="en-US" altLang="zh-TW" sz="1600" dirty="0">
              <a:solidFill>
                <a:schemeClr val="tx1">
                  <a:lumMod val="95000"/>
                  <a:lumOff val="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  <a:sym typeface="FZHei-B01S" panose="02010601030101010101" pitchFamily="2" charset="-122"/>
            </a:endParaRPr>
          </a:p>
          <a:p>
            <a:pPr defTabSz="1218565">
              <a:lnSpc>
                <a:spcPts val="3500"/>
              </a:lnSpc>
            </a:pP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sym typeface="FZHei-B01S" panose="02010601030101010101" pitchFamily="2" charset="-122"/>
              </a:rPr>
              <a:t>為有效尋找資料進行比較，搭配數位學習工具</a:t>
            </a:r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sym typeface="FZHei-B01S" panose="02010601030101010101" pitchFamily="2" charset="-122"/>
              </a:rPr>
              <a:t>—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sym typeface="FZHei-B01S" panose="02010601030101010101" pitchFamily="2" charset="-122"/>
              </a:rPr>
              <a:t>平板，以尋找資料為目的，進行關鍵字搜尋教學、網頁瀏覽重點教學，延伸書面閱讀至數位閱讀的能力，並搭配最後自學挑戰，練習如何上網借閱數位書籍進行閱讀，協助學生善用科技以擴展閱讀範疇。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  <a:sym typeface="FZHei-B01S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58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273">
        <p:fade/>
      </p:transition>
    </mc:Choice>
    <mc:Fallback xmlns="">
      <p:transition spd="med" advTm="92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1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023306-0345-40D2-81C8-D6F64155F6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340428"/>
            <a:ext cx="4742438" cy="3742871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47F2950-B374-46DF-A275-7C6EB755461A}"/>
              </a:ext>
            </a:extLst>
          </p:cNvPr>
          <p:cNvGrpSpPr/>
          <p:nvPr/>
        </p:nvGrpSpPr>
        <p:grpSpPr>
          <a:xfrm>
            <a:off x="811257" y="819495"/>
            <a:ext cx="10739784" cy="4976823"/>
            <a:chOff x="918192" y="819495"/>
            <a:chExt cx="9291548" cy="497682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C7FBBAD-BCB8-4A61-8026-BF08B89E33A3}"/>
                </a:ext>
              </a:extLst>
            </p:cNvPr>
            <p:cNvSpPr txBox="1"/>
            <p:nvPr/>
          </p:nvSpPr>
          <p:spPr>
            <a:xfrm>
              <a:off x="4372668" y="3934678"/>
              <a:ext cx="2232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3.</a:t>
              </a:r>
              <a:r>
                <a:rPr kumimoji="0" lang="zh-TW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瀏覽訊息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A6957DB-4FCA-4FE5-B33C-4953ED6DE48A}"/>
                </a:ext>
              </a:extLst>
            </p:cNvPr>
            <p:cNvSpPr/>
            <p:nvPr/>
          </p:nvSpPr>
          <p:spPr>
            <a:xfrm>
              <a:off x="918192" y="819495"/>
              <a:ext cx="9291548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kumimoji="0" lang="zh-TW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數位閱讀</a:t>
              </a:r>
              <a:r>
                <a:rPr lang="zh-TW" altLang="en-US" sz="2000" spc="3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歷程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就像是問題解決</a:t>
              </a:r>
              <a:r>
                <a:rPr lang="zh-TW" altLang="en-US" sz="2000" spc="3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的歷程，具備數位閱讀素養能力已經是國際趨勢。</a:t>
              </a:r>
              <a:endParaRPr kumimoji="0" lang="en-US" altLang="zh-TW" sz="2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書法家中楷體" panose="02010609010101010101" pitchFamily="49" charset="-120"/>
                <a:ea typeface="書法家中楷體" panose="02010609010101010101" pitchFamily="49" charset="-120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以</a:t>
              </a:r>
              <a:r>
                <a:rPr kumimoji="0" lang="en-US" altLang="zh-TW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2016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年的國際閱讀素養研究</a:t>
              </a:r>
              <a:r>
                <a:rPr kumimoji="0" lang="en-US" altLang="zh-TW" sz="2000" b="0" i="0" u="none" strike="noStrike" kern="1200" cap="none" spc="30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ePIRLS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測驗題舉例，題目仿照網頁呈現，學生必須在</a:t>
              </a:r>
              <a:r>
                <a:rPr kumimoji="0" lang="en-US" altLang="zh-TW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4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個</a:t>
              </a:r>
              <a:r>
                <a:rPr kumimoji="0" lang="en-US" altLang="zh-TW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Google 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連結的瀏覽器搜尋結果，判斷哪一則能提供主角生平與成就資訊的網站，學生必須先仔細解讀各個網站的說明，才能比較評估出</a:t>
              </a:r>
              <a:r>
                <a:rPr lang="zh-TW" altLang="en-US" sz="2000" spc="3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最貼近的</a:t>
              </a: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書法家中楷體" panose="02010609010101010101" pitchFamily="49" charset="-120"/>
                  <a:ea typeface="書法家中楷體" panose="02010609010101010101" pitchFamily="49" charset="-120"/>
                </a:rPr>
                <a:t>答案。</a:t>
              </a:r>
              <a:endPara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書法家中楷體" panose="02010609010101010101" pitchFamily="49" charset="-120"/>
                <a:ea typeface="書法家中楷體" panose="02010609010101010101" pitchFamily="49" charset="-120"/>
              </a:endParaRPr>
            </a:p>
          </p:txBody>
        </p:sp>
        <p:sp>
          <p:nvSpPr>
            <p:cNvPr id="2" name="文本框 18">
              <a:extLst>
                <a:ext uri="{FF2B5EF4-FFF2-40B4-BE49-F238E27FC236}">
                  <a16:creationId xmlns:a16="http://schemas.microsoft.com/office/drawing/2014/main" id="{659E0955-4B45-E2FA-6B81-FAC334AC8C94}"/>
                </a:ext>
              </a:extLst>
            </p:cNvPr>
            <p:cNvSpPr txBox="1"/>
            <p:nvPr/>
          </p:nvSpPr>
          <p:spPr>
            <a:xfrm>
              <a:off x="4372668" y="4570547"/>
              <a:ext cx="23825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4.</a:t>
              </a:r>
              <a:r>
                <a:rPr kumimoji="0" lang="zh-TW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處理訊息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endParaRPr>
            </a:p>
          </p:txBody>
        </p:sp>
        <p:sp>
          <p:nvSpPr>
            <p:cNvPr id="3" name="文本框 18">
              <a:extLst>
                <a:ext uri="{FF2B5EF4-FFF2-40B4-BE49-F238E27FC236}">
                  <a16:creationId xmlns:a16="http://schemas.microsoft.com/office/drawing/2014/main" id="{29CB7E25-C24D-1CDC-0837-79860E184E51}"/>
                </a:ext>
              </a:extLst>
            </p:cNvPr>
            <p:cNvSpPr txBox="1"/>
            <p:nvPr/>
          </p:nvSpPr>
          <p:spPr>
            <a:xfrm>
              <a:off x="4372668" y="5211543"/>
              <a:ext cx="23825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5.</a:t>
              </a:r>
              <a:r>
                <a:rPr kumimoji="0" lang="zh-TW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組織訊息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8BAF16-7333-465F-B904-B5E1C91F8E89}"/>
              </a:ext>
            </a:extLst>
          </p:cNvPr>
          <p:cNvGrpSpPr/>
          <p:nvPr/>
        </p:nvGrpSpPr>
        <p:grpSpPr>
          <a:xfrm>
            <a:off x="4763607" y="2597739"/>
            <a:ext cx="7066000" cy="3242717"/>
            <a:chOff x="7014474" y="2893131"/>
            <a:chExt cx="7066000" cy="324271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7D23C75-A71B-4DA1-8DA6-293735CF008D}"/>
                </a:ext>
              </a:extLst>
            </p:cNvPr>
            <p:cNvSpPr txBox="1"/>
            <p:nvPr/>
          </p:nvSpPr>
          <p:spPr>
            <a:xfrm>
              <a:off x="7014474" y="2893131"/>
              <a:ext cx="25800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1.</a:t>
              </a:r>
              <a:r>
                <a:rPr kumimoji="0" lang="zh-TW" altLang="en-US" sz="3200" b="0" i="0" u="none" strike="noStrike" kern="1200" cap="none" spc="300" normalizeH="0" baseline="0" noProof="0" dirty="0">
                  <a:ln>
                    <a:noFill/>
                  </a:ln>
                  <a:solidFill>
                    <a:srgbClr val="E0B765"/>
                  </a:solidFill>
                  <a:effectLst/>
                  <a:uLnTx/>
                  <a:uFillTx/>
                  <a:latin typeface="庞门正道粗书体6.0" panose="02010600030101010101" pitchFamily="2" charset="-122"/>
                  <a:ea typeface="庞门正道粗书体6.0" panose="02010600030101010101" pitchFamily="2" charset="-122"/>
                  <a:cs typeface="+mn-cs"/>
                </a:rPr>
                <a:t>定義問題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D521FED-9392-4AC9-AD65-96D9491D1AC7}"/>
                </a:ext>
              </a:extLst>
            </p:cNvPr>
            <p:cNvSpPr/>
            <p:nvPr/>
          </p:nvSpPr>
          <p:spPr>
            <a:xfrm>
              <a:off x="9445133" y="2965749"/>
              <a:ext cx="4635341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  <a:cs typeface="+mn-cs"/>
                </a:rPr>
                <a:t>區辨問題的範圍</a:t>
              </a: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  <a:cs typeface="+mn-cs"/>
                </a:rPr>
                <a:t>縮小搜尋範圍並確認目標</a:t>
              </a: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  <a:cs typeface="+mn-cs"/>
                </a:rPr>
                <a:t>閱讀理解並區分真假資訊</a:t>
              </a: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  <a:cs typeface="+mn-cs"/>
                </a:rPr>
                <a:t>整合所有資訊並歸納觀點</a:t>
              </a: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鸿雷板书简体（免费可商用）" panose="00000500000000000000" pitchFamily="2" charset="-122"/>
                  <a:ea typeface="鸿雷板书简体（免费可商用）" panose="00000500000000000000" pitchFamily="2" charset="-122"/>
                  <a:cs typeface="+mn-cs"/>
                </a:rPr>
                <a:t>傳達溝通資訊並分享給他人</a:t>
              </a:r>
              <a:endPara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  <a:cs typeface="+mn-cs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E18334F0-9861-43F1-960B-8382C9CE38F3}"/>
              </a:ext>
            </a:extLst>
          </p:cNvPr>
          <p:cNvSpPr txBox="1"/>
          <p:nvPr/>
        </p:nvSpPr>
        <p:spPr>
          <a:xfrm>
            <a:off x="4804169" y="3300259"/>
            <a:ext cx="2580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30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rPr>
              <a:t>2.</a:t>
            </a:r>
            <a:r>
              <a:rPr kumimoji="0" lang="zh-TW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E0B765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+mn-cs"/>
              </a:rPr>
              <a:t>搜尋訊息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E0B765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98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22">
        <p:fade/>
      </p:transition>
    </mc:Choice>
    <mc:Fallback xmlns="">
      <p:transition spd="med" advTm="54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C5E6033-AF23-4BCD-B3D6-73541A18C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792"/>
            <a:ext cx="12192000" cy="622187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3F65A83-7F5E-4900-B4E9-3E3E202455FF}"/>
              </a:ext>
            </a:extLst>
          </p:cNvPr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F252C57-8C13-47CC-924E-54AD3C80EAFE}"/>
              </a:ext>
            </a:extLst>
          </p:cNvPr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22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貳</a:t>
            </a:r>
            <a:endParaRPr lang="zh-CN" altLang="en-US" sz="12000" dirty="0"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AD45F0A-4008-4086-9197-E8A63DC0E6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9485560" y="34821"/>
            <a:ext cx="1607411" cy="169497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988FA5C-0C7C-4674-A78F-6E15852663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" b="36590"/>
          <a:stretch/>
        </p:blipFill>
        <p:spPr>
          <a:xfrm>
            <a:off x="1842350" y="359758"/>
            <a:ext cx="2210904" cy="146781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A55B117C-54AD-46CD-907A-F1D88EE2297E}"/>
              </a:ext>
            </a:extLst>
          </p:cNvPr>
          <p:cNvSpPr txBox="1"/>
          <p:nvPr/>
        </p:nvSpPr>
        <p:spPr>
          <a:xfrm>
            <a:off x="4892379" y="4531877"/>
            <a:ext cx="3139321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4800" b="1" spc="300" dirty="0">
                <a:solidFill>
                  <a:srgbClr val="C0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學習目標</a:t>
            </a:r>
            <a:endParaRPr lang="zh-CN" altLang="en-US" sz="4800" b="1" spc="300" dirty="0">
              <a:solidFill>
                <a:srgbClr val="C0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099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94">
        <p15:prstTrans prst="wind"/>
      </p:transition>
    </mc:Choice>
    <mc:Fallback xmlns="">
      <p:transition spd="slow" advTm="5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A0BCCFE1-B1C3-4265-A66F-60CFB346B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931" y="4442263"/>
            <a:ext cx="8602202" cy="1530229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483CD532-478F-05C6-1A1A-58EB4B623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931" y="721966"/>
            <a:ext cx="9538469" cy="536133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DA0BB14-9F3E-4D0C-A99B-E37D7E7FB3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6886" y="-625654"/>
            <a:ext cx="6110492" cy="3818805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A700230-867F-919A-7D9E-B981781381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057" y="3810000"/>
            <a:ext cx="3535274" cy="2550356"/>
          </a:xfrm>
          <a:prstGeom prst="rect">
            <a:avLst/>
          </a:prstGeom>
          <a:effectLst>
            <a:softEdge rad="215900"/>
          </a:effectLst>
        </p:spPr>
      </p:pic>
    </p:spTree>
    <p:extLst>
      <p:ext uri="{BB962C8B-B14F-4D97-AF65-F5344CB8AC3E}">
        <p14:creationId xmlns:p14="http://schemas.microsoft.com/office/powerpoint/2010/main" val="22890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933">
        <p:fade/>
      </p:transition>
    </mc:Choice>
    <mc:Fallback xmlns="">
      <p:transition spd="med" advTm="129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C5E6033-AF23-4BCD-B3D6-73541A18C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9792"/>
            <a:ext cx="12192000" cy="6221871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63F65A83-7F5E-4900-B4E9-3E3E202455FF}"/>
              </a:ext>
            </a:extLst>
          </p:cNvPr>
          <p:cNvSpPr/>
          <p:nvPr/>
        </p:nvSpPr>
        <p:spPr>
          <a:xfrm>
            <a:off x="3540125" y="0"/>
            <a:ext cx="51117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F252C57-8C13-47CC-924E-54AD3C80EAFE}"/>
              </a:ext>
            </a:extLst>
          </p:cNvPr>
          <p:cNvSpPr/>
          <p:nvPr/>
        </p:nvSpPr>
        <p:spPr>
          <a:xfrm>
            <a:off x="4566382" y="1093663"/>
            <a:ext cx="3059237" cy="3059237"/>
          </a:xfrm>
          <a:prstGeom prst="ellipse">
            <a:avLst/>
          </a:prstGeom>
          <a:solidFill>
            <a:srgbClr val="2253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2000" dirty="0"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參</a:t>
            </a:r>
            <a:endParaRPr lang="zh-CN" altLang="en-US" sz="12000" dirty="0"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5AD45F0A-4008-4086-9197-E8A63DC0E6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6" r="17786" b="22287"/>
          <a:stretch/>
        </p:blipFill>
        <p:spPr>
          <a:xfrm>
            <a:off x="9485560" y="34821"/>
            <a:ext cx="1607411" cy="169497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E988FA5C-0C7C-4674-A78F-6E15852663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" b="36590"/>
          <a:stretch/>
        </p:blipFill>
        <p:spPr>
          <a:xfrm>
            <a:off x="1842350" y="359758"/>
            <a:ext cx="2210904" cy="146781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A55B117C-54AD-46CD-907A-F1D88EE2297E}"/>
              </a:ext>
            </a:extLst>
          </p:cNvPr>
          <p:cNvSpPr txBox="1"/>
          <p:nvPr/>
        </p:nvSpPr>
        <p:spPr>
          <a:xfrm>
            <a:off x="4892379" y="4531877"/>
            <a:ext cx="3139321" cy="14293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4800" b="1" spc="300" dirty="0">
                <a:solidFill>
                  <a:srgbClr val="C00000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學生學情</a:t>
            </a:r>
            <a:endParaRPr lang="zh-CN" altLang="en-US" sz="4800" b="1" spc="300" dirty="0">
              <a:solidFill>
                <a:srgbClr val="C00000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788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94">
        <p15:prstTrans prst="wind"/>
      </p:transition>
    </mc:Choice>
    <mc:Fallback xmlns="">
      <p:transition spd="slow" advTm="5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53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C383847-8364-4D6E-8C4F-3808D5BA7005}"/>
              </a:ext>
            </a:extLst>
          </p:cNvPr>
          <p:cNvSpPr/>
          <p:nvPr/>
        </p:nvSpPr>
        <p:spPr>
          <a:xfrm>
            <a:off x="0" y="774700"/>
            <a:ext cx="12192000" cy="530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3B578E-807F-414F-807C-2ADF79FB4C97}"/>
              </a:ext>
            </a:extLst>
          </p:cNvPr>
          <p:cNvSpPr txBox="1"/>
          <p:nvPr/>
        </p:nvSpPr>
        <p:spPr>
          <a:xfrm>
            <a:off x="7194436" y="158473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Arial Unicode MS" panose="020B0604020202020204" pitchFamily="34" charset="-122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237D62-CB07-4962-82F7-E5B76EA876A4}"/>
              </a:ext>
            </a:extLst>
          </p:cNvPr>
          <p:cNvSpPr txBox="1"/>
          <p:nvPr/>
        </p:nvSpPr>
        <p:spPr>
          <a:xfrm>
            <a:off x="5594794" y="1584733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cs typeface="Ebrima" panose="02000000000000000000" pitchFamily="2" charset="0"/>
              </a:defRPr>
            </a:lvl1pPr>
          </a:lstStyle>
          <a:p>
            <a:r>
              <a:rPr lang="zh-TW" altLang="en-US" sz="2800" b="0" dirty="0">
                <a:solidFill>
                  <a:schemeClr val="accent2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課文內容</a:t>
            </a:r>
            <a:endParaRPr lang="zh-CN" altLang="en-US" sz="2800" b="0" dirty="0">
              <a:solidFill>
                <a:schemeClr val="accent2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4D4E60-3DFD-4F3C-AAF6-82FA4AE6A8D4}"/>
              </a:ext>
            </a:extLst>
          </p:cNvPr>
          <p:cNvSpPr txBox="1"/>
          <p:nvPr/>
        </p:nvSpPr>
        <p:spPr>
          <a:xfrm>
            <a:off x="4852294" y="2058640"/>
            <a:ext cx="30072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500"/>
              </a:lnSpc>
              <a:buClr>
                <a:srgbClr val="00B050"/>
              </a:buCl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魏碑体" panose="02010601030101010101" pitchFamily="2" charset="-122"/>
                <a:ea typeface="义启魏碑体" panose="02010601030101010101" pitchFamily="2" charset="-122"/>
              </a:defRPr>
            </a:lvl1pPr>
          </a:lstStyle>
          <a:p>
            <a:pPr lvl="0" algn="r">
              <a:lnSpc>
                <a:spcPct val="150000"/>
              </a:lnSpc>
              <a:buClrTx/>
            </a:pP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對課文有詳盡的理解</a:t>
            </a:r>
            <a:endParaRPr lang="zh-CN" altLang="en-US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43FFC3E-5B9D-4A2C-AAFB-8B1C6B8EC716}"/>
              </a:ext>
            </a:extLst>
          </p:cNvPr>
          <p:cNvSpPr txBox="1"/>
          <p:nvPr/>
        </p:nvSpPr>
        <p:spPr>
          <a:xfrm>
            <a:off x="7215752" y="2768518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Arial Unicode MS" panose="020B0604020202020204" pitchFamily="34" charset="-122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887CF6-83A0-4585-9B97-C23F39AB5650}"/>
              </a:ext>
            </a:extLst>
          </p:cNvPr>
          <p:cNvSpPr txBox="1"/>
          <p:nvPr/>
        </p:nvSpPr>
        <p:spPr>
          <a:xfrm>
            <a:off x="5278753" y="2807861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cs typeface="Ebrima" panose="02000000000000000000" pitchFamily="2" charset="0"/>
              </a:defRPr>
            </a:lvl1pPr>
          </a:lstStyle>
          <a:p>
            <a:r>
              <a:rPr lang="zh-TW" altLang="en-US" sz="2800" b="0" dirty="0">
                <a:solidFill>
                  <a:schemeClr val="accent2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西遊記情節</a:t>
            </a:r>
            <a:endParaRPr lang="zh-CN" altLang="en-US" sz="2800" b="0" dirty="0">
              <a:solidFill>
                <a:schemeClr val="accent2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CEAD37-6925-41AB-A0D8-B7FF7BE7ADD3}"/>
              </a:ext>
            </a:extLst>
          </p:cNvPr>
          <p:cNvSpPr txBox="1"/>
          <p:nvPr/>
        </p:nvSpPr>
        <p:spPr>
          <a:xfrm>
            <a:off x="4886214" y="3307687"/>
            <a:ext cx="3132329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r">
              <a:lnSpc>
                <a:spcPts val="2500"/>
              </a:lnSpc>
              <a:buClr>
                <a:srgbClr val="00B050"/>
              </a:buCl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魏碑体" panose="02010601030101010101" pitchFamily="2" charset="-122"/>
                <a:ea typeface="义启魏碑体" panose="02010601030101010101" pitchFamily="2" charset="-122"/>
              </a:defRPr>
            </a:lvl1pPr>
          </a:lstStyle>
          <a:p>
            <a:pPr lvl="0">
              <a:lnSpc>
                <a:spcPct val="150000"/>
              </a:lnSpc>
              <a:buClrTx/>
            </a:pP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對</a:t>
            </a:r>
            <a:r>
              <a:rPr lang="en-US" altLang="zh-TW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《</a:t>
            </a: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西遊記</a:t>
            </a:r>
            <a:r>
              <a:rPr lang="en-US" altLang="zh-TW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》</a:t>
            </a: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故事情節有印象，</a:t>
            </a:r>
            <a:endParaRPr lang="en-US" altLang="zh-TW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  <a:p>
            <a:pPr lvl="0">
              <a:lnSpc>
                <a:spcPct val="150000"/>
              </a:lnSpc>
              <a:buClrTx/>
            </a:pP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大都閱讀過相關文本。</a:t>
            </a:r>
            <a:endParaRPr lang="zh-CN" altLang="en-US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B6BB0F2-D32F-42D7-9978-3F548546B22F}"/>
              </a:ext>
            </a:extLst>
          </p:cNvPr>
          <p:cNvSpPr txBox="1"/>
          <p:nvPr/>
        </p:nvSpPr>
        <p:spPr>
          <a:xfrm>
            <a:off x="8431653" y="156152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Arial Unicode MS" panose="020B0604020202020204" pitchFamily="34" charset="-122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9D5738F-BF43-41BA-8831-E95DFC8CA623}"/>
              </a:ext>
            </a:extLst>
          </p:cNvPr>
          <p:cNvSpPr txBox="1"/>
          <p:nvPr/>
        </p:nvSpPr>
        <p:spPr>
          <a:xfrm>
            <a:off x="8898210" y="1575230"/>
            <a:ext cx="2512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2800" dirty="0">
                <a:solidFill>
                  <a:schemeClr val="accent2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  <a:cs typeface="Ebrima" panose="02000000000000000000" pitchFamily="2" charset="0"/>
              </a:rPr>
              <a:t>數位工具</a:t>
            </a:r>
            <a:r>
              <a:rPr kumimoji="0" lang="zh-TW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Ebrima" panose="02000000000000000000" pitchFamily="2" charset="0"/>
              </a:rPr>
              <a:t>操作</a:t>
            </a:r>
            <a:endParaRPr kumimoji="0" lang="en-US" altLang="zh-TW" sz="28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Ebrima" panose="02000000000000000000" pitchFamily="2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6A6D2DC-3CBA-4F5E-B370-2BCAE738FEE0}"/>
              </a:ext>
            </a:extLst>
          </p:cNvPr>
          <p:cNvSpPr txBox="1"/>
          <p:nvPr/>
        </p:nvSpPr>
        <p:spPr>
          <a:xfrm>
            <a:off x="8465573" y="2036425"/>
            <a:ext cx="300729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不太熟練數位工具</a:t>
            </a:r>
            <a:r>
              <a:rPr lang="en-US" altLang="zh-TW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(</a:t>
            </a:r>
            <a:r>
              <a:rPr lang="zh-TW" altLang="en-US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平板</a:t>
            </a:r>
            <a:r>
              <a:rPr lang="en-US" altLang="zh-TW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)</a:t>
            </a:r>
            <a:r>
              <a:rPr lang="zh-TW" altLang="en-US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操作</a:t>
            </a:r>
            <a:endParaRPr lang="en-US" altLang="zh-TW" sz="1400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TW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(</a:t>
            </a:r>
            <a:r>
              <a:rPr lang="zh-TW" altLang="en-US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基本操作、網頁搜尋</a:t>
            </a:r>
            <a:r>
              <a:rPr lang="en-US" altLang="zh-TW" sz="1400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)</a:t>
            </a:r>
            <a:endParaRPr lang="zh-CN" altLang="en-US" sz="1400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082798D-F22C-4D9D-BFF9-B38C802122B2}"/>
              </a:ext>
            </a:extLst>
          </p:cNvPr>
          <p:cNvSpPr txBox="1"/>
          <p:nvPr/>
        </p:nvSpPr>
        <p:spPr>
          <a:xfrm>
            <a:off x="8436234" y="2768518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庞门正道粗书体6.0" panose="02010600030101010101" pitchFamily="2" charset="-122"/>
                <a:ea typeface="庞门正道粗书体6.0" panose="02010600030101010101" pitchFamily="2" charset="-122"/>
                <a:cs typeface="Arial Unicode MS" panose="020B0604020202020204" pitchFamily="34" charset="-122"/>
              </a:rPr>
              <a:t>04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庞门正道粗书体6.0" panose="02010600030101010101" pitchFamily="2" charset="-122"/>
              <a:ea typeface="庞门正道粗书体6.0" panose="0201060003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996E87-E0C1-42A3-8DEC-10075A48F37B}"/>
              </a:ext>
            </a:extLst>
          </p:cNvPr>
          <p:cNvSpPr txBox="1"/>
          <p:nvPr/>
        </p:nvSpPr>
        <p:spPr>
          <a:xfrm>
            <a:off x="9077630" y="283007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义启魏碑体" panose="02010601030101010101" pitchFamily="2" charset="-122"/>
                <a:ea typeface="义启魏碑体" panose="02010601030101010101" pitchFamily="2" charset="-122"/>
                <a:cs typeface="Ebrima" panose="02000000000000000000" pitchFamily="2" charset="0"/>
              </a:defRPr>
            </a:lvl1pPr>
          </a:lstStyle>
          <a:p>
            <a:r>
              <a:rPr lang="zh-TW" altLang="en-US" sz="2800" b="0" dirty="0">
                <a:solidFill>
                  <a:schemeClr val="accent2"/>
                </a:solidFill>
                <a:latin typeface="庞门正道粗书体6.0" panose="02010600030101010101" pitchFamily="2" charset="-122"/>
                <a:ea typeface="庞门正道粗书体6.0" panose="02010600030101010101" pitchFamily="2" charset="-122"/>
              </a:rPr>
              <a:t>學習吧平台</a:t>
            </a:r>
            <a:endParaRPr lang="zh-CN" altLang="en-US" sz="2800" b="0" dirty="0">
              <a:solidFill>
                <a:schemeClr val="accent2"/>
              </a:solidFill>
              <a:latin typeface="庞门正道粗书体6.0" panose="02010600030101010101" pitchFamily="2" charset="-122"/>
              <a:ea typeface="庞门正道粗书体6.0" panose="02010600030101010101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087C93E-5100-4599-965F-A9B74BED82FF}"/>
              </a:ext>
            </a:extLst>
          </p:cNvPr>
          <p:cNvSpPr txBox="1"/>
          <p:nvPr/>
        </p:nvSpPr>
        <p:spPr>
          <a:xfrm>
            <a:off x="8465573" y="3322916"/>
            <a:ext cx="297337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ts val="2500"/>
              </a:lnSpc>
              <a:buClr>
                <a:srgbClr val="00B050"/>
              </a:buClr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义启魏碑体" panose="02010601030101010101" pitchFamily="2" charset="-122"/>
                <a:ea typeface="义启魏碑体" panose="02010601030101010101" pitchFamily="2" charset="-122"/>
              </a:defRPr>
            </a:lvl1pPr>
          </a:lstStyle>
          <a:p>
            <a:pPr lvl="0">
              <a:lnSpc>
                <a:spcPct val="150000"/>
              </a:lnSpc>
              <a:buClrTx/>
            </a:pPr>
            <a:r>
              <a:rPr lang="zh-TW" altLang="en-US" spc="300" dirty="0">
                <a:solidFill>
                  <a:prstClr val="black">
                    <a:lumMod val="85000"/>
                    <a:lumOff val="15000"/>
                  </a:prstClr>
                </a:solidFill>
                <a:latin typeface="鸿雷板书简体（免费可商用）" panose="00000500000000000000" pitchFamily="2" charset="-122"/>
                <a:ea typeface="鸿雷板书简体（免费可商用）" panose="00000500000000000000" pitchFamily="2" charset="-122"/>
              </a:rPr>
              <a:t>不太熟練使用學習吧平台，接收學習任務與任務回傳。</a:t>
            </a:r>
            <a:endParaRPr lang="zh-CN" altLang="en-US" spc="300" dirty="0">
              <a:solidFill>
                <a:prstClr val="black">
                  <a:lumMod val="85000"/>
                  <a:lumOff val="15000"/>
                </a:prstClr>
              </a:solidFill>
              <a:latin typeface="鸿雷板书简体（免费可商用）" panose="00000500000000000000" pitchFamily="2" charset="-122"/>
              <a:ea typeface="鸿雷板书简体（免费可商用）" panose="00000500000000000000" pitchFamily="2" charset="-122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BA58D31-390D-D376-A27B-45770FEF1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70080">
            <a:off x="1039910" y="4589512"/>
            <a:ext cx="1332270" cy="1846217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65016748-E10F-5EF2-567B-7AD7F68A5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570" y="4529928"/>
            <a:ext cx="1399856" cy="190273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805FF19-45C1-E163-B071-6CEFDE9334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01351">
            <a:off x="3929678" y="4516705"/>
            <a:ext cx="1373324" cy="1915955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11892E3B-429B-99B1-BEF8-F127C30712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3962">
            <a:off x="5376959" y="4519738"/>
            <a:ext cx="1569504" cy="1914928"/>
          </a:xfrm>
          <a:prstGeom prst="rect">
            <a:avLst/>
          </a:prstGeom>
        </p:spPr>
      </p:pic>
      <p:pic>
        <p:nvPicPr>
          <p:cNvPr id="18" name="圖片 17">
            <a:extLst>
              <a:ext uri="{FF2B5EF4-FFF2-40B4-BE49-F238E27FC236}">
                <a16:creationId xmlns:a16="http://schemas.microsoft.com/office/drawing/2014/main" id="{979F0DAB-F004-DDD8-2D18-F3A3A28411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25760">
            <a:off x="7041230" y="4532510"/>
            <a:ext cx="1425297" cy="1883447"/>
          </a:xfrm>
          <a:prstGeom prst="rect">
            <a:avLst/>
          </a:prstGeom>
        </p:spPr>
      </p:pic>
      <p:pic>
        <p:nvPicPr>
          <p:cNvPr id="27" name="圖片 26">
            <a:extLst>
              <a:ext uri="{FF2B5EF4-FFF2-40B4-BE49-F238E27FC236}">
                <a16:creationId xmlns:a16="http://schemas.microsoft.com/office/drawing/2014/main" id="{CD637B0C-858F-ABB7-C3A8-C719A694DF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50980">
            <a:off x="8508174" y="4486573"/>
            <a:ext cx="1451630" cy="1953240"/>
          </a:xfrm>
          <a:prstGeom prst="rect">
            <a:avLst/>
          </a:prstGeom>
        </p:spPr>
      </p:pic>
      <p:pic>
        <p:nvPicPr>
          <p:cNvPr id="29" name="圖片 28">
            <a:extLst>
              <a:ext uri="{FF2B5EF4-FFF2-40B4-BE49-F238E27FC236}">
                <a16:creationId xmlns:a16="http://schemas.microsoft.com/office/drawing/2014/main" id="{12DE38BC-15B3-B13E-4162-B9AE303300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1982" y="4481269"/>
            <a:ext cx="1352190" cy="1951391"/>
          </a:xfrm>
          <a:prstGeom prst="rect">
            <a:avLst/>
          </a:prstGeom>
        </p:spPr>
      </p:pic>
      <p:grpSp>
        <p:nvGrpSpPr>
          <p:cNvPr id="34" name="群組 33">
            <a:extLst>
              <a:ext uri="{FF2B5EF4-FFF2-40B4-BE49-F238E27FC236}">
                <a16:creationId xmlns:a16="http://schemas.microsoft.com/office/drawing/2014/main" id="{1E2CCF45-3E6D-2DA0-BA52-BC8A3A0D1172}"/>
              </a:ext>
            </a:extLst>
          </p:cNvPr>
          <p:cNvGrpSpPr/>
          <p:nvPr/>
        </p:nvGrpSpPr>
        <p:grpSpPr>
          <a:xfrm>
            <a:off x="479259" y="1176148"/>
            <a:ext cx="4813948" cy="3297814"/>
            <a:chOff x="479259" y="1176148"/>
            <a:chExt cx="4813948" cy="3297814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8690CFDD-89D7-4743-99F6-F354876AF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259" y="1176148"/>
              <a:ext cx="4813948" cy="3297814"/>
            </a:xfrm>
            <a:prstGeom prst="rect">
              <a:avLst/>
            </a:prstGeom>
          </p:spPr>
        </p:pic>
        <p:pic>
          <p:nvPicPr>
            <p:cNvPr id="33" name="圖片 32">
              <a:extLst>
                <a:ext uri="{FF2B5EF4-FFF2-40B4-BE49-F238E27FC236}">
                  <a16:creationId xmlns:a16="http://schemas.microsoft.com/office/drawing/2014/main" id="{9349947E-F0D8-7B4A-DB71-C5538FF7C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01484" y="1676399"/>
              <a:ext cx="2354723" cy="23318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094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695">
        <p:fade/>
      </p:transition>
    </mc:Choice>
    <mc:Fallback xmlns="">
      <p:transition spd="med" advTm="56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414</Words>
  <Application>Microsoft Office PowerPoint</Application>
  <PresentationFormat>寬螢幕</PresentationFormat>
  <Paragraphs>73</Paragraphs>
  <Slides>16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5" baseType="lpstr">
      <vt:lpstr>等线</vt:lpstr>
      <vt:lpstr>等线 Light</vt:lpstr>
      <vt:lpstr>庞门正道粗书体6.0</vt:lpstr>
      <vt:lpstr>書法家中楷體</vt:lpstr>
      <vt:lpstr>鸿雷板书简体（免费可商用）</vt:lpstr>
      <vt:lpstr>演示镇魂行楷</vt:lpstr>
      <vt:lpstr>Arial</vt:lpstr>
      <vt:lpstr>Calibri</vt:lpstr>
      <vt:lpstr>Office 主题​​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subject>https://www.ypppt.com/</dc:subject>
  <dc:creator>优品PPT</dc:creator>
  <cp:lastModifiedBy>張嘉倫</cp:lastModifiedBy>
  <cp:revision>45</cp:revision>
  <dcterms:created xsi:type="dcterms:W3CDTF">2020-07-29T07:06:45Z</dcterms:created>
  <dcterms:modified xsi:type="dcterms:W3CDTF">2023-06-13T12:26:31Z</dcterms:modified>
</cp:coreProperties>
</file>